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Lst>
  <p:sldSz cy="5143500" cx="9144000"/>
  <p:notesSz cx="6858000" cy="9144000"/>
  <p:embeddedFontLst>
    <p:embeddedFont>
      <p:font typeface="Proxima Nova"/>
      <p:regular r:id="rId42"/>
      <p:bold r:id="rId43"/>
      <p:italic r:id="rId44"/>
      <p:boldItalic r:id="rId45"/>
    </p:embeddedFont>
    <p:embeddedFont>
      <p:font typeface="Proxima Nova Extrabold"/>
      <p:bold r:id="rId46"/>
    </p:embeddedFont>
    <p:embeddedFont>
      <p:font typeface="Proxima Nova Semibold"/>
      <p:regular r:id="rId47"/>
      <p:bold r:id="rId48"/>
      <p:boldItalic r:id="rId49"/>
    </p:embeddedFont>
    <p:embeddedFont>
      <p:font typeface="Black Han Sans"/>
      <p:regular r:id="rId50"/>
    </p:embeddedFont>
    <p:embeddedFont>
      <p:font typeface="Open Sans"/>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BFE1AA76-0A97-4099-8354-D818079AD655}">
  <a:tblStyle styleId="{BFE1AA76-0A97-4099-8354-D818079AD65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11D1740D-7D8A-4341-ADD0-1C1C8DF99644}"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font" Target="fonts/ProximaNova-regular.fntdata"/><Relationship Id="rId41" Type="http://schemas.openxmlformats.org/officeDocument/2006/relationships/slide" Target="slides/slide35.xml"/><Relationship Id="rId44" Type="http://schemas.openxmlformats.org/officeDocument/2006/relationships/font" Target="fonts/ProximaNova-italic.fntdata"/><Relationship Id="rId43" Type="http://schemas.openxmlformats.org/officeDocument/2006/relationships/font" Target="fonts/ProximaNova-bold.fntdata"/><Relationship Id="rId46" Type="http://schemas.openxmlformats.org/officeDocument/2006/relationships/font" Target="fonts/ProximaNovaExtrabold-bold.fntdata"/><Relationship Id="rId45" Type="http://schemas.openxmlformats.org/officeDocument/2006/relationships/font" Target="fonts/ProximaNova-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ProximaNovaSemibold-bold.fntdata"/><Relationship Id="rId47" Type="http://schemas.openxmlformats.org/officeDocument/2006/relationships/font" Target="fonts/ProximaNovaSemibold-regular.fntdata"/><Relationship Id="rId49" Type="http://schemas.openxmlformats.org/officeDocument/2006/relationships/font" Target="fonts/ProximaNovaSemibold-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OpenSans-regular.fntdata"/><Relationship Id="rId50" Type="http://schemas.openxmlformats.org/officeDocument/2006/relationships/font" Target="fonts/BlackHanSans-regular.fntdata"/><Relationship Id="rId53" Type="http://schemas.openxmlformats.org/officeDocument/2006/relationships/font" Target="fonts/OpenSans-italic.fntdata"/><Relationship Id="rId52" Type="http://schemas.openxmlformats.org/officeDocument/2006/relationships/font" Target="fonts/OpenSans-bold.fntdata"/><Relationship Id="rId11" Type="http://schemas.openxmlformats.org/officeDocument/2006/relationships/slide" Target="slides/slide5.xml"/><Relationship Id="rId10" Type="http://schemas.openxmlformats.org/officeDocument/2006/relationships/slide" Target="slides/slide4.xml"/><Relationship Id="rId54" Type="http://schemas.openxmlformats.org/officeDocument/2006/relationships/font" Target="fonts/OpenSans-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8ae42ce5c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8ae42ce5c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8b183eb53c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8b183eb53c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8a5b31166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8a5b31166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8c062ea7b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8c062ea7b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8bfbb9388e_4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8bfbb9388e_4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8be69b797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8be69b797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8c062ea7b2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8c062ea7b2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8af41697f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8af41697f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g8b549ec95a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8b549ec95a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8b1a240140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8b1a240140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g8bfbb9388e_4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8bfbb9388e_4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g8aac9969b7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8aac9969b7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8bfbb9388e_4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8bfbb9388e_4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8aac9969b7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8aac9969b7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8aac9969b7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8aac9969b7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8b6ef14de8_2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8b6ef14de8_2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8be69b7978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8be69b7978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8bfbb9388e_4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8bfbb9388e_4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g8a5b31166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8a5b31166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8b6ef14de8_2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8b6ef14de8_2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g8b0f1ca048_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8b0f1ca048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g8bfbb9388e_4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8bfbb9388e_4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g8bfbb9388e_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8bfbb9388e_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g8bfbb9388e_3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8bfbb9388e_3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Google Shape;392;g8bfbb9388e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8bfbb9388e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Google Shape;401;g8bfbb9388e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8bfbb9388e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6" name="Shape 406"/>
        <p:cNvGrpSpPr/>
        <p:nvPr/>
      </p:nvGrpSpPr>
      <p:grpSpPr>
        <a:xfrm>
          <a:off x="0" y="0"/>
          <a:ext cx="0" cy="0"/>
          <a:chOff x="0" y="0"/>
          <a:chExt cx="0" cy="0"/>
        </a:xfrm>
      </p:grpSpPr>
      <p:sp>
        <p:nvSpPr>
          <p:cNvPr id="407" name="Google Shape;407;g8bfbb9388e_3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8bfbb9388e_3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7" name="Shape 427"/>
        <p:cNvGrpSpPr/>
        <p:nvPr/>
      </p:nvGrpSpPr>
      <p:grpSpPr>
        <a:xfrm>
          <a:off x="0" y="0"/>
          <a:ext cx="0" cy="0"/>
          <a:chOff x="0" y="0"/>
          <a:chExt cx="0" cy="0"/>
        </a:xfrm>
      </p:grpSpPr>
      <p:sp>
        <p:nvSpPr>
          <p:cNvPr id="428" name="Google Shape;428;g8aac9969b7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8aac9969b7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g8bfbb9388e_4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8bfbb9388e_4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g8bfbb9388e_4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8bfbb9388e_4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8bfbb9388e_4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8bfbb9388e_4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g8a33e7265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8a33e7265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8bfbb9388e_4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8bfbb9388e_4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8be69b7978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8be69b7978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1" name="Google Shape;11;p2"/>
          <p:cNvSpPr txBox="1"/>
          <p:nvPr>
            <p:ph type="ctrTitle"/>
          </p:nvPr>
        </p:nvSpPr>
        <p:spPr>
          <a:xfrm>
            <a:off x="510450" y="1257300"/>
            <a:ext cx="8123100" cy="15885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2" name="Google Shape;12;p2"/>
          <p:cNvSpPr txBox="1"/>
          <p:nvPr>
            <p:ph idx="1" type="subTitle"/>
          </p:nvPr>
        </p:nvSpPr>
        <p:spPr>
          <a:xfrm>
            <a:off x="510450" y="3182313"/>
            <a:ext cx="8123100" cy="630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071300"/>
            <a:ext cx="8520600" cy="901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6" name="Google Shape;16;p3"/>
          <p:cNvSpPr txBox="1"/>
          <p:nvPr>
            <p:ph type="title"/>
          </p:nvPr>
        </p:nvSpPr>
        <p:spPr>
          <a:xfrm>
            <a:off x="510450" y="2057400"/>
            <a:ext cx="8123100" cy="7788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7975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41" name="Google Shape;41;p9"/>
          <p:cNvSpPr txBox="1"/>
          <p:nvPr>
            <p:ph type="title"/>
          </p:nvPr>
        </p:nvSpPr>
        <p:spPr>
          <a:xfrm>
            <a:off x="265500" y="1205825"/>
            <a:ext cx="4045200" cy="1509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68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2100"/>
              <a:buNone/>
              <a:defRPr sz="2100"/>
            </a:lvl1pPr>
          </a:lstStyle>
          <a:p/>
        </p:txBody>
      </p:sp>
      <p:sp>
        <p:nvSpPr>
          <p:cNvPr id="47" name="Google Shape;47;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pearmin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ko"/>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gif"/><Relationship Id="rId4" Type="http://schemas.openxmlformats.org/officeDocument/2006/relationships/image" Target="../media/image7.gif"/><Relationship Id="rId5" Type="http://schemas.openxmlformats.org/officeDocument/2006/relationships/image" Target="../media/image6.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8.gif"/><Relationship Id="rId4" Type="http://schemas.openxmlformats.org/officeDocument/2006/relationships/image" Target="../media/image9.gif"/><Relationship Id="rId5" Type="http://schemas.openxmlformats.org/officeDocument/2006/relationships/image" Target="../media/image10.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3.gif"/><Relationship Id="rId4" Type="http://schemas.openxmlformats.org/officeDocument/2006/relationships/image" Target="../media/image11.gif"/><Relationship Id="rId5" Type="http://schemas.openxmlformats.org/officeDocument/2006/relationships/image" Target="../media/image12.gif"/><Relationship Id="rId6" Type="http://schemas.openxmlformats.org/officeDocument/2006/relationships/image" Target="../media/image14.gif"/><Relationship Id="rId7" Type="http://schemas.openxmlformats.org/officeDocument/2006/relationships/image" Target="../media/image16.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9.gif"/><Relationship Id="rId4" Type="http://schemas.openxmlformats.org/officeDocument/2006/relationships/image" Target="../media/image15.gif"/><Relationship Id="rId5" Type="http://schemas.openxmlformats.org/officeDocument/2006/relationships/image" Target="../media/image17.gif"/><Relationship Id="rId6" Type="http://schemas.openxmlformats.org/officeDocument/2006/relationships/image" Target="../media/image18.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5.gif"/><Relationship Id="rId4" Type="http://schemas.openxmlformats.org/officeDocument/2006/relationships/image" Target="../media/image20.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image" Target="../media/image21.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2.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7.png"/><Relationship Id="rId4" Type="http://schemas.openxmlformats.org/officeDocument/2006/relationships/image" Target="../media/image25.png"/><Relationship Id="rId11" Type="http://schemas.openxmlformats.org/officeDocument/2006/relationships/image" Target="../media/image31.png"/><Relationship Id="rId10" Type="http://schemas.openxmlformats.org/officeDocument/2006/relationships/image" Target="../media/image32.png"/><Relationship Id="rId9" Type="http://schemas.openxmlformats.org/officeDocument/2006/relationships/image" Target="../media/image33.png"/><Relationship Id="rId5" Type="http://schemas.openxmlformats.org/officeDocument/2006/relationships/image" Target="../media/image29.png"/><Relationship Id="rId6" Type="http://schemas.openxmlformats.org/officeDocument/2006/relationships/image" Target="../media/image28.png"/><Relationship Id="rId7" Type="http://schemas.openxmlformats.org/officeDocument/2006/relationships/image" Target="../media/image26.png"/><Relationship Id="rId8"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9.png"/><Relationship Id="rId4" Type="http://schemas.openxmlformats.org/officeDocument/2006/relationships/image" Target="../media/image36.png"/><Relationship Id="rId11" Type="http://schemas.openxmlformats.org/officeDocument/2006/relationships/image" Target="../media/image45.gif"/><Relationship Id="rId10" Type="http://schemas.openxmlformats.org/officeDocument/2006/relationships/image" Target="../media/image44.png"/><Relationship Id="rId9" Type="http://schemas.openxmlformats.org/officeDocument/2006/relationships/image" Target="../media/image43.png"/><Relationship Id="rId5" Type="http://schemas.openxmlformats.org/officeDocument/2006/relationships/image" Target="../media/image40.png"/><Relationship Id="rId6" Type="http://schemas.openxmlformats.org/officeDocument/2006/relationships/image" Target="../media/image38.png"/><Relationship Id="rId7" Type="http://schemas.openxmlformats.org/officeDocument/2006/relationships/image" Target="../media/image41.png"/><Relationship Id="rId8"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6.png"/><Relationship Id="rId4" Type="http://schemas.openxmlformats.org/officeDocument/2006/relationships/image" Target="../media/image49.png"/><Relationship Id="rId11" Type="http://schemas.openxmlformats.org/officeDocument/2006/relationships/image" Target="../media/image53.png"/><Relationship Id="rId10" Type="http://schemas.openxmlformats.org/officeDocument/2006/relationships/image" Target="../media/image54.png"/><Relationship Id="rId9" Type="http://schemas.openxmlformats.org/officeDocument/2006/relationships/image" Target="../media/image47.png"/><Relationship Id="rId5" Type="http://schemas.openxmlformats.org/officeDocument/2006/relationships/image" Target="../media/image50.png"/><Relationship Id="rId6" Type="http://schemas.openxmlformats.org/officeDocument/2006/relationships/image" Target="../media/image52.png"/><Relationship Id="rId7" Type="http://schemas.openxmlformats.org/officeDocument/2006/relationships/image" Target="../media/image48.png"/><Relationship Id="rId8"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77.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70.gif"/><Relationship Id="rId4" Type="http://schemas.openxmlformats.org/officeDocument/2006/relationships/image" Target="../media/image71.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png"/></Relationships>
</file>

<file path=ppt/slides/_rels/slide34.xml.rels><?xml version="1.0" encoding="UTF-8" standalone="yes"?><Relationships xmlns="http://schemas.openxmlformats.org/package/2006/relationships"><Relationship Id="rId11" Type="http://schemas.openxmlformats.org/officeDocument/2006/relationships/image" Target="../media/image62.png"/><Relationship Id="rId10" Type="http://schemas.openxmlformats.org/officeDocument/2006/relationships/image" Target="../media/image66.png"/><Relationship Id="rId13" Type="http://schemas.openxmlformats.org/officeDocument/2006/relationships/image" Target="../media/image61.png"/><Relationship Id="rId12" Type="http://schemas.openxmlformats.org/officeDocument/2006/relationships/image" Target="../media/image64.png"/><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58.png"/><Relationship Id="rId15" Type="http://schemas.openxmlformats.org/officeDocument/2006/relationships/image" Target="../media/image67.png"/><Relationship Id="rId14" Type="http://schemas.openxmlformats.org/officeDocument/2006/relationships/image" Target="../media/image68.png"/><Relationship Id="rId17" Type="http://schemas.openxmlformats.org/officeDocument/2006/relationships/image" Target="../media/image63.png"/><Relationship Id="rId16" Type="http://schemas.openxmlformats.org/officeDocument/2006/relationships/image" Target="../media/image65.png"/><Relationship Id="rId5" Type="http://schemas.openxmlformats.org/officeDocument/2006/relationships/image" Target="../media/image57.png"/><Relationship Id="rId6" Type="http://schemas.openxmlformats.org/officeDocument/2006/relationships/image" Target="../media/image60.png"/><Relationship Id="rId7" Type="http://schemas.openxmlformats.org/officeDocument/2006/relationships/image" Target="../media/image59.png"/><Relationship Id="rId8" Type="http://schemas.openxmlformats.org/officeDocument/2006/relationships/image" Target="../media/image6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73.gif"/><Relationship Id="rId9" Type="http://schemas.openxmlformats.org/officeDocument/2006/relationships/image" Target="../media/image72.gif"/><Relationship Id="rId5" Type="http://schemas.openxmlformats.org/officeDocument/2006/relationships/image" Target="../media/image76.gif"/><Relationship Id="rId6" Type="http://schemas.openxmlformats.org/officeDocument/2006/relationships/image" Target="../media/image74.gif"/><Relationship Id="rId7" Type="http://schemas.openxmlformats.org/officeDocument/2006/relationships/image" Target="../media/image75.gif"/><Relationship Id="rId8" Type="http://schemas.openxmlformats.org/officeDocument/2006/relationships/image" Target="../media/image5.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2.gif"/><Relationship Id="rId5" Type="http://schemas.openxmlformats.org/officeDocument/2006/relationships/image" Target="../media/image3.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id="59" name="Google Shape;59;p13"/>
          <p:cNvPicPr preferRelativeResize="0"/>
          <p:nvPr/>
        </p:nvPicPr>
        <p:blipFill>
          <a:blip r:embed="rId3">
            <a:alphaModFix amt="26000"/>
          </a:blip>
          <a:stretch>
            <a:fillRect/>
          </a:stretch>
        </p:blipFill>
        <p:spPr>
          <a:xfrm>
            <a:off x="0" y="0"/>
            <a:ext cx="9144000" cy="5143500"/>
          </a:xfrm>
          <a:prstGeom prst="rect">
            <a:avLst/>
          </a:prstGeom>
          <a:noFill/>
          <a:ln>
            <a:noFill/>
          </a:ln>
        </p:spPr>
      </p:pic>
      <p:sp>
        <p:nvSpPr>
          <p:cNvPr id="60" name="Google Shape;60;p13"/>
          <p:cNvSpPr txBox="1"/>
          <p:nvPr>
            <p:ph type="ctrTitle"/>
          </p:nvPr>
        </p:nvSpPr>
        <p:spPr>
          <a:xfrm>
            <a:off x="510450" y="887400"/>
            <a:ext cx="8123100" cy="158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ko"/>
              <a:t>2020 KWC </a:t>
            </a:r>
            <a:r>
              <a:rPr lang="ko" sz="1600"/>
              <a:t>( 코리아 콘텐츠 콘테스트)</a:t>
            </a:r>
            <a:endParaRPr sz="1600"/>
          </a:p>
        </p:txBody>
      </p:sp>
      <p:sp>
        <p:nvSpPr>
          <p:cNvPr id="61" name="Google Shape;61;p13"/>
          <p:cNvSpPr txBox="1"/>
          <p:nvPr>
            <p:ph idx="1" type="subTitle"/>
          </p:nvPr>
        </p:nvSpPr>
        <p:spPr>
          <a:xfrm>
            <a:off x="510450" y="3254225"/>
            <a:ext cx="8123100" cy="63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sz="3200">
                <a:solidFill>
                  <a:srgbClr val="B7B7B7"/>
                </a:solidFill>
                <a:latin typeface="Black Han Sans"/>
                <a:ea typeface="Black Han Sans"/>
                <a:cs typeface="Black Han Sans"/>
                <a:sym typeface="Black Han Sans"/>
              </a:rPr>
              <a:t>제목 : 혼풍(混風)</a:t>
            </a:r>
            <a:endParaRPr sz="3200">
              <a:solidFill>
                <a:srgbClr val="B7B7B7"/>
              </a:solidFill>
              <a:latin typeface="Black Han Sans"/>
              <a:ea typeface="Black Han Sans"/>
              <a:cs typeface="Black Han Sans"/>
              <a:sym typeface="Black Han Sans"/>
            </a:endParaRPr>
          </a:p>
        </p:txBody>
      </p:sp>
      <p:sp>
        <p:nvSpPr>
          <p:cNvPr id="62" name="Google Shape;62;p13"/>
          <p:cNvSpPr txBox="1"/>
          <p:nvPr/>
        </p:nvSpPr>
        <p:spPr>
          <a:xfrm>
            <a:off x="5856375" y="4413325"/>
            <a:ext cx="3059400" cy="4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a:solidFill>
                  <a:srgbClr val="F3F3F3"/>
                </a:solidFill>
                <a:latin typeface="Malgun Gothic"/>
                <a:ea typeface="Malgun Gothic"/>
                <a:cs typeface="Malgun Gothic"/>
                <a:sym typeface="Malgun Gothic"/>
              </a:rPr>
              <a:t>정관중 1학년</a:t>
            </a:r>
            <a:r>
              <a:rPr lang="ko" sz="2100">
                <a:solidFill>
                  <a:srgbClr val="F3F3F3"/>
                </a:solidFill>
                <a:latin typeface="Malgun Gothic"/>
                <a:ea typeface="Malgun Gothic"/>
                <a:cs typeface="Malgun Gothic"/>
                <a:sym typeface="Malgun Gothic"/>
              </a:rPr>
              <a:t>    최 현 서</a:t>
            </a:r>
            <a:endParaRPr sz="2100">
              <a:solidFill>
                <a:srgbClr val="F3F3F3"/>
              </a:solidFill>
              <a:latin typeface="Malgun Gothic"/>
              <a:ea typeface="Malgun Gothic"/>
              <a:cs typeface="Malgun Gothic"/>
              <a:sym typeface="Malgun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22"/>
          <p:cNvSpPr txBox="1"/>
          <p:nvPr/>
        </p:nvSpPr>
        <p:spPr>
          <a:xfrm>
            <a:off x="230050" y="613425"/>
            <a:ext cx="8358000" cy="39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rgbClr val="552D03"/>
              </a:solidFill>
              <a:latin typeface="Malgun Gothic"/>
              <a:ea typeface="Malgun Gothic"/>
              <a:cs typeface="Malgun Gothic"/>
              <a:sym typeface="Malgun Gothic"/>
            </a:endParaRPr>
          </a:p>
          <a:p>
            <a:pPr indent="-311150" lvl="0" marL="457200" rtl="0" algn="l">
              <a:spcBef>
                <a:spcPts val="0"/>
              </a:spcBef>
              <a:spcAft>
                <a:spcPts val="0"/>
              </a:spcAft>
              <a:buClr>
                <a:srgbClr val="552D03"/>
              </a:buClr>
              <a:buSzPts val="1300"/>
              <a:buFont typeface="Malgun Gothic"/>
              <a:buAutoNum type="arabicPeriod"/>
            </a:pPr>
            <a:r>
              <a:rPr lang="ko" sz="1300">
                <a:solidFill>
                  <a:srgbClr val="552D03"/>
                </a:solidFill>
                <a:latin typeface="Malgun Gothic"/>
                <a:ea typeface="Malgun Gothic"/>
                <a:cs typeface="Malgun Gothic"/>
                <a:sym typeface="Malgun Gothic"/>
              </a:rPr>
              <a:t>전쟁에 대한 기억을 회상 하면서 눈을 뜨고 꿈이라고 생각함 그리고 wooz의 만남으로 스킬을 쓰는 법을 배우고 설명을 듣지만 괴물들이 존재하는 이유와 사람들이 가면을 쓰는 이유 등을 알지 못하여 wooz는 그걸 알아내기 위해 너가 깨어났다고 말함</a:t>
            </a:r>
            <a:br>
              <a:rPr lang="ko" sz="1300">
                <a:solidFill>
                  <a:srgbClr val="552D03"/>
                </a:solidFill>
                <a:latin typeface="Malgun Gothic"/>
                <a:ea typeface="Malgun Gothic"/>
                <a:cs typeface="Malgun Gothic"/>
                <a:sym typeface="Malgun Gothic"/>
              </a:rPr>
            </a:br>
            <a:endParaRPr sz="1300">
              <a:solidFill>
                <a:srgbClr val="552D03"/>
              </a:solidFill>
              <a:latin typeface="Malgun Gothic"/>
              <a:ea typeface="Malgun Gothic"/>
              <a:cs typeface="Malgun Gothic"/>
              <a:sym typeface="Malgun Gothic"/>
            </a:endParaRPr>
          </a:p>
          <a:p>
            <a:pPr indent="-311150" lvl="0" marL="457200" rtl="0" algn="l">
              <a:spcBef>
                <a:spcPts val="0"/>
              </a:spcBef>
              <a:spcAft>
                <a:spcPts val="0"/>
              </a:spcAft>
              <a:buClr>
                <a:srgbClr val="552D03"/>
              </a:buClr>
              <a:buSzPts val="1300"/>
              <a:buFont typeface="Malgun Gothic"/>
              <a:buAutoNum type="arabicPeriod"/>
            </a:pPr>
            <a:r>
              <a:rPr lang="ko" sz="1300">
                <a:solidFill>
                  <a:srgbClr val="552D03"/>
                </a:solidFill>
                <a:latin typeface="Malgun Gothic"/>
                <a:ea typeface="Malgun Gothic"/>
                <a:cs typeface="Malgun Gothic"/>
                <a:sym typeface="Malgun Gothic"/>
              </a:rPr>
              <a:t>본격적인 게임이 진행되면서 현재 가장 안전한 괴물들의 도시로 가서 무기를 얻고 인간들의 도시로 가 진실을 알지 못하게 막는 국가의 병력들을 죽이거나 무시하고 지나치면서 각각 지역의 보스들에게 가서 정보를 캐냄 </a:t>
            </a:r>
            <a:br>
              <a:rPr lang="ko" sz="1300">
                <a:solidFill>
                  <a:srgbClr val="552D03"/>
                </a:solidFill>
                <a:latin typeface="Malgun Gothic"/>
                <a:ea typeface="Malgun Gothic"/>
                <a:cs typeface="Malgun Gothic"/>
                <a:sym typeface="Malgun Gothic"/>
              </a:rPr>
            </a:br>
            <a:endParaRPr sz="1300">
              <a:solidFill>
                <a:srgbClr val="552D03"/>
              </a:solidFill>
              <a:latin typeface="Malgun Gothic"/>
              <a:ea typeface="Malgun Gothic"/>
              <a:cs typeface="Malgun Gothic"/>
              <a:sym typeface="Malgun Gothic"/>
            </a:endParaRPr>
          </a:p>
          <a:p>
            <a:pPr indent="-311150" lvl="0" marL="457200" rtl="0" algn="l">
              <a:spcBef>
                <a:spcPts val="0"/>
              </a:spcBef>
              <a:spcAft>
                <a:spcPts val="0"/>
              </a:spcAft>
              <a:buClr>
                <a:srgbClr val="552D03"/>
              </a:buClr>
              <a:buSzPts val="1300"/>
              <a:buFont typeface="Malgun Gothic"/>
              <a:buAutoNum type="arabicPeriod"/>
            </a:pPr>
            <a:r>
              <a:rPr lang="ko" sz="1300">
                <a:solidFill>
                  <a:srgbClr val="552D03"/>
                </a:solidFill>
                <a:latin typeface="Malgun Gothic"/>
                <a:ea typeface="Malgun Gothic"/>
                <a:cs typeface="Malgun Gothic"/>
                <a:sym typeface="Malgun Gothic"/>
              </a:rPr>
              <a:t>그렇게 캔 정보에서 어느 과학자에 대한 소식을 전해 듣고 과학자에게 향하지만 주인공을 죽이기 위해 고용된 암살자 그리고 병력들이 주인공을 막아서지만 주인공은 어떻게든 도착 하여 연구실에 대한 소식과 인간이 될 수 있는 방법의 책을 얻음(책을 받고 시키는 대로 한다면 배신 엔딩이 활성화 됨)</a:t>
            </a:r>
            <a:br>
              <a:rPr lang="ko" sz="1300">
                <a:solidFill>
                  <a:srgbClr val="552D03"/>
                </a:solidFill>
                <a:latin typeface="Malgun Gothic"/>
                <a:ea typeface="Malgun Gothic"/>
                <a:cs typeface="Malgun Gothic"/>
                <a:sym typeface="Malgun Gothic"/>
              </a:rPr>
            </a:br>
            <a:endParaRPr sz="1300">
              <a:solidFill>
                <a:srgbClr val="552D03"/>
              </a:solidFill>
              <a:latin typeface="Malgun Gothic"/>
              <a:ea typeface="Malgun Gothic"/>
              <a:cs typeface="Malgun Gothic"/>
              <a:sym typeface="Malgun Gothic"/>
            </a:endParaRPr>
          </a:p>
          <a:p>
            <a:pPr indent="-311150" lvl="0" marL="457200" rtl="0" algn="l">
              <a:spcBef>
                <a:spcPts val="0"/>
              </a:spcBef>
              <a:spcAft>
                <a:spcPts val="0"/>
              </a:spcAft>
              <a:buClr>
                <a:srgbClr val="552D03"/>
              </a:buClr>
              <a:buSzPts val="1300"/>
              <a:buFont typeface="Malgun Gothic"/>
              <a:buAutoNum type="arabicPeriod"/>
            </a:pPr>
            <a:r>
              <a:rPr lang="ko" sz="1300">
                <a:solidFill>
                  <a:srgbClr val="552D03"/>
                </a:solidFill>
                <a:latin typeface="Malgun Gothic"/>
                <a:ea typeface="Malgun Gothic"/>
                <a:cs typeface="Malgun Gothic"/>
                <a:sym typeface="Malgun Gothic"/>
              </a:rPr>
              <a:t>그렇게 연구실로 향하고 안으로 들어가자 여러가지 알 수 없는 괴물들과 자료들 그리고 연구 일지들이 보이며 괴물들을 썰고 나가 후에 옛 자료들을 찾게 되고 역사를 알게 됨 하지만 자료가 터무니 부족하여 앞으로 전진을 하자 어느한 곳에 도착 그리고 자료에 써져 있던 옛 전쟁을 지도하던 지도자이자 14대 왕의 왕자 현재는 그저 “조국을 지키기 위해”라고 말하는 괴물이 되어 있었다 그렇게 괴물(15대왕)을 죽이고 무기를 얻고 또 다른 자료를 얻기 위해 이동 하지만 더 이상 얻을 수 있는 자료가 없었기에 다시 과학자한테 감</a:t>
            </a:r>
            <a:br>
              <a:rPr lang="ko" sz="1300">
                <a:solidFill>
                  <a:srgbClr val="552D03"/>
                </a:solidFill>
                <a:latin typeface="Malgun Gothic"/>
                <a:ea typeface="Malgun Gothic"/>
                <a:cs typeface="Malgun Gothic"/>
                <a:sym typeface="Malgun Gothic"/>
              </a:rPr>
            </a:br>
            <a:endParaRPr sz="1300">
              <a:solidFill>
                <a:srgbClr val="552D03"/>
              </a:solidFill>
              <a:latin typeface="Malgun Gothic"/>
              <a:ea typeface="Malgun Gothic"/>
              <a:cs typeface="Malgun Gothic"/>
              <a:sym typeface="Malgun Gothic"/>
            </a:endParaRPr>
          </a:p>
          <a:p>
            <a:pPr indent="0" lvl="0" marL="457200" rtl="0" algn="l">
              <a:spcBef>
                <a:spcPts val="0"/>
              </a:spcBef>
              <a:spcAft>
                <a:spcPts val="0"/>
              </a:spcAft>
              <a:buNone/>
            </a:pPr>
            <a:r>
              <a:t/>
            </a:r>
            <a:endParaRPr sz="1300">
              <a:solidFill>
                <a:srgbClr val="552D03"/>
              </a:solidFill>
              <a:latin typeface="Malgun Gothic"/>
              <a:ea typeface="Malgun Gothic"/>
              <a:cs typeface="Malgun Gothic"/>
              <a:sym typeface="Malgun Gothic"/>
            </a:endParaRPr>
          </a:p>
        </p:txBody>
      </p:sp>
      <p:sp>
        <p:nvSpPr>
          <p:cNvPr id="122" name="Google Shape;122;p22"/>
          <p:cNvSpPr txBox="1"/>
          <p:nvPr>
            <p:ph type="title"/>
          </p:nvPr>
        </p:nvSpPr>
        <p:spPr>
          <a:xfrm>
            <a:off x="26275" y="0"/>
            <a:ext cx="8520600" cy="50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a:latin typeface="Black Han Sans"/>
                <a:ea typeface="Black Han Sans"/>
                <a:cs typeface="Black Han Sans"/>
                <a:sym typeface="Black Han Sans"/>
              </a:rPr>
              <a:t>게임 세계관</a:t>
            </a:r>
            <a:endParaRPr b="1" sz="1800">
              <a:solidFill>
                <a:srgbClr val="B45F06"/>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23"/>
          <p:cNvSpPr txBox="1"/>
          <p:nvPr>
            <p:ph type="title"/>
          </p:nvPr>
        </p:nvSpPr>
        <p:spPr>
          <a:xfrm>
            <a:off x="0" y="0"/>
            <a:ext cx="8472900" cy="55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a:latin typeface="Black Han Sans"/>
                <a:ea typeface="Black Han Sans"/>
                <a:cs typeface="Black Han Sans"/>
                <a:sym typeface="Black Han Sans"/>
              </a:rPr>
              <a:t>게임 세계관</a:t>
            </a:r>
            <a:endParaRPr b="1" sz="1800">
              <a:solidFill>
                <a:srgbClr val="B45F06"/>
              </a:solidFill>
            </a:endParaRPr>
          </a:p>
        </p:txBody>
      </p:sp>
      <p:sp>
        <p:nvSpPr>
          <p:cNvPr id="128" name="Google Shape;128;p23"/>
          <p:cNvSpPr txBox="1"/>
          <p:nvPr>
            <p:ph idx="1" type="body"/>
          </p:nvPr>
        </p:nvSpPr>
        <p:spPr>
          <a:xfrm>
            <a:off x="182100" y="-1063925"/>
            <a:ext cx="8472900" cy="5899800"/>
          </a:xfrm>
          <a:prstGeom prst="rect">
            <a:avLst/>
          </a:prstGeom>
        </p:spPr>
        <p:txBody>
          <a:bodyPr anchorCtr="0" anchor="t" bIns="91425" lIns="91425" spcFirstLastPara="1" rIns="91425" wrap="square" tIns="91425">
            <a:noAutofit/>
          </a:bodyPr>
          <a:lstStyle/>
          <a:p>
            <a:pPr indent="-311150" lvl="0" marL="457200" rtl="0" algn="l">
              <a:lnSpc>
                <a:spcPct val="100000"/>
              </a:lnSpc>
              <a:spcBef>
                <a:spcPts val="0"/>
              </a:spcBef>
              <a:spcAft>
                <a:spcPts val="0"/>
              </a:spcAft>
              <a:buClr>
                <a:srgbClr val="FFFFFF"/>
              </a:buClr>
              <a:buSzPts val="1300"/>
              <a:buFont typeface="Malgun Gothic"/>
              <a:buAutoNum type="arabicPeriod"/>
            </a:pPr>
            <a:r>
              <a:t/>
            </a:r>
            <a:endParaRPr sz="1300">
              <a:solidFill>
                <a:srgbClr val="FFFFFF"/>
              </a:solidFill>
              <a:latin typeface="Malgun Gothic"/>
              <a:ea typeface="Malgun Gothic"/>
              <a:cs typeface="Malgun Gothic"/>
              <a:sym typeface="Malgun Gothic"/>
            </a:endParaRPr>
          </a:p>
          <a:p>
            <a:pPr indent="-311150" lvl="0" marL="457200" rtl="0" algn="l">
              <a:lnSpc>
                <a:spcPct val="100000"/>
              </a:lnSpc>
              <a:spcBef>
                <a:spcPts val="0"/>
              </a:spcBef>
              <a:spcAft>
                <a:spcPts val="0"/>
              </a:spcAft>
              <a:buClr>
                <a:srgbClr val="FFFFFF"/>
              </a:buClr>
              <a:buSzPts val="1300"/>
              <a:buFont typeface="Malgun Gothic"/>
              <a:buAutoNum type="arabicPeriod"/>
            </a:pPr>
            <a:r>
              <a:t/>
            </a:r>
            <a:endParaRPr sz="1300">
              <a:solidFill>
                <a:srgbClr val="FFFFFF"/>
              </a:solidFill>
              <a:latin typeface="Malgun Gothic"/>
              <a:ea typeface="Malgun Gothic"/>
              <a:cs typeface="Malgun Gothic"/>
              <a:sym typeface="Malgun Gothic"/>
            </a:endParaRPr>
          </a:p>
          <a:p>
            <a:pPr indent="-311150" lvl="0" marL="457200" rtl="0" algn="l">
              <a:lnSpc>
                <a:spcPct val="100000"/>
              </a:lnSpc>
              <a:spcBef>
                <a:spcPts val="0"/>
              </a:spcBef>
              <a:spcAft>
                <a:spcPts val="0"/>
              </a:spcAft>
              <a:buClr>
                <a:srgbClr val="FFFFFF"/>
              </a:buClr>
              <a:buSzPts val="1300"/>
              <a:buFont typeface="Malgun Gothic"/>
              <a:buAutoNum type="arabicPeriod"/>
            </a:pPr>
            <a:r>
              <a:t/>
            </a:r>
            <a:endParaRPr sz="1300">
              <a:solidFill>
                <a:srgbClr val="FFFFFF"/>
              </a:solidFill>
              <a:latin typeface="Malgun Gothic"/>
              <a:ea typeface="Malgun Gothic"/>
              <a:cs typeface="Malgun Gothic"/>
              <a:sym typeface="Malgun Gothic"/>
            </a:endParaRPr>
          </a:p>
          <a:p>
            <a:pPr indent="-311150" lvl="0" marL="457200" rtl="0" algn="l">
              <a:lnSpc>
                <a:spcPct val="100000"/>
              </a:lnSpc>
              <a:spcBef>
                <a:spcPts val="0"/>
              </a:spcBef>
              <a:spcAft>
                <a:spcPts val="0"/>
              </a:spcAft>
              <a:buClr>
                <a:srgbClr val="FFFFFF"/>
              </a:buClr>
              <a:buSzPts val="1300"/>
              <a:buFont typeface="Malgun Gothic"/>
              <a:buAutoNum type="arabicPeriod"/>
            </a:pPr>
            <a:r>
              <a:rPr lang="ko" sz="1300">
                <a:solidFill>
                  <a:srgbClr val="FFFFFF"/>
                </a:solidFill>
                <a:latin typeface="Malgun Gothic"/>
                <a:ea typeface="Malgun Gothic"/>
                <a:cs typeface="Malgun Gothic"/>
                <a:sym typeface="Malgun Gothic"/>
              </a:rPr>
              <a:t> </a:t>
            </a:r>
            <a:endParaRPr sz="1300">
              <a:solidFill>
                <a:srgbClr val="FFFFFF"/>
              </a:solidFill>
              <a:latin typeface="Malgun Gothic"/>
              <a:ea typeface="Malgun Gothic"/>
              <a:cs typeface="Malgun Gothic"/>
              <a:sym typeface="Malgun Gothic"/>
            </a:endParaRPr>
          </a:p>
          <a:p>
            <a:pPr indent="0" lvl="0" marL="0" rtl="0" algn="l">
              <a:lnSpc>
                <a:spcPct val="100000"/>
              </a:lnSpc>
              <a:spcBef>
                <a:spcPts val="0"/>
              </a:spcBef>
              <a:spcAft>
                <a:spcPts val="0"/>
              </a:spcAft>
              <a:buNone/>
            </a:pPr>
            <a:r>
              <a:t/>
            </a:r>
            <a:endParaRPr sz="1300">
              <a:solidFill>
                <a:srgbClr val="552D03"/>
              </a:solidFill>
              <a:latin typeface="Malgun Gothic"/>
              <a:ea typeface="Malgun Gothic"/>
              <a:cs typeface="Malgun Gothic"/>
              <a:sym typeface="Malgun Gothic"/>
            </a:endParaRPr>
          </a:p>
          <a:p>
            <a:pPr indent="0" lvl="0" marL="0" rtl="0" algn="l">
              <a:lnSpc>
                <a:spcPct val="100000"/>
              </a:lnSpc>
              <a:spcBef>
                <a:spcPts val="0"/>
              </a:spcBef>
              <a:spcAft>
                <a:spcPts val="0"/>
              </a:spcAft>
              <a:buNone/>
            </a:pPr>
            <a:r>
              <a:t/>
            </a:r>
            <a:endParaRPr sz="1300">
              <a:solidFill>
                <a:srgbClr val="552D03"/>
              </a:solidFill>
              <a:latin typeface="Malgun Gothic"/>
              <a:ea typeface="Malgun Gothic"/>
              <a:cs typeface="Malgun Gothic"/>
              <a:sym typeface="Malgun Gothic"/>
            </a:endParaRPr>
          </a:p>
          <a:p>
            <a:pPr indent="0" lvl="0" marL="0" rtl="0" algn="l">
              <a:lnSpc>
                <a:spcPct val="100000"/>
              </a:lnSpc>
              <a:spcBef>
                <a:spcPts val="0"/>
              </a:spcBef>
              <a:spcAft>
                <a:spcPts val="0"/>
              </a:spcAft>
              <a:buNone/>
            </a:pPr>
            <a:r>
              <a:t/>
            </a:r>
            <a:endParaRPr sz="1300">
              <a:solidFill>
                <a:srgbClr val="552D03"/>
              </a:solidFill>
              <a:latin typeface="Malgun Gothic"/>
              <a:ea typeface="Malgun Gothic"/>
              <a:cs typeface="Malgun Gothic"/>
              <a:sym typeface="Malgun Gothic"/>
            </a:endParaRPr>
          </a:p>
          <a:p>
            <a:pPr indent="0" lvl="0" marL="0" rtl="0" algn="l">
              <a:lnSpc>
                <a:spcPct val="100000"/>
              </a:lnSpc>
              <a:spcBef>
                <a:spcPts val="0"/>
              </a:spcBef>
              <a:spcAft>
                <a:spcPts val="0"/>
              </a:spcAft>
              <a:buNone/>
            </a:pPr>
            <a:r>
              <a:t/>
            </a:r>
            <a:endParaRPr sz="1300">
              <a:solidFill>
                <a:srgbClr val="552D03"/>
              </a:solidFill>
              <a:latin typeface="Malgun Gothic"/>
              <a:ea typeface="Malgun Gothic"/>
              <a:cs typeface="Malgun Gothic"/>
              <a:sym typeface="Malgun Gothic"/>
            </a:endParaRPr>
          </a:p>
          <a:p>
            <a:pPr indent="0" lvl="0" marL="0" rtl="0" algn="l">
              <a:lnSpc>
                <a:spcPct val="100000"/>
              </a:lnSpc>
              <a:spcBef>
                <a:spcPts val="0"/>
              </a:spcBef>
              <a:spcAft>
                <a:spcPts val="0"/>
              </a:spcAft>
              <a:buNone/>
            </a:pPr>
            <a:r>
              <a:t/>
            </a:r>
            <a:endParaRPr sz="1300">
              <a:solidFill>
                <a:srgbClr val="552D03"/>
              </a:solidFill>
              <a:latin typeface="Malgun Gothic"/>
              <a:ea typeface="Malgun Gothic"/>
              <a:cs typeface="Malgun Gothic"/>
              <a:sym typeface="Malgun Gothic"/>
            </a:endParaRPr>
          </a:p>
          <a:p>
            <a:pPr indent="-311150" lvl="0" marL="457200" rtl="0" algn="l">
              <a:lnSpc>
                <a:spcPct val="100000"/>
              </a:lnSpc>
              <a:spcBef>
                <a:spcPts val="0"/>
              </a:spcBef>
              <a:spcAft>
                <a:spcPts val="0"/>
              </a:spcAft>
              <a:buClr>
                <a:srgbClr val="552D03"/>
              </a:buClr>
              <a:buSzPts val="1300"/>
              <a:buFont typeface="Malgun Gothic"/>
              <a:buAutoNum type="arabicPeriod"/>
            </a:pPr>
            <a:r>
              <a:rPr lang="ko" sz="1300">
                <a:solidFill>
                  <a:srgbClr val="552D03"/>
                </a:solidFill>
                <a:latin typeface="Malgun Gothic"/>
                <a:ea typeface="Malgun Gothic"/>
                <a:cs typeface="Malgun Gothic"/>
                <a:sym typeface="Malgun Gothic"/>
              </a:rPr>
              <a:t>그 사실을 알던 왕은 병력을 보내어 과학자의 연구실에 침략을 하게 되고 주인공은 과학자를 구하기 위해 병력들을 썰고 나감 그리고 과학자를 만나게 되고 과학자를 죽이겠다며 협박하는 장교를 만남 그리고 대사를 말하고(대사 실수를 한다면 과학자는 죽고 전쟁엔딩이나 핵엔딩이 될 수 있다) 그렇게 과학자를 살리는 시간을 벌게 되면 wooz가 과학자를 구출 그리고 주인공은 장교와의 대결을 한다 하지만 장교도 괴물에 대한 사실을 알았는지 주사를 놓터니 괴물이 되었고 그렇게 장교를 죽이게 되면서 괴물들은 의도적으로 만들어 졌다는 것을 알게됨</a:t>
            </a:r>
            <a:endParaRPr sz="1300">
              <a:solidFill>
                <a:srgbClr val="552D03"/>
              </a:solidFill>
              <a:latin typeface="Malgun Gothic"/>
              <a:ea typeface="Malgun Gothic"/>
              <a:cs typeface="Malgun Gothic"/>
              <a:sym typeface="Malgun Gothic"/>
            </a:endParaRPr>
          </a:p>
          <a:p>
            <a:pPr indent="0" lvl="0" marL="0" rtl="0" algn="l">
              <a:lnSpc>
                <a:spcPct val="100000"/>
              </a:lnSpc>
              <a:spcBef>
                <a:spcPts val="0"/>
              </a:spcBef>
              <a:spcAft>
                <a:spcPts val="0"/>
              </a:spcAft>
              <a:buNone/>
            </a:pPr>
            <a:r>
              <a:t/>
            </a:r>
            <a:endParaRPr sz="1300">
              <a:solidFill>
                <a:srgbClr val="552D03"/>
              </a:solidFill>
              <a:latin typeface="Malgun Gothic"/>
              <a:ea typeface="Malgun Gothic"/>
              <a:cs typeface="Malgun Gothic"/>
              <a:sym typeface="Malgun Gothic"/>
            </a:endParaRPr>
          </a:p>
          <a:p>
            <a:pPr indent="-311150" lvl="0" marL="457200" rtl="0" algn="l">
              <a:lnSpc>
                <a:spcPct val="100000"/>
              </a:lnSpc>
              <a:spcBef>
                <a:spcPts val="0"/>
              </a:spcBef>
              <a:spcAft>
                <a:spcPts val="0"/>
              </a:spcAft>
              <a:buClr>
                <a:srgbClr val="552D03"/>
              </a:buClr>
              <a:buSzPts val="1300"/>
              <a:buFont typeface="Malgun Gothic"/>
              <a:buAutoNum type="arabicPeriod"/>
            </a:pPr>
            <a:r>
              <a:rPr lang="ko" sz="1200">
                <a:solidFill>
                  <a:srgbClr val="552D03"/>
                </a:solidFill>
                <a:latin typeface="Malgun Gothic"/>
                <a:ea typeface="Malgun Gothic"/>
                <a:cs typeface="Malgun Gothic"/>
                <a:sym typeface="Malgun Gothic"/>
              </a:rPr>
              <a:t>그렇게 장교를 무찌르고 괴물들의 도시로가서 wooz의 집으로 향하게 되고 과학자를 만남 그리고 자료와 장교가 놓았던 주사기를 주고 과학자는 이전에 자료를 보여주면서 연구소에 대한 사실까지 알게되고 이제 진실을 은폐한 왕에게 가서 진실을 해명하게 하러간다.</a:t>
            </a:r>
            <a:endParaRPr sz="1200">
              <a:solidFill>
                <a:srgbClr val="552D03"/>
              </a:solidFill>
              <a:latin typeface="Malgun Gothic"/>
              <a:ea typeface="Malgun Gothic"/>
              <a:cs typeface="Malgun Gothic"/>
              <a:sym typeface="Malgun Gothic"/>
            </a:endParaRPr>
          </a:p>
          <a:p>
            <a:pPr indent="0" lvl="0" marL="0" rtl="0" algn="l">
              <a:lnSpc>
                <a:spcPct val="100000"/>
              </a:lnSpc>
              <a:spcBef>
                <a:spcPts val="0"/>
              </a:spcBef>
              <a:spcAft>
                <a:spcPts val="0"/>
              </a:spcAft>
              <a:buNone/>
            </a:pPr>
            <a:r>
              <a:t/>
            </a:r>
            <a:endParaRPr sz="1200">
              <a:solidFill>
                <a:srgbClr val="552D03"/>
              </a:solidFill>
              <a:latin typeface="Malgun Gothic"/>
              <a:ea typeface="Malgun Gothic"/>
              <a:cs typeface="Malgun Gothic"/>
              <a:sym typeface="Malgun Gothic"/>
            </a:endParaRPr>
          </a:p>
          <a:p>
            <a:pPr indent="-304800" lvl="0" marL="457200" rtl="0" algn="l">
              <a:lnSpc>
                <a:spcPct val="100000"/>
              </a:lnSpc>
              <a:spcBef>
                <a:spcPts val="0"/>
              </a:spcBef>
              <a:spcAft>
                <a:spcPts val="0"/>
              </a:spcAft>
              <a:buClr>
                <a:srgbClr val="552D03"/>
              </a:buClr>
              <a:buSzPts val="1200"/>
              <a:buFont typeface="Malgun Gothic"/>
              <a:buAutoNum type="arabicPeriod"/>
            </a:pPr>
            <a:r>
              <a:rPr lang="ko" sz="1200">
                <a:solidFill>
                  <a:srgbClr val="552D03"/>
                </a:solidFill>
                <a:latin typeface="Malgun Gothic"/>
                <a:ea typeface="Malgun Gothic"/>
                <a:cs typeface="Malgun Gothic"/>
                <a:sym typeface="Malgun Gothic"/>
              </a:rPr>
              <a:t>그렇게 왕에게로 향하는 주인공 왕에게 가는 것 만큼 그만큼 병력들도 쉽게 죽진 않지만 괴물(15대왕)의 검인 “왕관의 무게”를 사용하고 병력 들을 쓰러트리면서 나아갔고 왕도 자신에게 향했는걸 알았는지 갑주를 입으면서 싸운다 마지막 보스이기에 “왕관의 무게”를 사용하고도 쉽게 죽진 않았지만 결국 왕을 쓰러뜨리고 왕에게 마지막 일격을 가하는데...</a:t>
            </a:r>
            <a:endParaRPr sz="1200">
              <a:solidFill>
                <a:srgbClr val="552D03"/>
              </a:solidFill>
              <a:latin typeface="Malgun Gothic"/>
              <a:ea typeface="Malgun Gothic"/>
              <a:cs typeface="Malgun Gothic"/>
              <a:sym typeface="Malgun Gothic"/>
            </a:endParaRPr>
          </a:p>
          <a:p>
            <a:pPr indent="0" lvl="0" marL="0" rtl="0" algn="l">
              <a:spcBef>
                <a:spcPts val="0"/>
              </a:spcBef>
              <a:spcAft>
                <a:spcPts val="1600"/>
              </a:spcAft>
              <a:buNone/>
            </a:pPr>
            <a:r>
              <a:t/>
            </a:r>
            <a:endParaRPr sz="1200">
              <a:solidFill>
                <a:srgbClr val="552D03"/>
              </a:solidFill>
              <a:latin typeface="Malgun Gothic"/>
              <a:ea typeface="Malgun Gothic"/>
              <a:cs typeface="Malgun Gothic"/>
              <a:sym typeface="Malgun Gothic"/>
            </a:endParaRPr>
          </a:p>
        </p:txBody>
      </p:sp>
      <p:cxnSp>
        <p:nvCxnSpPr>
          <p:cNvPr id="129" name="Google Shape;129;p23"/>
          <p:cNvCxnSpPr/>
          <p:nvPr/>
        </p:nvCxnSpPr>
        <p:spPr>
          <a:xfrm rot="10800000">
            <a:off x="3236150" y="5021950"/>
            <a:ext cx="5785800" cy="21900"/>
          </a:xfrm>
          <a:prstGeom prst="straightConnector1">
            <a:avLst/>
          </a:prstGeom>
          <a:noFill/>
          <a:ln cap="flat" cmpd="sng" w="9525">
            <a:solidFill>
              <a:srgbClr val="000000"/>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24"/>
          <p:cNvSpPr txBox="1"/>
          <p:nvPr>
            <p:ph type="title"/>
          </p:nvPr>
        </p:nvSpPr>
        <p:spPr>
          <a:xfrm>
            <a:off x="45475" y="59375"/>
            <a:ext cx="3443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a:latin typeface="Black Han Sans"/>
                <a:ea typeface="Black Han Sans"/>
                <a:cs typeface="Black Han Sans"/>
                <a:sym typeface="Black Han Sans"/>
              </a:rPr>
              <a:t>엔딩</a:t>
            </a:r>
            <a:endParaRPr b="1" sz="2300">
              <a:solidFill>
                <a:srgbClr val="38761D"/>
              </a:solidFill>
            </a:endParaRPr>
          </a:p>
        </p:txBody>
      </p:sp>
      <p:sp>
        <p:nvSpPr>
          <p:cNvPr id="135" name="Google Shape;135;p24"/>
          <p:cNvSpPr txBox="1"/>
          <p:nvPr/>
        </p:nvSpPr>
        <p:spPr>
          <a:xfrm>
            <a:off x="201300" y="584675"/>
            <a:ext cx="8588100" cy="434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ko" sz="1300">
                <a:solidFill>
                  <a:srgbClr val="85200C"/>
                </a:solidFill>
                <a:latin typeface="Malgun Gothic"/>
                <a:ea typeface="Malgun Gothic"/>
                <a:cs typeface="Malgun Gothic"/>
                <a:sym typeface="Malgun Gothic"/>
              </a:rPr>
              <a:t>진행</a:t>
            </a:r>
            <a:r>
              <a:rPr lang="ko" sz="1300">
                <a:latin typeface="Malgun Gothic"/>
                <a:ea typeface="Malgun Gothic"/>
                <a:cs typeface="Malgun Gothic"/>
                <a:sym typeface="Malgun Gothic"/>
              </a:rPr>
              <a:t> : </a:t>
            </a:r>
            <a:r>
              <a:rPr lang="ko">
                <a:latin typeface="Malgun Gothic"/>
                <a:ea typeface="Malgun Gothic"/>
                <a:cs typeface="Malgun Gothic"/>
                <a:sym typeface="Malgun Gothic"/>
              </a:rPr>
              <a:t>전체적인 엔딩 진실엔딩을 보지 못했을때 </a:t>
            </a:r>
            <a:r>
              <a:rPr lang="ko" sz="1300">
                <a:latin typeface="Malgun Gothic"/>
                <a:ea typeface="Malgun Gothic"/>
                <a:cs typeface="Malgun Gothic"/>
                <a:sym typeface="Malgun Gothic"/>
              </a:rPr>
              <a:t>E.N.D가 뜬후 뒤에 지지직 거리면서 화면과 함께 대화창이 뜨고 “넌 아직 진실을 보지 못했어” 엔딩화면과 대화창이 지지직거리면서 매뉴화면으로 돌아갑니다</a:t>
            </a:r>
            <a:endParaRPr sz="1300">
              <a:latin typeface="Malgun Gothic"/>
              <a:ea typeface="Malgun Gothic"/>
              <a:cs typeface="Malgun Gothic"/>
              <a:sym typeface="Malgun Gothic"/>
            </a:endParaRPr>
          </a:p>
          <a:p>
            <a:pPr indent="0" lvl="0" marL="0" rtl="0" algn="l">
              <a:spcBef>
                <a:spcPts val="0"/>
              </a:spcBef>
              <a:spcAft>
                <a:spcPts val="0"/>
              </a:spcAft>
              <a:buNone/>
            </a:pPr>
            <a:r>
              <a:t/>
            </a:r>
            <a:endParaRPr sz="1200">
              <a:solidFill>
                <a:schemeClr val="dk2"/>
              </a:solidFill>
              <a:latin typeface="Malgun Gothic"/>
              <a:ea typeface="Malgun Gothic"/>
              <a:cs typeface="Malgun Gothic"/>
              <a:sym typeface="Malgun Gothic"/>
            </a:endParaRPr>
          </a:p>
          <a:p>
            <a:pPr indent="-304800" lvl="0" marL="457200" rtl="0" algn="l">
              <a:lnSpc>
                <a:spcPct val="115000"/>
              </a:lnSpc>
              <a:spcBef>
                <a:spcPts val="0"/>
              </a:spcBef>
              <a:spcAft>
                <a:spcPts val="0"/>
              </a:spcAft>
              <a:buClr>
                <a:srgbClr val="552D03"/>
              </a:buClr>
              <a:buSzPts val="1200"/>
              <a:buFont typeface="Malgun Gothic"/>
              <a:buChar char="●"/>
            </a:pPr>
            <a:r>
              <a:rPr b="1" lang="ko" sz="1600">
                <a:solidFill>
                  <a:srgbClr val="A64D79"/>
                </a:solidFill>
                <a:latin typeface="Malgun Gothic"/>
                <a:ea typeface="Malgun Gothic"/>
                <a:cs typeface="Malgun Gothic"/>
                <a:sym typeface="Malgun Gothic"/>
              </a:rPr>
              <a:t>왕을 살렸을시</a:t>
            </a:r>
            <a:r>
              <a:rPr lang="ko" sz="1200">
                <a:solidFill>
                  <a:srgbClr val="552D03"/>
                </a:solidFill>
                <a:latin typeface="Malgun Gothic"/>
                <a:ea typeface="Malgun Gothic"/>
                <a:cs typeface="Malgun Gothic"/>
                <a:sym typeface="Malgun Gothic"/>
              </a:rPr>
              <a:t> : </a:t>
            </a:r>
            <a:r>
              <a:rPr lang="ko" sz="1300">
                <a:solidFill>
                  <a:srgbClr val="552D03"/>
                </a:solidFill>
                <a:latin typeface="Malgun Gothic"/>
                <a:ea typeface="Malgun Gothic"/>
                <a:cs typeface="Malgun Gothic"/>
                <a:sym typeface="Malgun Gothic"/>
              </a:rPr>
              <a:t>왕에게 스스로 자백하라고 협박하면서 왕은 모든 사실을 폭로하고 결국 괴물들과 인간이 공존하는 세계가 된다(평화엔딩).</a:t>
            </a:r>
            <a:endParaRPr sz="1300">
              <a:solidFill>
                <a:srgbClr val="552D03"/>
              </a:solidFill>
              <a:latin typeface="Malgun Gothic"/>
              <a:ea typeface="Malgun Gothic"/>
              <a:cs typeface="Malgun Gothic"/>
              <a:sym typeface="Malgun Gothic"/>
            </a:endParaRPr>
          </a:p>
          <a:p>
            <a:pPr indent="-304800" lvl="0" marL="457200" rtl="0" algn="l">
              <a:lnSpc>
                <a:spcPct val="115000"/>
              </a:lnSpc>
              <a:spcBef>
                <a:spcPts val="0"/>
              </a:spcBef>
              <a:spcAft>
                <a:spcPts val="0"/>
              </a:spcAft>
              <a:buClr>
                <a:srgbClr val="552D03"/>
              </a:buClr>
              <a:buSzPts val="1200"/>
              <a:buFont typeface="Malgun Gothic"/>
              <a:buChar char="●"/>
            </a:pPr>
            <a:r>
              <a:rPr b="1" lang="ko" sz="1500">
                <a:solidFill>
                  <a:srgbClr val="660000"/>
                </a:solidFill>
                <a:latin typeface="Malgun Gothic"/>
                <a:ea typeface="Malgun Gothic"/>
                <a:cs typeface="Malgun Gothic"/>
                <a:sym typeface="Malgun Gothic"/>
              </a:rPr>
              <a:t>왕을 죽였을시</a:t>
            </a:r>
            <a:r>
              <a:rPr lang="ko" sz="1200">
                <a:solidFill>
                  <a:srgbClr val="552D03"/>
                </a:solidFill>
                <a:latin typeface="Malgun Gothic"/>
                <a:ea typeface="Malgun Gothic"/>
                <a:cs typeface="Malgun Gothic"/>
                <a:sym typeface="Malgun Gothic"/>
              </a:rPr>
              <a:t> : </a:t>
            </a:r>
            <a:r>
              <a:rPr lang="ko" sz="1300">
                <a:solidFill>
                  <a:srgbClr val="552D03"/>
                </a:solidFill>
                <a:latin typeface="Malgun Gothic"/>
                <a:ea typeface="Malgun Gothic"/>
                <a:cs typeface="Malgun Gothic"/>
                <a:sym typeface="Malgun Gothic"/>
              </a:rPr>
              <a:t>주인공이 자료를 보여주면서 모든 사실을 폭로하고 “왕관의 무게”를 쥐고 인간과 괴물들의 왕이 된다.</a:t>
            </a:r>
            <a:endParaRPr sz="1300">
              <a:solidFill>
                <a:srgbClr val="552D03"/>
              </a:solidFill>
              <a:latin typeface="Malgun Gothic"/>
              <a:ea typeface="Malgun Gothic"/>
              <a:cs typeface="Malgun Gothic"/>
              <a:sym typeface="Malgun Gothic"/>
            </a:endParaRPr>
          </a:p>
          <a:p>
            <a:pPr indent="-304800" lvl="0" marL="457200" rtl="0" algn="l">
              <a:lnSpc>
                <a:spcPct val="115000"/>
              </a:lnSpc>
              <a:spcBef>
                <a:spcPts val="0"/>
              </a:spcBef>
              <a:spcAft>
                <a:spcPts val="0"/>
              </a:spcAft>
              <a:buClr>
                <a:srgbClr val="552D03"/>
              </a:buClr>
              <a:buSzPts val="1200"/>
              <a:buFont typeface="Malgun Gothic"/>
              <a:buChar char="●"/>
            </a:pPr>
            <a:r>
              <a:rPr b="1" lang="ko" sz="1500">
                <a:solidFill>
                  <a:srgbClr val="990000"/>
                </a:solidFill>
                <a:latin typeface="Malgun Gothic"/>
                <a:ea typeface="Malgun Gothic"/>
                <a:cs typeface="Malgun Gothic"/>
                <a:sym typeface="Malgun Gothic"/>
              </a:rPr>
              <a:t>배신엔딩</a:t>
            </a:r>
            <a:r>
              <a:rPr lang="ko" sz="1200">
                <a:solidFill>
                  <a:srgbClr val="A64D79"/>
                </a:solidFill>
                <a:latin typeface="Malgun Gothic"/>
                <a:ea typeface="Malgun Gothic"/>
                <a:cs typeface="Malgun Gothic"/>
                <a:sym typeface="Malgun Gothic"/>
              </a:rPr>
              <a:t> </a:t>
            </a:r>
            <a:r>
              <a:rPr lang="ko" sz="1200">
                <a:solidFill>
                  <a:srgbClr val="552D03"/>
                </a:solidFill>
                <a:latin typeface="Malgun Gothic"/>
                <a:ea typeface="Malgun Gothic"/>
                <a:cs typeface="Malgun Gothic"/>
                <a:sym typeface="Malgun Gothic"/>
              </a:rPr>
              <a:t>: </a:t>
            </a:r>
            <a:r>
              <a:rPr lang="ko" sz="1300">
                <a:solidFill>
                  <a:srgbClr val="552D03"/>
                </a:solidFill>
                <a:latin typeface="Malgun Gothic"/>
                <a:ea typeface="Malgun Gothic"/>
                <a:cs typeface="Malgun Gothic"/>
                <a:sym typeface="Malgun Gothic"/>
              </a:rPr>
              <a:t>인간이 될 수 있는 책을 보며 한단계씩 실행하고 그 과정 중 괴물들을 몰살 시키라는 글을 보고 괴물들을 몰살시키고 마지막에 wooz와 주인공만이 남은 상태에서 wooz는 주인공과 혈투를 벌이고 주인공을 쓰러트리고”넌 아직 진실을 알지 못했어, 넌 틀렸어”라고 말하면서 주인공을 죽이고 리셋 시킨다</a:t>
            </a:r>
            <a:endParaRPr sz="1300">
              <a:solidFill>
                <a:srgbClr val="552D03"/>
              </a:solidFill>
              <a:latin typeface="Malgun Gothic"/>
              <a:ea typeface="Malgun Gothic"/>
              <a:cs typeface="Malgun Gothic"/>
              <a:sym typeface="Malgun Gothic"/>
            </a:endParaRPr>
          </a:p>
          <a:p>
            <a:pPr indent="-304800" lvl="0" marL="457200" rtl="0" algn="l">
              <a:lnSpc>
                <a:spcPct val="115000"/>
              </a:lnSpc>
              <a:spcBef>
                <a:spcPts val="0"/>
              </a:spcBef>
              <a:spcAft>
                <a:spcPts val="0"/>
              </a:spcAft>
              <a:buClr>
                <a:srgbClr val="552D03"/>
              </a:buClr>
              <a:buSzPts val="1200"/>
              <a:buFont typeface="Malgun Gothic"/>
              <a:buChar char="●"/>
            </a:pPr>
            <a:r>
              <a:rPr b="1" lang="ko" sz="1500">
                <a:solidFill>
                  <a:srgbClr val="38761D"/>
                </a:solidFill>
                <a:latin typeface="Malgun Gothic"/>
                <a:ea typeface="Malgun Gothic"/>
                <a:cs typeface="Malgun Gothic"/>
                <a:sym typeface="Malgun Gothic"/>
              </a:rPr>
              <a:t>핵엔딩</a:t>
            </a:r>
            <a:r>
              <a:rPr b="1" lang="ko" sz="1200">
                <a:solidFill>
                  <a:srgbClr val="552D03"/>
                </a:solidFill>
                <a:latin typeface="Malgun Gothic"/>
                <a:ea typeface="Malgun Gothic"/>
                <a:cs typeface="Malgun Gothic"/>
                <a:sym typeface="Malgun Gothic"/>
              </a:rPr>
              <a:t> </a:t>
            </a:r>
            <a:r>
              <a:rPr lang="ko" sz="1200">
                <a:solidFill>
                  <a:srgbClr val="552D03"/>
                </a:solidFill>
                <a:latin typeface="Malgun Gothic"/>
                <a:ea typeface="Malgun Gothic"/>
                <a:cs typeface="Malgun Gothic"/>
                <a:sym typeface="Malgun Gothic"/>
              </a:rPr>
              <a:t>: </a:t>
            </a:r>
            <a:r>
              <a:rPr lang="ko" sz="1300">
                <a:solidFill>
                  <a:srgbClr val="552D03"/>
                </a:solidFill>
                <a:latin typeface="Malgun Gothic"/>
                <a:ea typeface="Malgun Gothic"/>
                <a:cs typeface="Malgun Gothic"/>
                <a:sym typeface="Malgun Gothic"/>
              </a:rPr>
              <a:t>주인공이 과학자가 죽고 진실을 알지 못하고 병력들은 주인공을 죽이려고 함 그래서 주인공은 더 이상 방법이 없어 핵을 건드리기로 하고 병력들을 썰고 지나가면서 핵을 발동하여 모든 것을 몰살하고 마지막에 wooz가 와서 주인공을 죽이고 리셋시킨다</a:t>
            </a:r>
            <a:endParaRPr sz="1300">
              <a:solidFill>
                <a:srgbClr val="552D03"/>
              </a:solidFill>
              <a:latin typeface="Malgun Gothic"/>
              <a:ea typeface="Malgun Gothic"/>
              <a:cs typeface="Malgun Gothic"/>
              <a:sym typeface="Malgun Gothic"/>
            </a:endParaRPr>
          </a:p>
          <a:p>
            <a:pPr indent="-304800" lvl="0" marL="457200" rtl="0" algn="l">
              <a:lnSpc>
                <a:spcPct val="115000"/>
              </a:lnSpc>
              <a:spcBef>
                <a:spcPts val="0"/>
              </a:spcBef>
              <a:spcAft>
                <a:spcPts val="0"/>
              </a:spcAft>
              <a:buClr>
                <a:srgbClr val="552D03"/>
              </a:buClr>
              <a:buSzPts val="1200"/>
              <a:buFont typeface="Malgun Gothic"/>
              <a:buChar char="●"/>
            </a:pPr>
            <a:r>
              <a:rPr b="1" lang="ko" sz="1500">
                <a:solidFill>
                  <a:srgbClr val="0B5394"/>
                </a:solidFill>
                <a:latin typeface="Malgun Gothic"/>
                <a:ea typeface="Malgun Gothic"/>
                <a:cs typeface="Malgun Gothic"/>
                <a:sym typeface="Malgun Gothic"/>
              </a:rPr>
              <a:t>전쟁엔딩</a:t>
            </a:r>
            <a:r>
              <a:rPr b="1" lang="ko" sz="1200">
                <a:solidFill>
                  <a:srgbClr val="552D03"/>
                </a:solidFill>
                <a:latin typeface="Malgun Gothic"/>
                <a:ea typeface="Malgun Gothic"/>
                <a:cs typeface="Malgun Gothic"/>
                <a:sym typeface="Malgun Gothic"/>
              </a:rPr>
              <a:t> </a:t>
            </a:r>
            <a:r>
              <a:rPr lang="ko" sz="1200">
                <a:solidFill>
                  <a:srgbClr val="552D03"/>
                </a:solidFill>
                <a:latin typeface="Malgun Gothic"/>
                <a:ea typeface="Malgun Gothic"/>
                <a:cs typeface="Malgun Gothic"/>
                <a:sym typeface="Malgun Gothic"/>
              </a:rPr>
              <a:t>: </a:t>
            </a:r>
            <a:r>
              <a:rPr lang="ko" sz="1300">
                <a:solidFill>
                  <a:srgbClr val="552D03"/>
                </a:solidFill>
                <a:latin typeface="Malgun Gothic"/>
                <a:ea typeface="Malgun Gothic"/>
                <a:cs typeface="Malgun Gothic"/>
                <a:sym typeface="Malgun Gothic"/>
              </a:rPr>
              <a:t>주인공이 과학자가 죽고 진실을 알지 못하고 병력들은 주인공을 죽이려고 함 그래서 주인공은 더 이상 방법이 없어 자신과 뜻을 함께 할 괴물들을 모으며 반란을 일으키고 제 2차 “페러다이즈” 전쟁을 일으킨다 왕도 그 사실을 알았는지 갑옷을 입고 병력과 함께 진군 그리고 주인공은 “왕관의 무게”를 사용하며 왕에게 접근하고 왕을 죽이며 제 2차 “페러다이즈” 전쟁을 이기고 인간들을 몰살 하며 괴물들의 왕이 됨 하지만 어떠한 문구”넌 아직 진실을 알지 못했어, 넌 틀렸어”라고 말하며 리셋 시킨다.</a:t>
            </a:r>
            <a:endParaRPr sz="1200">
              <a:solidFill>
                <a:schemeClr val="dk2"/>
              </a:solidFill>
              <a:latin typeface="Malgun Gothic"/>
              <a:ea typeface="Malgun Gothic"/>
              <a:cs typeface="Malgun Gothic"/>
              <a:sym typeface="Malgun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25"/>
          <p:cNvSpPr txBox="1"/>
          <p:nvPr>
            <p:ph type="title"/>
          </p:nvPr>
        </p:nvSpPr>
        <p:spPr>
          <a:xfrm>
            <a:off x="0" y="0"/>
            <a:ext cx="8520600" cy="51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a:latin typeface="Black Han Sans"/>
                <a:ea typeface="Black Han Sans"/>
                <a:cs typeface="Black Han Sans"/>
                <a:sym typeface="Black Han Sans"/>
              </a:rPr>
              <a:t>게임 진행</a:t>
            </a:r>
            <a:endParaRPr/>
          </a:p>
        </p:txBody>
      </p:sp>
      <p:pic>
        <p:nvPicPr>
          <p:cNvPr id="141" name="Google Shape;141;p25"/>
          <p:cNvPicPr preferRelativeResize="0"/>
          <p:nvPr/>
        </p:nvPicPr>
        <p:blipFill rotWithShape="1">
          <a:blip r:embed="rId3">
            <a:alphaModFix/>
          </a:blip>
          <a:srcRect b="0" l="0" r="2171" t="0"/>
          <a:stretch/>
        </p:blipFill>
        <p:spPr>
          <a:xfrm>
            <a:off x="81425" y="907250"/>
            <a:ext cx="8981150" cy="36543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6"/>
          <p:cNvSpPr txBox="1"/>
          <p:nvPr>
            <p:ph type="title"/>
          </p:nvPr>
        </p:nvSpPr>
        <p:spPr>
          <a:xfrm>
            <a:off x="263775" y="22854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ko"/>
              <a:t>5. 등장 캐릭터 설정</a:t>
            </a:r>
            <a:endParaRPr/>
          </a:p>
        </p:txBody>
      </p:sp>
      <p:pic>
        <p:nvPicPr>
          <p:cNvPr id="147" name="Google Shape;147;p26"/>
          <p:cNvPicPr preferRelativeResize="0"/>
          <p:nvPr/>
        </p:nvPicPr>
        <p:blipFill>
          <a:blip r:embed="rId3">
            <a:alphaModFix amt="26000"/>
          </a:blip>
          <a:stretch>
            <a:fillRect/>
          </a:stretch>
        </p:blipFill>
        <p:spPr>
          <a:xfrm>
            <a:off x="0" y="0"/>
            <a:ext cx="914400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27"/>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a:solidFill>
                  <a:srgbClr val="741B47"/>
                </a:solidFill>
                <a:latin typeface="Black Han Sans"/>
                <a:ea typeface="Black Han Sans"/>
                <a:cs typeface="Black Han Sans"/>
                <a:sym typeface="Black Han Sans"/>
              </a:rPr>
              <a:t>플레이어 캐릭터  </a:t>
            </a:r>
            <a:endParaRPr>
              <a:solidFill>
                <a:srgbClr val="741B47"/>
              </a:solidFill>
              <a:latin typeface="Black Han Sans"/>
              <a:ea typeface="Black Han Sans"/>
              <a:cs typeface="Black Han Sans"/>
              <a:sym typeface="Black Han Sans"/>
            </a:endParaRPr>
          </a:p>
        </p:txBody>
      </p:sp>
      <p:pic>
        <p:nvPicPr>
          <p:cNvPr id="153" name="Google Shape;153;p27"/>
          <p:cNvPicPr preferRelativeResize="0"/>
          <p:nvPr/>
        </p:nvPicPr>
        <p:blipFill>
          <a:blip r:embed="rId3">
            <a:alphaModFix/>
          </a:blip>
          <a:stretch>
            <a:fillRect/>
          </a:stretch>
        </p:blipFill>
        <p:spPr>
          <a:xfrm>
            <a:off x="427625" y="690450"/>
            <a:ext cx="1316325" cy="1316325"/>
          </a:xfrm>
          <a:prstGeom prst="rect">
            <a:avLst/>
          </a:prstGeom>
          <a:noFill/>
          <a:ln>
            <a:noFill/>
          </a:ln>
        </p:spPr>
      </p:pic>
      <p:pic>
        <p:nvPicPr>
          <p:cNvPr id="154" name="Google Shape;154;p27"/>
          <p:cNvPicPr preferRelativeResize="0"/>
          <p:nvPr/>
        </p:nvPicPr>
        <p:blipFill>
          <a:blip r:embed="rId4">
            <a:alphaModFix/>
          </a:blip>
          <a:stretch>
            <a:fillRect/>
          </a:stretch>
        </p:blipFill>
        <p:spPr>
          <a:xfrm>
            <a:off x="2457350" y="-107875"/>
            <a:ext cx="2114650" cy="2114650"/>
          </a:xfrm>
          <a:prstGeom prst="rect">
            <a:avLst/>
          </a:prstGeom>
          <a:noFill/>
          <a:ln>
            <a:noFill/>
          </a:ln>
        </p:spPr>
      </p:pic>
      <p:pic>
        <p:nvPicPr>
          <p:cNvPr id="155" name="Google Shape;155;p27"/>
          <p:cNvPicPr preferRelativeResize="0"/>
          <p:nvPr/>
        </p:nvPicPr>
        <p:blipFill>
          <a:blip r:embed="rId5">
            <a:alphaModFix/>
          </a:blip>
          <a:stretch>
            <a:fillRect/>
          </a:stretch>
        </p:blipFill>
        <p:spPr>
          <a:xfrm>
            <a:off x="1095275" y="180788"/>
            <a:ext cx="1783925" cy="1783925"/>
          </a:xfrm>
          <a:prstGeom prst="rect">
            <a:avLst/>
          </a:prstGeom>
          <a:noFill/>
          <a:ln>
            <a:noFill/>
          </a:ln>
        </p:spPr>
      </p:pic>
      <p:graphicFrame>
        <p:nvGraphicFramePr>
          <p:cNvPr id="156" name="Google Shape;156;p27"/>
          <p:cNvGraphicFramePr/>
          <p:nvPr/>
        </p:nvGraphicFramePr>
        <p:xfrm>
          <a:off x="311688" y="2571760"/>
          <a:ext cx="3000000" cy="3000000"/>
        </p:xfrm>
        <a:graphic>
          <a:graphicData uri="http://schemas.openxmlformats.org/drawingml/2006/table">
            <a:tbl>
              <a:tblPr>
                <a:noFill/>
                <a:tableStyleId>{BFE1AA76-0A97-4099-8354-D818079AD655}</a:tableStyleId>
              </a:tblPr>
              <a:tblGrid>
                <a:gridCol w="1704125"/>
                <a:gridCol w="1704125"/>
                <a:gridCol w="1704125"/>
                <a:gridCol w="1704125"/>
              </a:tblGrid>
              <a:tr h="396225">
                <a:tc>
                  <a:txBody>
                    <a:bodyPr/>
                    <a:lstStyle/>
                    <a:p>
                      <a:pPr indent="0" lvl="0" marL="0" rtl="0" algn="l">
                        <a:spcBef>
                          <a:spcPts val="0"/>
                        </a:spcBef>
                        <a:spcAft>
                          <a:spcPts val="0"/>
                        </a:spcAft>
                        <a:buNone/>
                      </a:pPr>
                      <a:r>
                        <a:rPr lang="ko"/>
                        <a:t>           체력</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ko"/>
                        <a:t>            마력</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ko"/>
                        <a:t>       이동속도</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ko"/>
                        <a:t>방어력</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26250">
                <a:tc>
                  <a:txBody>
                    <a:bodyPr/>
                    <a:lstStyle/>
                    <a:p>
                      <a:pPr indent="0" lvl="0" marL="0" rtl="0" algn="l">
                        <a:spcBef>
                          <a:spcPts val="0"/>
                        </a:spcBef>
                        <a:spcAft>
                          <a:spcPts val="0"/>
                        </a:spcAft>
                        <a:buNone/>
                      </a:pPr>
                      <a:r>
                        <a:rPr lang="ko"/>
                        <a:t>            200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ko"/>
                        <a:t>             50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ko"/>
                        <a:t>          보통</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ko"/>
                        <a:t>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157" name="Google Shape;157;p27"/>
          <p:cNvSpPr txBox="1"/>
          <p:nvPr/>
        </p:nvSpPr>
        <p:spPr>
          <a:xfrm>
            <a:off x="311700" y="2081325"/>
            <a:ext cx="3048000" cy="37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a:latin typeface="Proxima Nova"/>
                <a:ea typeface="Proxima Nova"/>
                <a:cs typeface="Proxima Nova"/>
                <a:sym typeface="Proxima Nova"/>
              </a:rPr>
              <a:t>레벨 테이블</a:t>
            </a:r>
            <a:endParaRPr>
              <a:latin typeface="Proxima Nova"/>
              <a:ea typeface="Proxima Nova"/>
              <a:cs typeface="Proxima Nova"/>
              <a:sym typeface="Proxima Nova"/>
            </a:endParaRPr>
          </a:p>
        </p:txBody>
      </p:sp>
      <p:sp>
        <p:nvSpPr>
          <p:cNvPr id="158" name="Google Shape;158;p27"/>
          <p:cNvSpPr txBox="1"/>
          <p:nvPr/>
        </p:nvSpPr>
        <p:spPr>
          <a:xfrm>
            <a:off x="4361275" y="632625"/>
            <a:ext cx="4450500" cy="1629300"/>
          </a:xfrm>
          <a:prstGeom prst="rect">
            <a:avLst/>
          </a:prstGeom>
          <a:solidFill>
            <a:srgbClr val="F3F3F3"/>
          </a:solidFill>
          <a:ln cap="flat" cmpd="sng" w="9525">
            <a:solidFill>
              <a:srgbClr val="4A86E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ko">
                <a:latin typeface="Proxima Nova"/>
                <a:ea typeface="Proxima Nova"/>
                <a:cs typeface="Proxima Nova"/>
                <a:sym typeface="Proxima Nova"/>
              </a:rPr>
              <a:t>기본 정보 </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lnSpc>
                <a:spcPct val="115000"/>
              </a:lnSpc>
              <a:spcBef>
                <a:spcPts val="0"/>
              </a:spcBef>
              <a:spcAft>
                <a:spcPts val="0"/>
              </a:spcAft>
              <a:buNone/>
            </a:pPr>
            <a:r>
              <a:rPr lang="ko">
                <a:latin typeface="Proxima Nova"/>
                <a:ea typeface="Proxima Nova"/>
                <a:cs typeface="Proxima Nova"/>
                <a:sym typeface="Proxima Nova"/>
              </a:rPr>
              <a:t>이름 : 플레이어가 선택할 수 있다.</a:t>
            </a:r>
            <a:endParaRPr>
              <a:latin typeface="Proxima Nova"/>
              <a:ea typeface="Proxima Nova"/>
              <a:cs typeface="Proxima Nova"/>
              <a:sym typeface="Proxima Nova"/>
            </a:endParaRPr>
          </a:p>
          <a:p>
            <a:pPr indent="0" lvl="0" marL="0" rtl="0" algn="l">
              <a:lnSpc>
                <a:spcPct val="115000"/>
              </a:lnSpc>
              <a:spcBef>
                <a:spcPts val="0"/>
              </a:spcBef>
              <a:spcAft>
                <a:spcPts val="0"/>
              </a:spcAft>
              <a:buNone/>
            </a:pPr>
            <a:r>
              <a:rPr lang="ko">
                <a:latin typeface="Proxima Nova"/>
                <a:ea typeface="Proxima Nova"/>
                <a:cs typeface="Proxima Nova"/>
                <a:sym typeface="Proxima Nova"/>
              </a:rPr>
              <a:t>특징 : 공격력은 무기속성에 따라 주어진다. </a:t>
            </a:r>
            <a:endParaRPr>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a:latin typeface="Proxima Nova"/>
              <a:ea typeface="Proxima Nova"/>
              <a:cs typeface="Proxima Nova"/>
              <a:sym typeface="Proxima Nova"/>
            </a:endParaRPr>
          </a:p>
        </p:txBody>
      </p:sp>
      <p:graphicFrame>
        <p:nvGraphicFramePr>
          <p:cNvPr id="159" name="Google Shape;159;p27"/>
          <p:cNvGraphicFramePr/>
          <p:nvPr/>
        </p:nvGraphicFramePr>
        <p:xfrm>
          <a:off x="311688" y="3794300"/>
          <a:ext cx="3000000" cy="3000000"/>
        </p:xfrm>
        <a:graphic>
          <a:graphicData uri="http://schemas.openxmlformats.org/drawingml/2006/table">
            <a:tbl>
              <a:tblPr>
                <a:noFill/>
                <a:tableStyleId>{BFE1AA76-0A97-4099-8354-D818079AD655}</a:tableStyleId>
              </a:tblPr>
              <a:tblGrid>
                <a:gridCol w="1704125"/>
                <a:gridCol w="1704125"/>
                <a:gridCol w="1704125"/>
                <a:gridCol w="1704125"/>
                <a:gridCol w="1704125"/>
              </a:tblGrid>
              <a:tr h="396200">
                <a:tc>
                  <a:txBody>
                    <a:bodyPr/>
                    <a:lstStyle/>
                    <a:p>
                      <a:pPr indent="0" lvl="0" marL="0" rtl="0" algn="l">
                        <a:spcBef>
                          <a:spcPts val="0"/>
                        </a:spcBef>
                        <a:spcAft>
                          <a:spcPts val="0"/>
                        </a:spcAft>
                        <a:buNone/>
                      </a:pPr>
                      <a:r>
                        <a:rPr lang="ko"/>
                        <a:t>보상</a:t>
                      </a:r>
                      <a:endParaRPr/>
                    </a:p>
                  </a:txBody>
                  <a:tcPr marT="91425" marB="91425" marR="91425" marL="91425"/>
                </a:tc>
                <a:tc>
                  <a:txBody>
                    <a:bodyPr/>
                    <a:lstStyle/>
                    <a:p>
                      <a:pPr indent="0" lvl="0" marL="0" rtl="0" algn="l">
                        <a:spcBef>
                          <a:spcPts val="0"/>
                        </a:spcBef>
                        <a:spcAft>
                          <a:spcPts val="0"/>
                        </a:spcAft>
                        <a:buNone/>
                      </a:pPr>
                      <a:r>
                        <a:rPr lang="ko"/>
                        <a:t>잡몹처치</a:t>
                      </a:r>
                      <a:endParaRPr/>
                    </a:p>
                  </a:txBody>
                  <a:tcPr marT="91425" marB="91425" marR="91425" marL="91425"/>
                </a:tc>
                <a:tc>
                  <a:txBody>
                    <a:bodyPr/>
                    <a:lstStyle/>
                    <a:p>
                      <a:pPr indent="0" lvl="0" marL="0" rtl="0" algn="l">
                        <a:spcBef>
                          <a:spcPts val="0"/>
                        </a:spcBef>
                        <a:spcAft>
                          <a:spcPts val="0"/>
                        </a:spcAft>
                        <a:buNone/>
                      </a:pPr>
                      <a:r>
                        <a:rPr lang="ko"/>
                        <a:t>중몹처치</a:t>
                      </a:r>
                      <a:endParaRPr/>
                    </a:p>
                  </a:txBody>
                  <a:tcPr marT="91425" marB="91425" marR="91425" marL="91425"/>
                </a:tc>
                <a:tc>
                  <a:txBody>
                    <a:bodyPr/>
                    <a:lstStyle/>
                    <a:p>
                      <a:pPr indent="0" lvl="0" marL="0" rtl="0" algn="l">
                        <a:spcBef>
                          <a:spcPts val="0"/>
                        </a:spcBef>
                        <a:spcAft>
                          <a:spcPts val="0"/>
                        </a:spcAft>
                        <a:buNone/>
                      </a:pPr>
                      <a:r>
                        <a:rPr lang="ko"/>
                        <a:t>보스급처치</a:t>
                      </a:r>
                      <a:endParaRPr/>
                    </a:p>
                  </a:txBody>
                  <a:tcPr marT="91425" marB="91425" marR="91425" marL="91425"/>
                </a:tc>
                <a:tc>
                  <a:txBody>
                    <a:bodyPr/>
                    <a:lstStyle/>
                    <a:p>
                      <a:pPr indent="0" lvl="0" marL="0" rtl="0" algn="l">
                        <a:spcBef>
                          <a:spcPts val="0"/>
                        </a:spcBef>
                        <a:spcAft>
                          <a:spcPts val="0"/>
                        </a:spcAft>
                        <a:buNone/>
                      </a:pPr>
                      <a:r>
                        <a:rPr lang="ko"/>
                        <a:t>NPC 이벤트</a:t>
                      </a:r>
                      <a:endParaRPr/>
                    </a:p>
                  </a:txBody>
                  <a:tcPr marT="91425" marB="91425" marR="91425" marL="91425"/>
                </a:tc>
              </a:tr>
              <a:tr h="396200">
                <a:tc>
                  <a:txBody>
                    <a:bodyPr/>
                    <a:lstStyle/>
                    <a:p>
                      <a:pPr indent="0" lvl="0" marL="0" rtl="0" algn="l">
                        <a:spcBef>
                          <a:spcPts val="0"/>
                        </a:spcBef>
                        <a:spcAft>
                          <a:spcPts val="0"/>
                        </a:spcAft>
                        <a:buNone/>
                      </a:pPr>
                      <a:r>
                        <a:rPr lang="ko"/>
                        <a:t>돈</a:t>
                      </a:r>
                      <a:endParaRPr/>
                    </a:p>
                  </a:txBody>
                  <a:tcPr marT="91425" marB="91425" marR="91425" marL="91425"/>
                </a:tc>
                <a:tc>
                  <a:txBody>
                    <a:bodyPr/>
                    <a:lstStyle/>
                    <a:p>
                      <a:pPr indent="0" lvl="0" marL="0" rtl="0" algn="l">
                        <a:spcBef>
                          <a:spcPts val="0"/>
                        </a:spcBef>
                        <a:spcAft>
                          <a:spcPts val="0"/>
                        </a:spcAft>
                        <a:buNone/>
                      </a:pPr>
                      <a:r>
                        <a:rPr lang="ko"/>
                        <a:t>+10</a:t>
                      </a:r>
                      <a:endParaRPr/>
                    </a:p>
                  </a:txBody>
                  <a:tcPr marT="91425" marB="91425" marR="91425" marL="91425"/>
                </a:tc>
                <a:tc>
                  <a:txBody>
                    <a:bodyPr/>
                    <a:lstStyle/>
                    <a:p>
                      <a:pPr indent="0" lvl="0" marL="0" rtl="0" algn="l">
                        <a:spcBef>
                          <a:spcPts val="0"/>
                        </a:spcBef>
                        <a:spcAft>
                          <a:spcPts val="0"/>
                        </a:spcAft>
                        <a:buNone/>
                      </a:pPr>
                      <a:r>
                        <a:rPr lang="ko"/>
                        <a:t>+20</a:t>
                      </a:r>
                      <a:endParaRPr/>
                    </a:p>
                  </a:txBody>
                  <a:tcPr marT="91425" marB="91425" marR="91425" marL="91425"/>
                </a:tc>
                <a:tc>
                  <a:txBody>
                    <a:bodyPr/>
                    <a:lstStyle/>
                    <a:p>
                      <a:pPr indent="0" lvl="0" marL="0" rtl="0" algn="l">
                        <a:spcBef>
                          <a:spcPts val="0"/>
                        </a:spcBef>
                        <a:spcAft>
                          <a:spcPts val="0"/>
                        </a:spcAft>
                        <a:buNone/>
                      </a:pPr>
                      <a:r>
                        <a:rPr lang="ko"/>
                        <a:t>+100</a:t>
                      </a:r>
                      <a:endParaRPr/>
                    </a:p>
                  </a:txBody>
                  <a:tcPr marT="91425" marB="91425" marR="91425" marL="91425"/>
                </a:tc>
                <a:tc>
                  <a:txBody>
                    <a:bodyPr/>
                    <a:lstStyle/>
                    <a:p>
                      <a:pPr indent="0" lvl="0" marL="0" rtl="0" algn="l">
                        <a:spcBef>
                          <a:spcPts val="0"/>
                        </a:spcBef>
                        <a:spcAft>
                          <a:spcPts val="0"/>
                        </a:spcAft>
                        <a:buNone/>
                      </a:pPr>
                      <a:r>
                        <a:rPr lang="ko"/>
                        <a:t>+?</a:t>
                      </a:r>
                      <a:endParaRPr/>
                    </a:p>
                  </a:txBody>
                  <a:tcPr marT="91425" marB="91425" marR="91425" marL="91425"/>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28"/>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a:latin typeface="Black Han Sans"/>
                <a:ea typeface="Black Han Sans"/>
                <a:cs typeface="Black Han Sans"/>
                <a:sym typeface="Black Han Sans"/>
              </a:rPr>
              <a:t>상점</a:t>
            </a:r>
            <a:r>
              <a:rPr lang="ko">
                <a:latin typeface="Black Han Sans"/>
                <a:ea typeface="Black Han Sans"/>
                <a:cs typeface="Black Han Sans"/>
                <a:sym typeface="Black Han Sans"/>
              </a:rPr>
              <a:t> 캐릭터(NPC)</a:t>
            </a:r>
            <a:endParaRPr/>
          </a:p>
        </p:txBody>
      </p:sp>
      <p:pic>
        <p:nvPicPr>
          <p:cNvPr id="165" name="Google Shape;165;p28"/>
          <p:cNvPicPr preferRelativeResize="0"/>
          <p:nvPr/>
        </p:nvPicPr>
        <p:blipFill>
          <a:blip r:embed="rId3">
            <a:alphaModFix/>
          </a:blip>
          <a:stretch>
            <a:fillRect/>
          </a:stretch>
        </p:blipFill>
        <p:spPr>
          <a:xfrm>
            <a:off x="5720175" y="430375"/>
            <a:ext cx="2141375" cy="2141375"/>
          </a:xfrm>
          <a:prstGeom prst="rect">
            <a:avLst/>
          </a:prstGeom>
          <a:noFill/>
          <a:ln>
            <a:noFill/>
          </a:ln>
        </p:spPr>
      </p:pic>
      <p:graphicFrame>
        <p:nvGraphicFramePr>
          <p:cNvPr id="166" name="Google Shape;166;p28"/>
          <p:cNvGraphicFramePr/>
          <p:nvPr/>
        </p:nvGraphicFramePr>
        <p:xfrm>
          <a:off x="701250" y="2697775"/>
          <a:ext cx="3000000" cy="3000000"/>
        </p:xfrm>
        <a:graphic>
          <a:graphicData uri="http://schemas.openxmlformats.org/drawingml/2006/table">
            <a:tbl>
              <a:tblPr>
                <a:solidFill>
                  <a:srgbClr val="F5F5F5"/>
                </a:solidFill>
                <a:tableStyleId>{11D1740D-7D8A-4341-ADD0-1C1C8DF99644}</a:tableStyleId>
              </a:tblPr>
              <a:tblGrid>
                <a:gridCol w="802325"/>
                <a:gridCol w="794825"/>
                <a:gridCol w="643175"/>
              </a:tblGrid>
              <a:tr h="271175">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아이템</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   가격</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효과</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85750">
                <a:tc>
                  <a:txBody>
                    <a:bodyPr/>
                    <a:lstStyle/>
                    <a:p>
                      <a:pPr indent="0" lvl="0" marL="0" rtl="0" algn="ctr">
                        <a:lnSpc>
                          <a:spcPct val="115000"/>
                        </a:lnSpc>
                        <a:spcBef>
                          <a:spcPts val="0"/>
                        </a:spcBef>
                        <a:spcAft>
                          <a:spcPts val="0"/>
                        </a:spcAft>
                        <a:buNone/>
                      </a:pPr>
                      <a:r>
                        <a:rPr i="1" lang="ko" sz="1100">
                          <a:solidFill>
                            <a:srgbClr val="38761D"/>
                          </a:solidFill>
                          <a:highlight>
                            <a:srgbClr val="F5F5F5"/>
                          </a:highlight>
                          <a:latin typeface="Open Sans"/>
                          <a:ea typeface="Open Sans"/>
                          <a:cs typeface="Open Sans"/>
                          <a:sym typeface="Open Sans"/>
                        </a:rPr>
                        <a:t>AUG</a:t>
                      </a:r>
                      <a:endParaRPr i="1" sz="1100">
                        <a:solidFill>
                          <a:srgbClr val="38761D"/>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BF9000"/>
                          </a:solidFill>
                          <a:highlight>
                            <a:srgbClr val="F5F5F5"/>
                          </a:highlight>
                          <a:latin typeface="Open Sans"/>
                          <a:ea typeface="Open Sans"/>
                          <a:cs typeface="Open Sans"/>
                          <a:sym typeface="Open Sans"/>
                        </a:rPr>
                        <a:t>1200원</a:t>
                      </a:r>
                      <a:endParaRPr sz="1100">
                        <a:solidFill>
                          <a:srgbClr val="BF9000"/>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B45F06"/>
                          </a:solidFill>
                          <a:highlight>
                            <a:srgbClr val="F5F5F5"/>
                          </a:highlight>
                          <a:latin typeface="Open Sans"/>
                          <a:ea typeface="Open Sans"/>
                          <a:cs typeface="Open Sans"/>
                          <a:sym typeface="Open Sans"/>
                        </a:rPr>
                        <a:t>무기</a:t>
                      </a:r>
                      <a:endParaRPr i="1" sz="1100">
                        <a:solidFill>
                          <a:srgbClr val="B45F06"/>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8575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UZI</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ko" sz="1100">
                          <a:solidFill>
                            <a:srgbClr val="BF9000"/>
                          </a:solidFill>
                          <a:highlight>
                            <a:srgbClr val="F5F5F5"/>
                          </a:highlight>
                          <a:latin typeface="Open Sans"/>
                          <a:ea typeface="Open Sans"/>
                          <a:cs typeface="Open Sans"/>
                          <a:sym typeface="Open Sans"/>
                        </a:rPr>
                        <a:t>    750원</a:t>
                      </a:r>
                      <a:endParaRPr sz="1100">
                        <a:solidFill>
                          <a:srgbClr val="BF9000"/>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B45F06"/>
                          </a:solidFill>
                          <a:highlight>
                            <a:srgbClr val="F5F5F5"/>
                          </a:highlight>
                          <a:latin typeface="Open Sans"/>
                          <a:ea typeface="Open Sans"/>
                          <a:cs typeface="Open Sans"/>
                          <a:sym typeface="Open Sans"/>
                        </a:rPr>
                        <a:t>무기</a:t>
                      </a:r>
                      <a:endParaRPr sz="1100">
                        <a:solidFill>
                          <a:srgbClr val="B45F06"/>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8575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K2</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BF9000"/>
                          </a:solidFill>
                          <a:highlight>
                            <a:srgbClr val="F5F5F5"/>
                          </a:highlight>
                          <a:latin typeface="Open Sans"/>
                          <a:ea typeface="Open Sans"/>
                          <a:cs typeface="Open Sans"/>
                          <a:sym typeface="Open Sans"/>
                        </a:rPr>
                        <a:t>1125원</a:t>
                      </a:r>
                      <a:endParaRPr sz="1100">
                        <a:solidFill>
                          <a:srgbClr val="BF9000"/>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B45F06"/>
                          </a:solidFill>
                          <a:highlight>
                            <a:srgbClr val="F5F5F5"/>
                          </a:highlight>
                          <a:latin typeface="Open Sans"/>
                          <a:ea typeface="Open Sans"/>
                          <a:cs typeface="Open Sans"/>
                          <a:sym typeface="Open Sans"/>
                        </a:rPr>
                        <a:t>무기</a:t>
                      </a:r>
                      <a:endParaRPr sz="1100">
                        <a:solidFill>
                          <a:srgbClr val="B45F06"/>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8575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M16</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BF9000"/>
                          </a:solidFill>
                          <a:highlight>
                            <a:srgbClr val="F5F5F5"/>
                          </a:highlight>
                          <a:latin typeface="Open Sans"/>
                          <a:ea typeface="Open Sans"/>
                          <a:cs typeface="Open Sans"/>
                          <a:sym typeface="Open Sans"/>
                        </a:rPr>
                        <a:t>900원</a:t>
                      </a:r>
                      <a:endParaRPr sz="1100">
                        <a:solidFill>
                          <a:srgbClr val="BF9000"/>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B45F06"/>
                          </a:solidFill>
                          <a:highlight>
                            <a:srgbClr val="F5F5F5"/>
                          </a:highlight>
                          <a:latin typeface="Open Sans"/>
                          <a:ea typeface="Open Sans"/>
                          <a:cs typeface="Open Sans"/>
                          <a:sym typeface="Open Sans"/>
                        </a:rPr>
                        <a:t>무기</a:t>
                      </a:r>
                      <a:endParaRPr sz="1100">
                        <a:solidFill>
                          <a:srgbClr val="B45F06"/>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44690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총알</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ko" sz="1100">
                          <a:solidFill>
                            <a:srgbClr val="BF9000"/>
                          </a:solidFill>
                          <a:highlight>
                            <a:srgbClr val="F5F5F5"/>
                          </a:highlight>
                          <a:latin typeface="Open Sans"/>
                          <a:ea typeface="Open Sans"/>
                          <a:cs typeface="Open Sans"/>
                          <a:sym typeface="Open Sans"/>
                        </a:rPr>
                        <a:t>한탄창당 30원</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783F04"/>
                          </a:solidFill>
                          <a:highlight>
                            <a:srgbClr val="F5F5F5"/>
                          </a:highlight>
                          <a:latin typeface="Open Sans"/>
                          <a:ea typeface="Open Sans"/>
                          <a:cs typeface="Open Sans"/>
                          <a:sym typeface="Open Sans"/>
                        </a:rPr>
                        <a:t>총알</a:t>
                      </a:r>
                      <a:endParaRPr sz="1100">
                        <a:solidFill>
                          <a:srgbClr val="783F04"/>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85750">
                <a:tc>
                  <a:txBody>
                    <a:bodyPr/>
                    <a:lstStyle/>
                    <a:p>
                      <a:pPr indent="0" lvl="0" marL="0" rtl="0" algn="l">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 체력포션</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BF9000"/>
                          </a:solidFill>
                          <a:highlight>
                            <a:srgbClr val="F5F5F5"/>
                          </a:highlight>
                          <a:latin typeface="Open Sans"/>
                          <a:ea typeface="Open Sans"/>
                          <a:cs typeface="Open Sans"/>
                          <a:sym typeface="Open Sans"/>
                        </a:rPr>
                        <a:t>300원</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990000"/>
                          </a:solidFill>
                          <a:highlight>
                            <a:srgbClr val="F5F5F5"/>
                          </a:highlight>
                          <a:latin typeface="Open Sans"/>
                          <a:ea typeface="Open Sans"/>
                          <a:cs typeface="Open Sans"/>
                          <a:sym typeface="Open Sans"/>
                        </a:rPr>
                        <a:t>hp회복</a:t>
                      </a:r>
                      <a:endParaRPr sz="1100">
                        <a:solidFill>
                          <a:srgbClr val="990000"/>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
        <p:nvSpPr>
          <p:cNvPr id="167" name="Google Shape;167;p28"/>
          <p:cNvSpPr txBox="1"/>
          <p:nvPr/>
        </p:nvSpPr>
        <p:spPr>
          <a:xfrm>
            <a:off x="1868875" y="1598275"/>
            <a:ext cx="1366200" cy="4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600">
                <a:solidFill>
                  <a:srgbClr val="274E13"/>
                </a:solidFill>
                <a:latin typeface="Black Han Sans"/>
                <a:ea typeface="Black Han Sans"/>
                <a:cs typeface="Black Han Sans"/>
                <a:sym typeface="Black Han Sans"/>
              </a:rPr>
              <a:t>상인</a:t>
            </a:r>
            <a:endParaRPr sz="1600">
              <a:solidFill>
                <a:srgbClr val="274E13"/>
              </a:solidFill>
              <a:latin typeface="Black Han Sans"/>
              <a:ea typeface="Black Han Sans"/>
              <a:cs typeface="Black Han Sans"/>
              <a:sym typeface="Black Han Sans"/>
            </a:endParaRPr>
          </a:p>
        </p:txBody>
      </p:sp>
      <p:sp>
        <p:nvSpPr>
          <p:cNvPr id="168" name="Google Shape;168;p28"/>
          <p:cNvSpPr txBox="1"/>
          <p:nvPr/>
        </p:nvSpPr>
        <p:spPr>
          <a:xfrm>
            <a:off x="1868875" y="1959750"/>
            <a:ext cx="1725300" cy="82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000">
                <a:latin typeface="Proxima Nova"/>
                <a:ea typeface="Proxima Nova"/>
                <a:cs typeface="Proxima Nova"/>
                <a:sym typeface="Proxima Nova"/>
              </a:rPr>
              <a:t>물건하고</a:t>
            </a:r>
            <a:br>
              <a:rPr lang="ko" sz="1000">
                <a:latin typeface="Proxima Nova"/>
                <a:ea typeface="Proxima Nova"/>
                <a:cs typeface="Proxima Nova"/>
                <a:sym typeface="Proxima Nova"/>
              </a:rPr>
            </a:br>
            <a:r>
              <a:rPr lang="ko" sz="1000">
                <a:latin typeface="Proxima Nova"/>
                <a:ea typeface="Proxima Nova"/>
                <a:cs typeface="Proxima Nova"/>
                <a:sym typeface="Proxima Nova"/>
              </a:rPr>
              <a:t>총을 팝니다</a:t>
            </a:r>
            <a:endParaRPr sz="1000">
              <a:latin typeface="Proxima Nova"/>
              <a:ea typeface="Proxima Nova"/>
              <a:cs typeface="Proxima Nova"/>
              <a:sym typeface="Proxima Nova"/>
            </a:endParaRPr>
          </a:p>
        </p:txBody>
      </p:sp>
      <p:sp>
        <p:nvSpPr>
          <p:cNvPr id="169" name="Google Shape;169;p28"/>
          <p:cNvSpPr txBox="1"/>
          <p:nvPr/>
        </p:nvSpPr>
        <p:spPr>
          <a:xfrm>
            <a:off x="7499725" y="1556850"/>
            <a:ext cx="1366200" cy="4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600">
                <a:solidFill>
                  <a:srgbClr val="274E13"/>
                </a:solidFill>
                <a:latin typeface="Black Han Sans"/>
                <a:ea typeface="Black Han Sans"/>
                <a:cs typeface="Black Han Sans"/>
                <a:sym typeface="Black Han Sans"/>
              </a:rPr>
              <a:t>스킬상인</a:t>
            </a:r>
            <a:endParaRPr sz="1600">
              <a:solidFill>
                <a:srgbClr val="274E13"/>
              </a:solidFill>
              <a:latin typeface="Black Han Sans"/>
              <a:ea typeface="Black Han Sans"/>
              <a:cs typeface="Black Han Sans"/>
              <a:sym typeface="Black Han Sans"/>
            </a:endParaRPr>
          </a:p>
        </p:txBody>
      </p:sp>
      <p:sp>
        <p:nvSpPr>
          <p:cNvPr id="170" name="Google Shape;170;p28"/>
          <p:cNvSpPr txBox="1"/>
          <p:nvPr/>
        </p:nvSpPr>
        <p:spPr>
          <a:xfrm>
            <a:off x="7458650" y="1959750"/>
            <a:ext cx="1725300" cy="82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000">
                <a:latin typeface="Proxima Nova"/>
                <a:ea typeface="Proxima Nova"/>
                <a:cs typeface="Proxima Nova"/>
                <a:sym typeface="Proxima Nova"/>
              </a:rPr>
              <a:t>영혼을 받고</a:t>
            </a:r>
            <a:br>
              <a:rPr lang="ko" sz="1000">
                <a:latin typeface="Proxima Nova"/>
                <a:ea typeface="Proxima Nova"/>
                <a:cs typeface="Proxima Nova"/>
                <a:sym typeface="Proxima Nova"/>
              </a:rPr>
            </a:br>
            <a:r>
              <a:rPr lang="ko" sz="1000">
                <a:latin typeface="Proxima Nova"/>
                <a:ea typeface="Proxima Nova"/>
                <a:cs typeface="Proxima Nova"/>
                <a:sym typeface="Proxima Nova"/>
              </a:rPr>
              <a:t>스킬을 팝니다</a:t>
            </a:r>
            <a:endParaRPr sz="1000">
              <a:latin typeface="Proxima Nova"/>
              <a:ea typeface="Proxima Nova"/>
              <a:cs typeface="Proxima Nova"/>
              <a:sym typeface="Proxima Nova"/>
            </a:endParaRPr>
          </a:p>
        </p:txBody>
      </p:sp>
      <p:pic>
        <p:nvPicPr>
          <p:cNvPr id="171" name="Google Shape;171;p28"/>
          <p:cNvPicPr preferRelativeResize="0"/>
          <p:nvPr/>
        </p:nvPicPr>
        <p:blipFill>
          <a:blip r:embed="rId4">
            <a:alphaModFix/>
          </a:blip>
          <a:stretch>
            <a:fillRect/>
          </a:stretch>
        </p:blipFill>
        <p:spPr>
          <a:xfrm>
            <a:off x="-112850" y="295500"/>
            <a:ext cx="2276250" cy="2276250"/>
          </a:xfrm>
          <a:prstGeom prst="rect">
            <a:avLst/>
          </a:prstGeom>
          <a:noFill/>
          <a:ln>
            <a:noFill/>
          </a:ln>
        </p:spPr>
      </p:pic>
      <p:pic>
        <p:nvPicPr>
          <p:cNvPr id="172" name="Google Shape;172;p28"/>
          <p:cNvPicPr preferRelativeResize="0"/>
          <p:nvPr/>
        </p:nvPicPr>
        <p:blipFill>
          <a:blip r:embed="rId5">
            <a:alphaModFix/>
          </a:blip>
          <a:stretch>
            <a:fillRect/>
          </a:stretch>
        </p:blipFill>
        <p:spPr>
          <a:xfrm>
            <a:off x="2462225" y="138350"/>
            <a:ext cx="2433400" cy="2433400"/>
          </a:xfrm>
          <a:prstGeom prst="rect">
            <a:avLst/>
          </a:prstGeom>
          <a:noFill/>
          <a:ln>
            <a:noFill/>
          </a:ln>
        </p:spPr>
      </p:pic>
      <p:sp>
        <p:nvSpPr>
          <p:cNvPr id="173" name="Google Shape;173;p28"/>
          <p:cNvSpPr txBox="1"/>
          <p:nvPr/>
        </p:nvSpPr>
        <p:spPr>
          <a:xfrm>
            <a:off x="4250425" y="1598275"/>
            <a:ext cx="1366200" cy="4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600">
                <a:solidFill>
                  <a:srgbClr val="274E13"/>
                </a:solidFill>
                <a:latin typeface="Black Han Sans"/>
                <a:ea typeface="Black Han Sans"/>
                <a:cs typeface="Black Han Sans"/>
                <a:sym typeface="Black Han Sans"/>
              </a:rPr>
              <a:t> 가면상인</a:t>
            </a:r>
            <a:endParaRPr sz="1600">
              <a:solidFill>
                <a:srgbClr val="274E13"/>
              </a:solidFill>
              <a:latin typeface="Black Han Sans"/>
              <a:ea typeface="Black Han Sans"/>
              <a:cs typeface="Black Han Sans"/>
              <a:sym typeface="Black Han Sans"/>
            </a:endParaRPr>
          </a:p>
        </p:txBody>
      </p:sp>
      <p:sp>
        <p:nvSpPr>
          <p:cNvPr id="174" name="Google Shape;174;p28"/>
          <p:cNvSpPr txBox="1"/>
          <p:nvPr/>
        </p:nvSpPr>
        <p:spPr>
          <a:xfrm>
            <a:off x="4291875" y="1959750"/>
            <a:ext cx="1725300" cy="82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000">
                <a:latin typeface="Proxima Nova"/>
                <a:ea typeface="Proxima Nova"/>
                <a:cs typeface="Proxima Nova"/>
                <a:sym typeface="Proxima Nova"/>
              </a:rPr>
              <a:t>가면을 팝니다</a:t>
            </a:r>
            <a:endParaRPr sz="1000">
              <a:latin typeface="Proxima Nova"/>
              <a:ea typeface="Proxima Nova"/>
              <a:cs typeface="Proxima Nova"/>
              <a:sym typeface="Proxima Nova"/>
            </a:endParaRPr>
          </a:p>
        </p:txBody>
      </p:sp>
      <p:graphicFrame>
        <p:nvGraphicFramePr>
          <p:cNvPr id="175" name="Google Shape;175;p28"/>
          <p:cNvGraphicFramePr/>
          <p:nvPr/>
        </p:nvGraphicFramePr>
        <p:xfrm>
          <a:off x="3545450" y="2697775"/>
          <a:ext cx="3000000" cy="3000000"/>
        </p:xfrm>
        <a:graphic>
          <a:graphicData uri="http://schemas.openxmlformats.org/drawingml/2006/table">
            <a:tbl>
              <a:tblPr>
                <a:solidFill>
                  <a:srgbClr val="F5F5F5"/>
                </a:solidFill>
                <a:tableStyleId>{11D1740D-7D8A-4341-ADD0-1C1C8DF99644}</a:tableStyleId>
              </a:tblPr>
              <a:tblGrid>
                <a:gridCol w="938550"/>
                <a:gridCol w="702700"/>
                <a:gridCol w="507875"/>
              </a:tblGrid>
              <a:tr h="271175">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아이템</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가격</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효과</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85750">
                <a:tc>
                  <a:txBody>
                    <a:bodyPr/>
                    <a:lstStyle/>
                    <a:p>
                      <a:pPr indent="0" lvl="0" marL="0" rtl="0" algn="ctr">
                        <a:lnSpc>
                          <a:spcPct val="115000"/>
                        </a:lnSpc>
                        <a:spcBef>
                          <a:spcPts val="0"/>
                        </a:spcBef>
                        <a:spcAft>
                          <a:spcPts val="0"/>
                        </a:spcAft>
                        <a:buNone/>
                      </a:pPr>
                      <a:r>
                        <a:rPr i="1" lang="ko" sz="1100">
                          <a:highlight>
                            <a:srgbClr val="F5F5F5"/>
                          </a:highlight>
                          <a:latin typeface="Open Sans"/>
                          <a:ea typeface="Open Sans"/>
                          <a:cs typeface="Open Sans"/>
                          <a:sym typeface="Open Sans"/>
                        </a:rPr>
                        <a:t>도깨비가면</a:t>
                      </a:r>
                      <a:endParaRPr i="1" sz="1100">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BF9000"/>
                          </a:solidFill>
                          <a:highlight>
                            <a:srgbClr val="F5F5F5"/>
                          </a:highlight>
                          <a:latin typeface="Open Sans"/>
                          <a:ea typeface="Open Sans"/>
                          <a:cs typeface="Open Sans"/>
                          <a:sym typeface="Open Sans"/>
                        </a:rPr>
                        <a:t>400원</a:t>
                      </a:r>
                      <a:endParaRPr i="1" sz="1100">
                        <a:solidFill>
                          <a:srgbClr val="FF0000"/>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i="1" lang="ko" sz="1100">
                          <a:solidFill>
                            <a:srgbClr val="D4712B"/>
                          </a:solidFill>
                          <a:highlight>
                            <a:srgbClr val="F5F5F5"/>
                          </a:highlight>
                          <a:latin typeface="Open Sans"/>
                          <a:ea typeface="Open Sans"/>
                          <a:cs typeface="Open Sans"/>
                          <a:sym typeface="Open Sans"/>
                        </a:rPr>
                        <a:t>없음</a:t>
                      </a:r>
                      <a:endParaRPr i="1" sz="1100">
                        <a:solidFill>
                          <a:srgbClr val="D4712B"/>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8575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광대가면</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BF9000"/>
                          </a:solidFill>
                          <a:highlight>
                            <a:srgbClr val="F5F5F5"/>
                          </a:highlight>
                          <a:latin typeface="Open Sans"/>
                          <a:ea typeface="Open Sans"/>
                          <a:cs typeface="Open Sans"/>
                          <a:sym typeface="Open Sans"/>
                        </a:rPr>
                        <a:t>300원</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i="1" lang="ko" sz="1100">
                          <a:solidFill>
                            <a:srgbClr val="D4712B"/>
                          </a:solidFill>
                          <a:highlight>
                            <a:srgbClr val="F5F5F5"/>
                          </a:highlight>
                          <a:latin typeface="Open Sans"/>
                          <a:ea typeface="Open Sans"/>
                          <a:cs typeface="Open Sans"/>
                          <a:sym typeface="Open Sans"/>
                        </a:rPr>
                        <a:t>없음</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8575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해골가면</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BF9000"/>
                          </a:solidFill>
                          <a:highlight>
                            <a:srgbClr val="F5F5F5"/>
                          </a:highlight>
                          <a:latin typeface="Open Sans"/>
                          <a:ea typeface="Open Sans"/>
                          <a:cs typeface="Open Sans"/>
                          <a:sym typeface="Open Sans"/>
                        </a:rPr>
                        <a:t>600원</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i="1" lang="ko" sz="1100">
                          <a:solidFill>
                            <a:srgbClr val="D4712B"/>
                          </a:solidFill>
                          <a:highlight>
                            <a:srgbClr val="F5F5F5"/>
                          </a:highlight>
                          <a:latin typeface="Open Sans"/>
                          <a:ea typeface="Open Sans"/>
                          <a:cs typeface="Open Sans"/>
                          <a:sym typeface="Open Sans"/>
                        </a:rPr>
                        <a:t>없음</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8575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빵봉지</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BF9000"/>
                          </a:solidFill>
                          <a:highlight>
                            <a:srgbClr val="F5F5F5"/>
                          </a:highlight>
                          <a:latin typeface="Open Sans"/>
                          <a:ea typeface="Open Sans"/>
                          <a:cs typeface="Open Sans"/>
                          <a:sym typeface="Open Sans"/>
                        </a:rPr>
                        <a:t>150원</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i="1" lang="ko" sz="1100">
                          <a:solidFill>
                            <a:srgbClr val="D4712B"/>
                          </a:solidFill>
                          <a:highlight>
                            <a:srgbClr val="F5F5F5"/>
                          </a:highlight>
                          <a:latin typeface="Open Sans"/>
                          <a:ea typeface="Open Sans"/>
                          <a:cs typeface="Open Sans"/>
                          <a:sym typeface="Open Sans"/>
                        </a:rPr>
                        <a:t>없음</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8575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음산한가면</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BF9000"/>
                          </a:solidFill>
                          <a:highlight>
                            <a:srgbClr val="F5F5F5"/>
                          </a:highlight>
                          <a:latin typeface="Open Sans"/>
                          <a:ea typeface="Open Sans"/>
                          <a:cs typeface="Open Sans"/>
                          <a:sym typeface="Open Sans"/>
                        </a:rPr>
                        <a:t>800</a:t>
                      </a:r>
                      <a:r>
                        <a:rPr lang="ko" sz="1100">
                          <a:solidFill>
                            <a:srgbClr val="BF9000"/>
                          </a:solidFill>
                          <a:highlight>
                            <a:srgbClr val="F5F5F5"/>
                          </a:highlight>
                          <a:latin typeface="Open Sans"/>
                          <a:ea typeface="Open Sans"/>
                          <a:cs typeface="Open Sans"/>
                          <a:sym typeface="Open Sans"/>
                        </a:rPr>
                        <a:t>원</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i="1" lang="ko" sz="1100">
                          <a:solidFill>
                            <a:srgbClr val="D4712B"/>
                          </a:solidFill>
                          <a:highlight>
                            <a:srgbClr val="F5F5F5"/>
                          </a:highlight>
                          <a:latin typeface="Open Sans"/>
                          <a:ea typeface="Open Sans"/>
                          <a:cs typeface="Open Sans"/>
                          <a:sym typeface="Open Sans"/>
                        </a:rPr>
                        <a:t>없음</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8575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쏘우가면</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BF9000"/>
                          </a:solidFill>
                          <a:highlight>
                            <a:srgbClr val="F5F5F5"/>
                          </a:highlight>
                          <a:latin typeface="Open Sans"/>
                          <a:ea typeface="Open Sans"/>
                          <a:cs typeface="Open Sans"/>
                          <a:sym typeface="Open Sans"/>
                        </a:rPr>
                        <a:t>9999원</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i="1" lang="ko" sz="1100">
                          <a:solidFill>
                            <a:srgbClr val="D4712B"/>
                          </a:solidFill>
                          <a:highlight>
                            <a:srgbClr val="F5F5F5"/>
                          </a:highlight>
                          <a:latin typeface="Open Sans"/>
                          <a:ea typeface="Open Sans"/>
                          <a:cs typeface="Open Sans"/>
                          <a:sym typeface="Open Sans"/>
                        </a:rPr>
                        <a:t>없음</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graphicFrame>
        <p:nvGraphicFramePr>
          <p:cNvPr id="176" name="Google Shape;176;p28"/>
          <p:cNvGraphicFramePr/>
          <p:nvPr/>
        </p:nvGraphicFramePr>
        <p:xfrm>
          <a:off x="6298450" y="2697775"/>
          <a:ext cx="3000000" cy="3000000"/>
        </p:xfrm>
        <a:graphic>
          <a:graphicData uri="http://schemas.openxmlformats.org/drawingml/2006/table">
            <a:tbl>
              <a:tblPr>
                <a:solidFill>
                  <a:srgbClr val="F5F5F5"/>
                </a:solidFill>
                <a:tableStyleId>{11D1740D-7D8A-4341-ADD0-1C1C8DF99644}</a:tableStyleId>
              </a:tblPr>
              <a:tblGrid>
                <a:gridCol w="913850"/>
                <a:gridCol w="542400"/>
                <a:gridCol w="1288825"/>
              </a:tblGrid>
              <a:tr h="271175">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스킬</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영혼</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i="1" lang="ko" sz="1100">
                          <a:highlight>
                            <a:srgbClr val="F5F5F5"/>
                          </a:highlight>
                          <a:latin typeface="Open Sans"/>
                          <a:ea typeface="Open Sans"/>
                          <a:cs typeface="Open Sans"/>
                          <a:sym typeface="Open Sans"/>
                        </a:rPr>
                        <a:t>사</a:t>
                      </a:r>
                      <a:r>
                        <a:rPr i="1" lang="ko" sz="1100">
                          <a:highlight>
                            <a:srgbClr val="F5F5F5"/>
                          </a:highlight>
                          <a:latin typeface="Open Sans"/>
                          <a:ea typeface="Open Sans"/>
                          <a:cs typeface="Open Sans"/>
                          <a:sym typeface="Open Sans"/>
                        </a:rPr>
                        <a:t>용시 효과</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85750">
                <a:tc>
                  <a:txBody>
                    <a:bodyPr/>
                    <a:lstStyle/>
                    <a:p>
                      <a:pPr indent="0" lvl="0" marL="0" rtl="0" algn="l">
                        <a:lnSpc>
                          <a:spcPct val="115000"/>
                        </a:lnSpc>
                        <a:spcBef>
                          <a:spcPts val="0"/>
                        </a:spcBef>
                        <a:spcAft>
                          <a:spcPts val="0"/>
                        </a:spcAft>
                        <a:buNone/>
                      </a:pPr>
                      <a:r>
                        <a:rPr i="1" lang="ko" sz="1100">
                          <a:highlight>
                            <a:srgbClr val="F5F5F5"/>
                          </a:highlight>
                          <a:latin typeface="Open Sans"/>
                          <a:ea typeface="Open Sans"/>
                          <a:cs typeface="Open Sans"/>
                          <a:sym typeface="Open Sans"/>
                        </a:rPr>
                        <a:t>  </a:t>
                      </a:r>
                      <a:r>
                        <a:rPr lang="ko" sz="1100">
                          <a:highlight>
                            <a:srgbClr val="F5F5F5"/>
                          </a:highlight>
                          <a:latin typeface="Open Sans"/>
                          <a:ea typeface="Open Sans"/>
                          <a:cs typeface="Open Sans"/>
                          <a:sym typeface="Open Sans"/>
                        </a:rPr>
                        <a:t>양손무기</a:t>
                      </a:r>
                      <a:r>
                        <a:rPr i="1" lang="ko" sz="1100">
                          <a:highlight>
                            <a:srgbClr val="F5F5F5"/>
                          </a:highlight>
                          <a:latin typeface="Open Sans"/>
                          <a:ea typeface="Open Sans"/>
                          <a:cs typeface="Open Sans"/>
                          <a:sym typeface="Open Sans"/>
                        </a:rPr>
                        <a:t>  </a:t>
                      </a:r>
                      <a:endParaRPr i="1" sz="1100">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i="1" lang="ko" sz="1100">
                          <a:solidFill>
                            <a:srgbClr val="93C47D"/>
                          </a:solidFill>
                          <a:highlight>
                            <a:srgbClr val="F5F5F5"/>
                          </a:highlight>
                          <a:latin typeface="Open Sans"/>
                          <a:ea typeface="Open Sans"/>
                          <a:cs typeface="Open Sans"/>
                          <a:sym typeface="Open Sans"/>
                        </a:rPr>
                        <a:t>40</a:t>
                      </a:r>
                      <a:endParaRPr i="1" sz="1100">
                        <a:solidFill>
                          <a:srgbClr val="93C47D"/>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i="1" lang="ko" sz="1100">
                          <a:solidFill>
                            <a:srgbClr val="D4712B"/>
                          </a:solidFill>
                          <a:highlight>
                            <a:srgbClr val="F5F5F5"/>
                          </a:highlight>
                          <a:latin typeface="Open Sans"/>
                          <a:ea typeface="Open Sans"/>
                          <a:cs typeface="Open Sans"/>
                          <a:sym typeface="Open Sans"/>
                        </a:rPr>
                        <a:t>3초간 모든무기사용</a:t>
                      </a:r>
                      <a:endParaRPr i="1" sz="1100">
                        <a:solidFill>
                          <a:srgbClr val="D4712B"/>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85750">
                <a:tc>
                  <a:txBody>
                    <a:bodyPr/>
                    <a:lstStyle/>
                    <a:p>
                      <a:pPr indent="0" lvl="0" marL="0" rtl="0" algn="l">
                        <a:lnSpc>
                          <a:spcPct val="115000"/>
                        </a:lnSpc>
                        <a:spcBef>
                          <a:spcPts val="0"/>
                        </a:spcBef>
                        <a:spcAft>
                          <a:spcPts val="0"/>
                        </a:spcAft>
                        <a:buNone/>
                      </a:pPr>
                      <a:r>
                        <a:rPr lang="ko" sz="1100">
                          <a:highlight>
                            <a:srgbClr val="F5F5F5"/>
                          </a:highlight>
                          <a:latin typeface="Open Sans"/>
                          <a:ea typeface="Open Sans"/>
                          <a:cs typeface="Open Sans"/>
                          <a:sym typeface="Open Sans"/>
                        </a:rPr>
                        <a:t>     대시</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93C47D"/>
                          </a:solidFill>
                          <a:highlight>
                            <a:srgbClr val="F5F5F5"/>
                          </a:highlight>
                          <a:latin typeface="Open Sans"/>
                          <a:ea typeface="Open Sans"/>
                          <a:cs typeface="Open Sans"/>
                          <a:sym typeface="Open Sans"/>
                        </a:rPr>
                        <a:t>5</a:t>
                      </a:r>
                      <a:endParaRPr sz="1100">
                        <a:solidFill>
                          <a:srgbClr val="93C47D"/>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가는방향으로 돌진</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85750">
                <a:tc>
                  <a:txBody>
                    <a:bodyPr/>
                    <a:lstStyle/>
                    <a:p>
                      <a:pPr indent="0" lvl="0" marL="0" rtl="0" algn="l">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섀도우러쉬</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93C47D"/>
                          </a:solidFill>
                          <a:highlight>
                            <a:srgbClr val="F5F5F5"/>
                          </a:highlight>
                          <a:latin typeface="Open Sans"/>
                          <a:ea typeface="Open Sans"/>
                          <a:cs typeface="Open Sans"/>
                          <a:sym typeface="Open Sans"/>
                        </a:rPr>
                        <a:t>50</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2초간 이속증가</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8575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분노</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93C47D"/>
                          </a:solidFill>
                          <a:highlight>
                            <a:srgbClr val="F5F5F5"/>
                          </a:highlight>
                          <a:latin typeface="Open Sans"/>
                          <a:ea typeface="Open Sans"/>
                          <a:cs typeface="Open Sans"/>
                          <a:sym typeface="Open Sans"/>
                        </a:rPr>
                        <a:t>70</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공격속도와 공격력 증가 5초</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85750">
                <a:tc>
                  <a:txBody>
                    <a:bodyPr/>
                    <a:lstStyle/>
                    <a:p>
                      <a:pPr indent="0" lvl="0" marL="0" rtl="0" algn="l">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     보호막</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ko" sz="1100">
                          <a:solidFill>
                            <a:srgbClr val="93C47D"/>
                          </a:solidFill>
                          <a:highlight>
                            <a:srgbClr val="F5F5F5"/>
                          </a:highlight>
                          <a:latin typeface="Open Sans"/>
                          <a:ea typeface="Open Sans"/>
                          <a:cs typeface="Open Sans"/>
                          <a:sym typeface="Open Sans"/>
                        </a:rPr>
                        <a:t>    40</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5초간60피해막음</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29"/>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a:solidFill>
                  <a:srgbClr val="980000"/>
                </a:solidFill>
                <a:latin typeface="Black Han Sans"/>
                <a:ea typeface="Black Han Sans"/>
                <a:cs typeface="Black Han Sans"/>
                <a:sym typeface="Black Han Sans"/>
              </a:rPr>
              <a:t>적군</a:t>
            </a:r>
            <a:endParaRPr b="1" sz="2900">
              <a:solidFill>
                <a:srgbClr val="980000"/>
              </a:solidFill>
            </a:endParaRPr>
          </a:p>
        </p:txBody>
      </p:sp>
      <p:pic>
        <p:nvPicPr>
          <p:cNvPr id="182" name="Google Shape;182;p29"/>
          <p:cNvPicPr preferRelativeResize="0"/>
          <p:nvPr/>
        </p:nvPicPr>
        <p:blipFill>
          <a:blip r:embed="rId3">
            <a:alphaModFix/>
          </a:blip>
          <a:stretch>
            <a:fillRect/>
          </a:stretch>
        </p:blipFill>
        <p:spPr>
          <a:xfrm>
            <a:off x="30700" y="630175"/>
            <a:ext cx="1188775" cy="1188775"/>
          </a:xfrm>
          <a:prstGeom prst="rect">
            <a:avLst/>
          </a:prstGeom>
          <a:noFill/>
          <a:ln>
            <a:noFill/>
          </a:ln>
        </p:spPr>
      </p:pic>
      <p:graphicFrame>
        <p:nvGraphicFramePr>
          <p:cNvPr id="183" name="Google Shape;183;p29"/>
          <p:cNvGraphicFramePr/>
          <p:nvPr/>
        </p:nvGraphicFramePr>
        <p:xfrm>
          <a:off x="0" y="1818950"/>
          <a:ext cx="3000000" cy="3000000"/>
        </p:xfrm>
        <a:graphic>
          <a:graphicData uri="http://schemas.openxmlformats.org/drawingml/2006/table">
            <a:tbl>
              <a:tblPr>
                <a:solidFill>
                  <a:srgbClr val="F5F5F5"/>
                </a:solidFill>
                <a:tableStyleId>{11D1740D-7D8A-4341-ADD0-1C1C8DF99644}</a:tableStyleId>
              </a:tblPr>
              <a:tblGrid>
                <a:gridCol w="1196650"/>
                <a:gridCol w="957825"/>
                <a:gridCol w="740450"/>
              </a:tblGrid>
              <a:tr h="271175">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HP</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방어력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8575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100</a:t>
                      </a:r>
                      <a:r>
                        <a:rPr lang="ko" sz="1100">
                          <a:solidFill>
                            <a:srgbClr val="373A3C"/>
                          </a:solidFill>
                          <a:highlight>
                            <a:srgbClr val="F5F5F5"/>
                          </a:highlight>
                          <a:latin typeface="Open Sans"/>
                          <a:ea typeface="Open Sans"/>
                          <a:cs typeface="Open Sans"/>
                          <a:sym typeface="Open Sans"/>
                        </a:rPr>
                        <a:t>/ </a:t>
                      </a:r>
                      <a:r>
                        <a:rPr lang="ko" sz="1100">
                          <a:solidFill>
                            <a:srgbClr val="D4712B"/>
                          </a:solidFill>
                          <a:highlight>
                            <a:srgbClr val="F5F5F5"/>
                          </a:highlight>
                          <a:latin typeface="Open Sans"/>
                          <a:ea typeface="Open Sans"/>
                          <a:cs typeface="Open Sans"/>
                          <a:sym typeface="Open Sans"/>
                        </a:rPr>
                        <a:t>160 </a:t>
                      </a:r>
                      <a:r>
                        <a:rPr lang="ko" sz="1100">
                          <a:solidFill>
                            <a:srgbClr val="373A3C"/>
                          </a:solidFill>
                          <a:highlight>
                            <a:srgbClr val="F5F5F5"/>
                          </a:highlight>
                          <a:latin typeface="Open Sans"/>
                          <a:ea typeface="Open Sans"/>
                          <a:cs typeface="Open Sans"/>
                          <a:sym typeface="Open Sans"/>
                        </a:rPr>
                        <a:t>/ </a:t>
                      </a:r>
                      <a:r>
                        <a:rPr lang="ko" sz="1100">
                          <a:solidFill>
                            <a:srgbClr val="FF0000"/>
                          </a:solidFill>
                          <a:highlight>
                            <a:srgbClr val="F5F5F5"/>
                          </a:highlight>
                          <a:latin typeface="Open Sans"/>
                          <a:ea typeface="Open Sans"/>
                          <a:cs typeface="Open Sans"/>
                          <a:sym typeface="Open Sans"/>
                        </a:rPr>
                        <a:t>200</a:t>
                      </a:r>
                      <a:endParaRPr i="1" sz="1100">
                        <a:solidFill>
                          <a:srgbClr val="FF0000"/>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16 / </a:t>
                      </a:r>
                      <a:r>
                        <a:rPr lang="ko" sz="1100">
                          <a:solidFill>
                            <a:srgbClr val="D4712B"/>
                          </a:solidFill>
                          <a:highlight>
                            <a:srgbClr val="F5F5F5"/>
                          </a:highlight>
                          <a:latin typeface="Open Sans"/>
                          <a:ea typeface="Open Sans"/>
                          <a:cs typeface="Open Sans"/>
                          <a:sym typeface="Open Sans"/>
                        </a:rPr>
                        <a:t>32 </a:t>
                      </a:r>
                      <a:r>
                        <a:rPr lang="ko" sz="1100">
                          <a:solidFill>
                            <a:srgbClr val="373A3C"/>
                          </a:solidFill>
                          <a:highlight>
                            <a:srgbClr val="F5F5F5"/>
                          </a:highlight>
                          <a:latin typeface="Open Sans"/>
                          <a:ea typeface="Open Sans"/>
                          <a:cs typeface="Open Sans"/>
                          <a:sym typeface="Open Sans"/>
                        </a:rPr>
                        <a:t>/ </a:t>
                      </a:r>
                      <a:r>
                        <a:rPr lang="ko" sz="1100">
                          <a:solidFill>
                            <a:srgbClr val="FF0000"/>
                          </a:solidFill>
                          <a:highlight>
                            <a:srgbClr val="F5F5F5"/>
                          </a:highlight>
                          <a:latin typeface="Open Sans"/>
                          <a:ea typeface="Open Sans"/>
                          <a:cs typeface="Open Sans"/>
                          <a:sym typeface="Open Sans"/>
                        </a:rPr>
                        <a:t>48 </a:t>
                      </a:r>
                      <a:endParaRPr i="1" sz="1100">
                        <a:solidFill>
                          <a:srgbClr val="FF0000"/>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8 / </a:t>
                      </a:r>
                      <a:r>
                        <a:rPr lang="ko" sz="1100">
                          <a:solidFill>
                            <a:srgbClr val="D4712B"/>
                          </a:solidFill>
                          <a:highlight>
                            <a:srgbClr val="F5F5F5"/>
                          </a:highlight>
                          <a:latin typeface="Open Sans"/>
                          <a:ea typeface="Open Sans"/>
                          <a:cs typeface="Open Sans"/>
                          <a:sym typeface="Open Sans"/>
                        </a:rPr>
                        <a:t>10 </a:t>
                      </a:r>
                      <a:endParaRPr i="1" sz="1100">
                        <a:solidFill>
                          <a:srgbClr val="D4712B"/>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pic>
        <p:nvPicPr>
          <p:cNvPr id="184" name="Google Shape;184;p29"/>
          <p:cNvPicPr preferRelativeResize="0"/>
          <p:nvPr/>
        </p:nvPicPr>
        <p:blipFill>
          <a:blip r:embed="rId4">
            <a:alphaModFix/>
          </a:blip>
          <a:stretch>
            <a:fillRect/>
          </a:stretch>
        </p:blipFill>
        <p:spPr>
          <a:xfrm>
            <a:off x="3048025" y="630175"/>
            <a:ext cx="1206050" cy="1206050"/>
          </a:xfrm>
          <a:prstGeom prst="rect">
            <a:avLst/>
          </a:prstGeom>
          <a:noFill/>
          <a:ln>
            <a:noFill/>
          </a:ln>
        </p:spPr>
      </p:pic>
      <p:graphicFrame>
        <p:nvGraphicFramePr>
          <p:cNvPr id="185" name="Google Shape;185;p29"/>
          <p:cNvGraphicFramePr/>
          <p:nvPr/>
        </p:nvGraphicFramePr>
        <p:xfrm>
          <a:off x="2999288" y="1818950"/>
          <a:ext cx="3000000" cy="3000000"/>
        </p:xfrm>
        <a:graphic>
          <a:graphicData uri="http://schemas.openxmlformats.org/drawingml/2006/table">
            <a:tbl>
              <a:tblPr>
                <a:solidFill>
                  <a:srgbClr val="F5F5F5"/>
                </a:solidFill>
                <a:tableStyleId>{11D1740D-7D8A-4341-ADD0-1C1C8DF99644}</a:tableStyleId>
              </a:tblPr>
              <a:tblGrid>
                <a:gridCol w="1174425"/>
                <a:gridCol w="913125"/>
                <a:gridCol w="761775"/>
              </a:tblGrid>
              <a:tr h="266700">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HP</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방어력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57175">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100</a:t>
                      </a:r>
                      <a:r>
                        <a:rPr lang="ko" sz="1100">
                          <a:solidFill>
                            <a:srgbClr val="373A3C"/>
                          </a:solidFill>
                          <a:highlight>
                            <a:srgbClr val="F5F5F5"/>
                          </a:highlight>
                          <a:latin typeface="Open Sans"/>
                          <a:ea typeface="Open Sans"/>
                          <a:cs typeface="Open Sans"/>
                          <a:sym typeface="Open Sans"/>
                        </a:rPr>
                        <a:t>/ </a:t>
                      </a:r>
                      <a:r>
                        <a:rPr lang="ko" sz="1100">
                          <a:solidFill>
                            <a:srgbClr val="D4712B"/>
                          </a:solidFill>
                          <a:highlight>
                            <a:srgbClr val="F5F5F5"/>
                          </a:highlight>
                          <a:latin typeface="Open Sans"/>
                          <a:ea typeface="Open Sans"/>
                          <a:cs typeface="Open Sans"/>
                          <a:sym typeface="Open Sans"/>
                        </a:rPr>
                        <a:t>150 </a:t>
                      </a:r>
                      <a:r>
                        <a:rPr lang="ko" sz="1100">
                          <a:solidFill>
                            <a:srgbClr val="373A3C"/>
                          </a:solidFill>
                          <a:highlight>
                            <a:srgbClr val="F5F5F5"/>
                          </a:highlight>
                          <a:latin typeface="Open Sans"/>
                          <a:ea typeface="Open Sans"/>
                          <a:cs typeface="Open Sans"/>
                          <a:sym typeface="Open Sans"/>
                        </a:rPr>
                        <a:t>/ </a:t>
                      </a:r>
                      <a:r>
                        <a:rPr lang="ko" sz="1100">
                          <a:solidFill>
                            <a:srgbClr val="FF0000"/>
                          </a:solidFill>
                          <a:highlight>
                            <a:srgbClr val="F5F5F5"/>
                          </a:highlight>
                          <a:latin typeface="Open Sans"/>
                          <a:ea typeface="Open Sans"/>
                          <a:cs typeface="Open Sans"/>
                          <a:sym typeface="Open Sans"/>
                        </a:rPr>
                        <a:t>180</a:t>
                      </a:r>
                      <a:endParaRPr i="1" sz="1100">
                        <a:solidFill>
                          <a:srgbClr val="FF0000"/>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8</a:t>
                      </a:r>
                      <a:r>
                        <a:rPr lang="ko" sz="1100">
                          <a:solidFill>
                            <a:srgbClr val="373A3C"/>
                          </a:solidFill>
                          <a:highlight>
                            <a:srgbClr val="F5F5F5"/>
                          </a:highlight>
                          <a:latin typeface="Open Sans"/>
                          <a:ea typeface="Open Sans"/>
                          <a:cs typeface="Open Sans"/>
                          <a:sym typeface="Open Sans"/>
                        </a:rPr>
                        <a:t>/ </a:t>
                      </a:r>
                      <a:r>
                        <a:rPr lang="ko" sz="1100">
                          <a:solidFill>
                            <a:srgbClr val="D4712B"/>
                          </a:solidFill>
                          <a:highlight>
                            <a:srgbClr val="F5F5F5"/>
                          </a:highlight>
                          <a:latin typeface="Open Sans"/>
                          <a:ea typeface="Open Sans"/>
                          <a:cs typeface="Open Sans"/>
                          <a:sym typeface="Open Sans"/>
                        </a:rPr>
                        <a:t>16</a:t>
                      </a:r>
                      <a:r>
                        <a:rPr lang="ko" sz="1100">
                          <a:solidFill>
                            <a:srgbClr val="D4712B"/>
                          </a:solidFill>
                          <a:highlight>
                            <a:srgbClr val="F5F5F5"/>
                          </a:highlight>
                          <a:latin typeface="Open Sans"/>
                          <a:ea typeface="Open Sans"/>
                          <a:cs typeface="Open Sans"/>
                          <a:sym typeface="Open Sans"/>
                        </a:rPr>
                        <a:t> </a:t>
                      </a:r>
                      <a:r>
                        <a:rPr lang="ko" sz="1100">
                          <a:solidFill>
                            <a:srgbClr val="373A3C"/>
                          </a:solidFill>
                          <a:highlight>
                            <a:srgbClr val="F5F5F5"/>
                          </a:highlight>
                          <a:latin typeface="Open Sans"/>
                          <a:ea typeface="Open Sans"/>
                          <a:cs typeface="Open Sans"/>
                          <a:sym typeface="Open Sans"/>
                        </a:rPr>
                        <a:t>/ </a:t>
                      </a:r>
                      <a:r>
                        <a:rPr lang="ko" sz="1100">
                          <a:solidFill>
                            <a:srgbClr val="FF0000"/>
                          </a:solidFill>
                          <a:highlight>
                            <a:srgbClr val="F5F5F5"/>
                          </a:highlight>
                          <a:latin typeface="Open Sans"/>
                          <a:ea typeface="Open Sans"/>
                          <a:cs typeface="Open Sans"/>
                          <a:sym typeface="Open Sans"/>
                        </a:rPr>
                        <a:t>24</a:t>
                      </a:r>
                      <a:endParaRPr i="1" sz="1100">
                        <a:solidFill>
                          <a:srgbClr val="FF0000"/>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8</a:t>
                      </a:r>
                      <a:r>
                        <a:rPr lang="ko" sz="1100">
                          <a:solidFill>
                            <a:srgbClr val="373A3C"/>
                          </a:solidFill>
                          <a:highlight>
                            <a:srgbClr val="F5F5F5"/>
                          </a:highlight>
                          <a:latin typeface="Open Sans"/>
                          <a:ea typeface="Open Sans"/>
                          <a:cs typeface="Open Sans"/>
                          <a:sym typeface="Open Sans"/>
                        </a:rPr>
                        <a:t>/ </a:t>
                      </a:r>
                      <a:r>
                        <a:rPr lang="ko" sz="1100">
                          <a:solidFill>
                            <a:srgbClr val="D4712B"/>
                          </a:solidFill>
                          <a:highlight>
                            <a:srgbClr val="F5F5F5"/>
                          </a:highlight>
                          <a:latin typeface="Open Sans"/>
                          <a:ea typeface="Open Sans"/>
                          <a:cs typeface="Open Sans"/>
                          <a:sym typeface="Open Sans"/>
                        </a:rPr>
                        <a:t>10</a:t>
                      </a:r>
                      <a:r>
                        <a:rPr lang="ko" sz="1100">
                          <a:solidFill>
                            <a:srgbClr val="D4712B"/>
                          </a:solidFill>
                          <a:highlight>
                            <a:srgbClr val="F5F5F5"/>
                          </a:highlight>
                          <a:latin typeface="Open Sans"/>
                          <a:ea typeface="Open Sans"/>
                          <a:cs typeface="Open Sans"/>
                          <a:sym typeface="Open Sans"/>
                        </a:rPr>
                        <a:t> </a:t>
                      </a:r>
                      <a:endParaRPr i="1" sz="1100">
                        <a:solidFill>
                          <a:srgbClr val="D4712B"/>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pic>
        <p:nvPicPr>
          <p:cNvPr id="186" name="Google Shape;186;p29"/>
          <p:cNvPicPr preferRelativeResize="0"/>
          <p:nvPr/>
        </p:nvPicPr>
        <p:blipFill>
          <a:blip r:embed="rId5">
            <a:alphaModFix/>
          </a:blip>
          <a:stretch>
            <a:fillRect/>
          </a:stretch>
        </p:blipFill>
        <p:spPr>
          <a:xfrm>
            <a:off x="6082625" y="584025"/>
            <a:ext cx="1281025" cy="1281050"/>
          </a:xfrm>
          <a:prstGeom prst="rect">
            <a:avLst/>
          </a:prstGeom>
          <a:noFill/>
          <a:ln>
            <a:noFill/>
          </a:ln>
        </p:spPr>
      </p:pic>
      <p:graphicFrame>
        <p:nvGraphicFramePr>
          <p:cNvPr id="187" name="Google Shape;187;p29"/>
          <p:cNvGraphicFramePr/>
          <p:nvPr/>
        </p:nvGraphicFramePr>
        <p:xfrm>
          <a:off x="5957213" y="1818950"/>
          <a:ext cx="3000000" cy="3000000"/>
        </p:xfrm>
        <a:graphic>
          <a:graphicData uri="http://schemas.openxmlformats.org/drawingml/2006/table">
            <a:tbl>
              <a:tblPr>
                <a:solidFill>
                  <a:srgbClr val="F5F5F5"/>
                </a:solidFill>
                <a:tableStyleId>{11D1740D-7D8A-4341-ADD0-1C1C8DF99644}</a:tableStyleId>
              </a:tblPr>
              <a:tblGrid>
                <a:gridCol w="1273050"/>
                <a:gridCol w="1153725"/>
                <a:gridCol w="687375"/>
              </a:tblGrid>
              <a:tr h="266700">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HP</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방어력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57175">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160</a:t>
                      </a:r>
                      <a:r>
                        <a:rPr lang="ko" sz="1100">
                          <a:solidFill>
                            <a:srgbClr val="373A3C"/>
                          </a:solidFill>
                          <a:highlight>
                            <a:srgbClr val="F5F5F5"/>
                          </a:highlight>
                          <a:latin typeface="Open Sans"/>
                          <a:ea typeface="Open Sans"/>
                          <a:cs typeface="Open Sans"/>
                          <a:sym typeface="Open Sans"/>
                        </a:rPr>
                        <a:t> / </a:t>
                      </a:r>
                      <a:r>
                        <a:rPr lang="ko" sz="1100">
                          <a:solidFill>
                            <a:srgbClr val="D4712B"/>
                          </a:solidFill>
                          <a:highlight>
                            <a:srgbClr val="F5F5F5"/>
                          </a:highlight>
                          <a:latin typeface="Open Sans"/>
                          <a:ea typeface="Open Sans"/>
                          <a:cs typeface="Open Sans"/>
                          <a:sym typeface="Open Sans"/>
                        </a:rPr>
                        <a:t>220</a:t>
                      </a:r>
                      <a:r>
                        <a:rPr lang="ko" sz="1100">
                          <a:solidFill>
                            <a:srgbClr val="D4712B"/>
                          </a:solidFill>
                          <a:highlight>
                            <a:srgbClr val="F5F5F5"/>
                          </a:highlight>
                          <a:latin typeface="Open Sans"/>
                          <a:ea typeface="Open Sans"/>
                          <a:cs typeface="Open Sans"/>
                          <a:sym typeface="Open Sans"/>
                        </a:rPr>
                        <a:t> </a:t>
                      </a:r>
                      <a:r>
                        <a:rPr lang="ko" sz="1100">
                          <a:solidFill>
                            <a:srgbClr val="373A3C"/>
                          </a:solidFill>
                          <a:highlight>
                            <a:srgbClr val="F5F5F5"/>
                          </a:highlight>
                          <a:latin typeface="Open Sans"/>
                          <a:ea typeface="Open Sans"/>
                          <a:cs typeface="Open Sans"/>
                          <a:sym typeface="Open Sans"/>
                        </a:rPr>
                        <a:t>/ </a:t>
                      </a:r>
                      <a:r>
                        <a:rPr lang="ko" sz="1100">
                          <a:solidFill>
                            <a:srgbClr val="FF0000"/>
                          </a:solidFill>
                          <a:highlight>
                            <a:srgbClr val="F5F5F5"/>
                          </a:highlight>
                          <a:latin typeface="Open Sans"/>
                          <a:ea typeface="Open Sans"/>
                          <a:cs typeface="Open Sans"/>
                          <a:sym typeface="Open Sans"/>
                        </a:rPr>
                        <a:t>250</a:t>
                      </a:r>
                      <a:endParaRPr i="1" sz="1100">
                        <a:solidFill>
                          <a:srgbClr val="FF0000"/>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20~60</a:t>
                      </a:r>
                      <a:r>
                        <a:rPr lang="ko" sz="1100">
                          <a:solidFill>
                            <a:srgbClr val="373A3C"/>
                          </a:solidFill>
                          <a:highlight>
                            <a:srgbClr val="F5F5F5"/>
                          </a:highlight>
                          <a:latin typeface="Open Sans"/>
                          <a:ea typeface="Open Sans"/>
                          <a:cs typeface="Open Sans"/>
                          <a:sym typeface="Open Sans"/>
                        </a:rPr>
                        <a:t> / </a:t>
                      </a:r>
                      <a:r>
                        <a:rPr lang="ko" sz="1100">
                          <a:solidFill>
                            <a:srgbClr val="D4712B"/>
                          </a:solidFill>
                          <a:highlight>
                            <a:srgbClr val="F5F5F5"/>
                          </a:highlight>
                          <a:latin typeface="Open Sans"/>
                          <a:ea typeface="Open Sans"/>
                          <a:cs typeface="Open Sans"/>
                          <a:sym typeface="Open Sans"/>
                        </a:rPr>
                        <a:t>40</a:t>
                      </a:r>
                      <a:r>
                        <a:rPr lang="ko" sz="1100">
                          <a:solidFill>
                            <a:srgbClr val="D4712B"/>
                          </a:solidFill>
                          <a:highlight>
                            <a:srgbClr val="F5F5F5"/>
                          </a:highlight>
                          <a:latin typeface="Open Sans"/>
                          <a:ea typeface="Open Sans"/>
                          <a:cs typeface="Open Sans"/>
                          <a:sym typeface="Open Sans"/>
                        </a:rPr>
                        <a:t>~80</a:t>
                      </a:r>
                      <a:endParaRPr i="1" sz="1100">
                        <a:solidFill>
                          <a:srgbClr val="FF0000"/>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12</a:t>
                      </a:r>
                      <a:r>
                        <a:rPr lang="ko" sz="1100">
                          <a:solidFill>
                            <a:srgbClr val="373A3C"/>
                          </a:solidFill>
                          <a:highlight>
                            <a:srgbClr val="F5F5F5"/>
                          </a:highlight>
                          <a:latin typeface="Open Sans"/>
                          <a:ea typeface="Open Sans"/>
                          <a:cs typeface="Open Sans"/>
                          <a:sym typeface="Open Sans"/>
                        </a:rPr>
                        <a:t> / </a:t>
                      </a:r>
                      <a:r>
                        <a:rPr lang="ko" sz="1100">
                          <a:solidFill>
                            <a:srgbClr val="D4712B"/>
                          </a:solidFill>
                          <a:highlight>
                            <a:srgbClr val="F5F5F5"/>
                          </a:highlight>
                          <a:latin typeface="Open Sans"/>
                          <a:ea typeface="Open Sans"/>
                          <a:cs typeface="Open Sans"/>
                          <a:sym typeface="Open Sans"/>
                        </a:rPr>
                        <a:t>14</a:t>
                      </a:r>
                      <a:r>
                        <a:rPr lang="ko" sz="1100">
                          <a:solidFill>
                            <a:srgbClr val="D4712B"/>
                          </a:solidFill>
                          <a:highlight>
                            <a:srgbClr val="F5F5F5"/>
                          </a:highlight>
                          <a:latin typeface="Open Sans"/>
                          <a:ea typeface="Open Sans"/>
                          <a:cs typeface="Open Sans"/>
                          <a:sym typeface="Open Sans"/>
                        </a:rPr>
                        <a:t> </a:t>
                      </a:r>
                      <a:endParaRPr i="1" sz="1100">
                        <a:solidFill>
                          <a:srgbClr val="D4712B"/>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
        <p:nvSpPr>
          <p:cNvPr id="188" name="Google Shape;188;p29"/>
          <p:cNvSpPr txBox="1"/>
          <p:nvPr/>
        </p:nvSpPr>
        <p:spPr>
          <a:xfrm>
            <a:off x="973350" y="630175"/>
            <a:ext cx="1366200" cy="4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600">
                <a:solidFill>
                  <a:srgbClr val="274E13"/>
                </a:solidFill>
                <a:latin typeface="Black Han Sans"/>
                <a:ea typeface="Black Han Sans"/>
                <a:cs typeface="Black Han Sans"/>
                <a:sym typeface="Black Han Sans"/>
              </a:rPr>
              <a:t>기관총사수</a:t>
            </a:r>
            <a:endParaRPr sz="1600">
              <a:solidFill>
                <a:srgbClr val="274E13"/>
              </a:solidFill>
              <a:latin typeface="Black Han Sans"/>
              <a:ea typeface="Black Han Sans"/>
              <a:cs typeface="Black Han Sans"/>
              <a:sym typeface="Black Han Sans"/>
            </a:endParaRPr>
          </a:p>
        </p:txBody>
      </p:sp>
      <p:sp>
        <p:nvSpPr>
          <p:cNvPr id="189" name="Google Shape;189;p29"/>
          <p:cNvSpPr txBox="1"/>
          <p:nvPr/>
        </p:nvSpPr>
        <p:spPr>
          <a:xfrm>
            <a:off x="4054000" y="661438"/>
            <a:ext cx="1235400" cy="28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600">
                <a:solidFill>
                  <a:srgbClr val="6AA84F"/>
                </a:solidFill>
                <a:latin typeface="Black Han Sans"/>
                <a:ea typeface="Black Han Sans"/>
                <a:cs typeface="Black Han Sans"/>
                <a:sym typeface="Black Han Sans"/>
              </a:rPr>
              <a:t>권총사수</a:t>
            </a:r>
            <a:endParaRPr sz="1600">
              <a:solidFill>
                <a:srgbClr val="6AA84F"/>
              </a:solidFill>
              <a:latin typeface="Black Han Sans"/>
              <a:ea typeface="Black Han Sans"/>
              <a:cs typeface="Black Han Sans"/>
              <a:sym typeface="Black Han Sans"/>
            </a:endParaRPr>
          </a:p>
        </p:txBody>
      </p:sp>
      <p:sp>
        <p:nvSpPr>
          <p:cNvPr id="190" name="Google Shape;190;p29"/>
          <p:cNvSpPr txBox="1"/>
          <p:nvPr/>
        </p:nvSpPr>
        <p:spPr>
          <a:xfrm>
            <a:off x="7003850" y="657400"/>
            <a:ext cx="1464300" cy="4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600">
                <a:solidFill>
                  <a:srgbClr val="7F6000"/>
                </a:solidFill>
                <a:latin typeface="Black Han Sans"/>
                <a:ea typeface="Black Han Sans"/>
                <a:cs typeface="Black Han Sans"/>
                <a:sym typeface="Black Han Sans"/>
              </a:rPr>
              <a:t>삿견병</a:t>
            </a:r>
            <a:endParaRPr sz="1600">
              <a:solidFill>
                <a:srgbClr val="7F6000"/>
              </a:solidFill>
              <a:latin typeface="Black Han Sans"/>
              <a:ea typeface="Black Han Sans"/>
              <a:cs typeface="Black Han Sans"/>
              <a:sym typeface="Black Han Sans"/>
            </a:endParaRPr>
          </a:p>
        </p:txBody>
      </p:sp>
      <p:pic>
        <p:nvPicPr>
          <p:cNvPr id="191" name="Google Shape;191;p29"/>
          <p:cNvPicPr preferRelativeResize="0"/>
          <p:nvPr/>
        </p:nvPicPr>
        <p:blipFill>
          <a:blip r:embed="rId6">
            <a:alphaModFix/>
          </a:blip>
          <a:stretch>
            <a:fillRect/>
          </a:stretch>
        </p:blipFill>
        <p:spPr>
          <a:xfrm>
            <a:off x="0" y="2327875"/>
            <a:ext cx="1405275" cy="1405275"/>
          </a:xfrm>
          <a:prstGeom prst="rect">
            <a:avLst/>
          </a:prstGeom>
          <a:noFill/>
          <a:ln>
            <a:noFill/>
          </a:ln>
        </p:spPr>
      </p:pic>
      <p:sp>
        <p:nvSpPr>
          <p:cNvPr id="192" name="Google Shape;192;p29"/>
          <p:cNvSpPr txBox="1"/>
          <p:nvPr/>
        </p:nvSpPr>
        <p:spPr>
          <a:xfrm>
            <a:off x="918900" y="991650"/>
            <a:ext cx="1725300" cy="82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000">
                <a:latin typeface="Proxima Nova"/>
                <a:ea typeface="Proxima Nova"/>
                <a:cs typeface="Proxima Nova"/>
                <a:sym typeface="Proxima Nova"/>
              </a:rPr>
              <a:t>방독면을 착용한 그들은 두려움 없이 표적을 향해</a:t>
            </a:r>
            <a:br>
              <a:rPr lang="ko" sz="1000">
                <a:latin typeface="Proxima Nova"/>
                <a:ea typeface="Proxima Nova"/>
                <a:cs typeface="Proxima Nova"/>
                <a:sym typeface="Proxima Nova"/>
              </a:rPr>
            </a:br>
            <a:r>
              <a:rPr lang="ko" sz="1000">
                <a:latin typeface="Proxima Nova"/>
                <a:ea typeface="Proxima Nova"/>
                <a:cs typeface="Proxima Nova"/>
                <a:sym typeface="Proxima Nova"/>
              </a:rPr>
              <a:t>난사하는 공격적인</a:t>
            </a:r>
            <a:r>
              <a:rPr lang="ko" sz="1000">
                <a:latin typeface="Proxima Nova"/>
                <a:ea typeface="Proxima Nova"/>
                <a:cs typeface="Proxima Nova"/>
                <a:sym typeface="Proxima Nova"/>
              </a:rPr>
              <a:t> </a:t>
            </a:r>
            <a:r>
              <a:rPr lang="ko" sz="1000">
                <a:latin typeface="Proxima Nova"/>
                <a:ea typeface="Proxima Nova"/>
                <a:cs typeface="Proxima Nova"/>
                <a:sym typeface="Proxima Nova"/>
              </a:rPr>
              <a:t>놈입니다</a:t>
            </a:r>
            <a:endParaRPr sz="1000">
              <a:latin typeface="Proxima Nova"/>
              <a:ea typeface="Proxima Nova"/>
              <a:cs typeface="Proxima Nova"/>
              <a:sym typeface="Proxima Nova"/>
            </a:endParaRPr>
          </a:p>
        </p:txBody>
      </p:sp>
      <p:sp>
        <p:nvSpPr>
          <p:cNvPr id="193" name="Google Shape;193;p29"/>
          <p:cNvSpPr txBox="1"/>
          <p:nvPr/>
        </p:nvSpPr>
        <p:spPr>
          <a:xfrm>
            <a:off x="3907050" y="991650"/>
            <a:ext cx="1725300" cy="82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000">
                <a:latin typeface="Proxima Nova"/>
                <a:ea typeface="Proxima Nova"/>
                <a:cs typeface="Proxima Nova"/>
                <a:sym typeface="Proxima Nova"/>
              </a:rPr>
              <a:t>가장 흔하지만 군대 행렬로 늘어선 병사들이며 공격적입니다</a:t>
            </a:r>
            <a:endParaRPr sz="1000">
              <a:latin typeface="Proxima Nova"/>
              <a:ea typeface="Proxima Nova"/>
              <a:cs typeface="Proxima Nova"/>
              <a:sym typeface="Proxima Nova"/>
            </a:endParaRPr>
          </a:p>
        </p:txBody>
      </p:sp>
      <p:sp>
        <p:nvSpPr>
          <p:cNvPr id="194" name="Google Shape;194;p29"/>
          <p:cNvSpPr txBox="1"/>
          <p:nvPr/>
        </p:nvSpPr>
        <p:spPr>
          <a:xfrm>
            <a:off x="7003850" y="991650"/>
            <a:ext cx="1725300" cy="82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000">
                <a:latin typeface="Proxima Nova"/>
                <a:ea typeface="Proxima Nova"/>
                <a:cs typeface="Proxima Nova"/>
                <a:sym typeface="Proxima Nova"/>
              </a:rPr>
              <a:t>이친구에게 가까이 붙으면</a:t>
            </a:r>
            <a:br>
              <a:rPr lang="ko" sz="1000">
                <a:latin typeface="Proxima Nova"/>
                <a:ea typeface="Proxima Nova"/>
                <a:cs typeface="Proxima Nova"/>
                <a:sym typeface="Proxima Nova"/>
              </a:rPr>
            </a:br>
            <a:r>
              <a:rPr lang="ko" sz="1000">
                <a:latin typeface="Proxima Nova"/>
                <a:ea typeface="Proxima Nova"/>
                <a:cs typeface="Proxima Nova"/>
                <a:sym typeface="Proxima Nova"/>
              </a:rPr>
              <a:t>붙을수록 위협적입니다 </a:t>
            </a:r>
            <a:br>
              <a:rPr lang="ko" sz="1000">
                <a:latin typeface="Proxima Nova"/>
                <a:ea typeface="Proxima Nova"/>
                <a:cs typeface="Proxima Nova"/>
                <a:sym typeface="Proxima Nova"/>
              </a:rPr>
            </a:br>
            <a:endParaRPr sz="1000">
              <a:latin typeface="Proxima Nova"/>
              <a:ea typeface="Proxima Nova"/>
              <a:cs typeface="Proxima Nova"/>
              <a:sym typeface="Proxima Nova"/>
            </a:endParaRPr>
          </a:p>
        </p:txBody>
      </p:sp>
      <p:graphicFrame>
        <p:nvGraphicFramePr>
          <p:cNvPr id="195" name="Google Shape;195;p29"/>
          <p:cNvGraphicFramePr/>
          <p:nvPr/>
        </p:nvGraphicFramePr>
        <p:xfrm>
          <a:off x="0" y="3864425"/>
          <a:ext cx="3000000" cy="3000000"/>
        </p:xfrm>
        <a:graphic>
          <a:graphicData uri="http://schemas.openxmlformats.org/drawingml/2006/table">
            <a:tbl>
              <a:tblPr>
                <a:solidFill>
                  <a:srgbClr val="F5F5F5"/>
                </a:solidFill>
                <a:tableStyleId>{11D1740D-7D8A-4341-ADD0-1C1C8DF99644}</a:tableStyleId>
              </a:tblPr>
              <a:tblGrid>
                <a:gridCol w="1109400"/>
                <a:gridCol w="1045075"/>
                <a:gridCol w="681175"/>
              </a:tblGrid>
              <a:tr h="266700">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HP</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방어력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57175">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70</a:t>
                      </a:r>
                      <a:r>
                        <a:rPr lang="ko" sz="1100">
                          <a:solidFill>
                            <a:srgbClr val="373A3C"/>
                          </a:solidFill>
                          <a:highlight>
                            <a:srgbClr val="F5F5F5"/>
                          </a:highlight>
                          <a:latin typeface="Open Sans"/>
                          <a:ea typeface="Open Sans"/>
                          <a:cs typeface="Open Sans"/>
                          <a:sym typeface="Open Sans"/>
                        </a:rPr>
                        <a:t> / </a:t>
                      </a:r>
                      <a:r>
                        <a:rPr lang="ko" sz="1100">
                          <a:solidFill>
                            <a:srgbClr val="D4712B"/>
                          </a:solidFill>
                          <a:highlight>
                            <a:srgbClr val="F5F5F5"/>
                          </a:highlight>
                          <a:latin typeface="Open Sans"/>
                          <a:ea typeface="Open Sans"/>
                          <a:cs typeface="Open Sans"/>
                          <a:sym typeface="Open Sans"/>
                        </a:rPr>
                        <a:t>120 </a:t>
                      </a:r>
                      <a:r>
                        <a:rPr lang="ko" sz="1100">
                          <a:solidFill>
                            <a:srgbClr val="373A3C"/>
                          </a:solidFill>
                          <a:highlight>
                            <a:srgbClr val="F5F5F5"/>
                          </a:highlight>
                          <a:latin typeface="Open Sans"/>
                          <a:ea typeface="Open Sans"/>
                          <a:cs typeface="Open Sans"/>
                          <a:sym typeface="Open Sans"/>
                        </a:rPr>
                        <a:t>/ </a:t>
                      </a:r>
                      <a:r>
                        <a:rPr lang="ko" sz="1100">
                          <a:solidFill>
                            <a:srgbClr val="FF0000"/>
                          </a:solidFill>
                          <a:highlight>
                            <a:srgbClr val="F5F5F5"/>
                          </a:highlight>
                          <a:latin typeface="Open Sans"/>
                          <a:ea typeface="Open Sans"/>
                          <a:cs typeface="Open Sans"/>
                          <a:sym typeface="Open Sans"/>
                        </a:rPr>
                        <a:t>110 </a:t>
                      </a:r>
                      <a:endParaRPr i="1" sz="1100">
                        <a:solidFill>
                          <a:srgbClr val="FF0000"/>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60</a:t>
                      </a:r>
                      <a:r>
                        <a:rPr lang="ko" sz="1100">
                          <a:solidFill>
                            <a:srgbClr val="373A3C"/>
                          </a:solidFill>
                          <a:highlight>
                            <a:srgbClr val="F5F5F5"/>
                          </a:highlight>
                          <a:latin typeface="Open Sans"/>
                          <a:ea typeface="Open Sans"/>
                          <a:cs typeface="Open Sans"/>
                          <a:sym typeface="Open Sans"/>
                        </a:rPr>
                        <a:t> / </a:t>
                      </a:r>
                      <a:r>
                        <a:rPr lang="ko" sz="1100">
                          <a:solidFill>
                            <a:srgbClr val="D4712B"/>
                          </a:solidFill>
                          <a:highlight>
                            <a:srgbClr val="F5F5F5"/>
                          </a:highlight>
                          <a:latin typeface="Open Sans"/>
                          <a:ea typeface="Open Sans"/>
                          <a:cs typeface="Open Sans"/>
                          <a:sym typeface="Open Sans"/>
                        </a:rPr>
                        <a:t>80</a:t>
                      </a:r>
                      <a:r>
                        <a:rPr lang="ko" sz="1100">
                          <a:solidFill>
                            <a:srgbClr val="D4712B"/>
                          </a:solidFill>
                          <a:highlight>
                            <a:srgbClr val="F5F5F5"/>
                          </a:highlight>
                          <a:latin typeface="Open Sans"/>
                          <a:ea typeface="Open Sans"/>
                          <a:cs typeface="Open Sans"/>
                          <a:sym typeface="Open Sans"/>
                        </a:rPr>
                        <a:t> </a:t>
                      </a:r>
                      <a:r>
                        <a:rPr lang="ko" sz="1100">
                          <a:solidFill>
                            <a:srgbClr val="373A3C"/>
                          </a:solidFill>
                          <a:highlight>
                            <a:srgbClr val="F5F5F5"/>
                          </a:highlight>
                          <a:latin typeface="Open Sans"/>
                          <a:ea typeface="Open Sans"/>
                          <a:cs typeface="Open Sans"/>
                          <a:sym typeface="Open Sans"/>
                        </a:rPr>
                        <a:t>/ </a:t>
                      </a:r>
                      <a:r>
                        <a:rPr lang="ko" sz="1100">
                          <a:solidFill>
                            <a:srgbClr val="FF0000"/>
                          </a:solidFill>
                          <a:highlight>
                            <a:srgbClr val="F5F5F5"/>
                          </a:highlight>
                          <a:latin typeface="Open Sans"/>
                          <a:ea typeface="Open Sans"/>
                          <a:cs typeface="Open Sans"/>
                          <a:sym typeface="Open Sans"/>
                        </a:rPr>
                        <a:t>100</a:t>
                      </a:r>
                      <a:r>
                        <a:rPr lang="ko" sz="1100">
                          <a:solidFill>
                            <a:srgbClr val="FF0000"/>
                          </a:solidFill>
                          <a:highlight>
                            <a:srgbClr val="F5F5F5"/>
                          </a:highlight>
                          <a:latin typeface="Open Sans"/>
                          <a:ea typeface="Open Sans"/>
                          <a:cs typeface="Open Sans"/>
                          <a:sym typeface="Open Sans"/>
                        </a:rPr>
                        <a:t> </a:t>
                      </a:r>
                      <a:endParaRPr i="1" sz="1100">
                        <a:solidFill>
                          <a:srgbClr val="FF0000"/>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4</a:t>
                      </a:r>
                      <a:r>
                        <a:rPr lang="ko" sz="1100">
                          <a:solidFill>
                            <a:srgbClr val="373A3C"/>
                          </a:solidFill>
                          <a:highlight>
                            <a:srgbClr val="F5F5F5"/>
                          </a:highlight>
                          <a:latin typeface="Open Sans"/>
                          <a:ea typeface="Open Sans"/>
                          <a:cs typeface="Open Sans"/>
                          <a:sym typeface="Open Sans"/>
                        </a:rPr>
                        <a:t> / </a:t>
                      </a:r>
                      <a:r>
                        <a:rPr lang="ko" sz="1100">
                          <a:solidFill>
                            <a:srgbClr val="D4712B"/>
                          </a:solidFill>
                          <a:highlight>
                            <a:srgbClr val="F5F5F5"/>
                          </a:highlight>
                          <a:latin typeface="Open Sans"/>
                          <a:ea typeface="Open Sans"/>
                          <a:cs typeface="Open Sans"/>
                          <a:sym typeface="Open Sans"/>
                        </a:rPr>
                        <a:t>4</a:t>
                      </a:r>
                      <a:endParaRPr i="1" sz="1100">
                        <a:solidFill>
                          <a:srgbClr val="D4712B"/>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
        <p:nvSpPr>
          <p:cNvPr id="196" name="Google Shape;196;p29"/>
          <p:cNvSpPr txBox="1"/>
          <p:nvPr/>
        </p:nvSpPr>
        <p:spPr>
          <a:xfrm>
            <a:off x="973350" y="2685138"/>
            <a:ext cx="1366200" cy="4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600">
                <a:solidFill>
                  <a:srgbClr val="0C343D"/>
                </a:solidFill>
                <a:latin typeface="Black Han Sans"/>
                <a:ea typeface="Black Han Sans"/>
                <a:cs typeface="Black Han Sans"/>
                <a:sym typeface="Black Han Sans"/>
              </a:rPr>
              <a:t>저격수</a:t>
            </a:r>
            <a:endParaRPr sz="1600">
              <a:solidFill>
                <a:srgbClr val="0C343D"/>
              </a:solidFill>
              <a:latin typeface="Black Han Sans"/>
              <a:ea typeface="Black Han Sans"/>
              <a:cs typeface="Black Han Sans"/>
              <a:sym typeface="Black Han Sans"/>
            </a:endParaRPr>
          </a:p>
        </p:txBody>
      </p:sp>
      <p:sp>
        <p:nvSpPr>
          <p:cNvPr id="197" name="Google Shape;197;p29"/>
          <p:cNvSpPr txBox="1"/>
          <p:nvPr/>
        </p:nvSpPr>
        <p:spPr>
          <a:xfrm>
            <a:off x="918900" y="3007050"/>
            <a:ext cx="1725300" cy="82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000">
                <a:latin typeface="Proxima Nova"/>
                <a:ea typeface="Proxima Nova"/>
                <a:cs typeface="Proxima Nova"/>
                <a:sym typeface="Proxima Nova"/>
              </a:rPr>
              <a:t>날카로드 사격 기술을 갖춘 이들은 상대하긴 쉽지만 다른 아군을 엄호 할때는 강력합니다</a:t>
            </a:r>
            <a:endParaRPr sz="1000">
              <a:latin typeface="Proxima Nova"/>
              <a:ea typeface="Proxima Nova"/>
              <a:cs typeface="Proxima Nova"/>
              <a:sym typeface="Proxima Nova"/>
            </a:endParaRPr>
          </a:p>
        </p:txBody>
      </p:sp>
      <p:pic>
        <p:nvPicPr>
          <p:cNvPr id="198" name="Google Shape;198;p29"/>
          <p:cNvPicPr preferRelativeResize="0"/>
          <p:nvPr/>
        </p:nvPicPr>
        <p:blipFill>
          <a:blip r:embed="rId7">
            <a:alphaModFix/>
          </a:blip>
          <a:stretch>
            <a:fillRect/>
          </a:stretch>
        </p:blipFill>
        <p:spPr>
          <a:xfrm>
            <a:off x="3048025" y="2357375"/>
            <a:ext cx="1405275" cy="1405275"/>
          </a:xfrm>
          <a:prstGeom prst="rect">
            <a:avLst/>
          </a:prstGeom>
          <a:noFill/>
          <a:ln>
            <a:noFill/>
          </a:ln>
        </p:spPr>
      </p:pic>
      <p:graphicFrame>
        <p:nvGraphicFramePr>
          <p:cNvPr id="199" name="Google Shape;199;p29"/>
          <p:cNvGraphicFramePr/>
          <p:nvPr/>
        </p:nvGraphicFramePr>
        <p:xfrm>
          <a:off x="2999300" y="3864425"/>
          <a:ext cx="3000000" cy="3000000"/>
        </p:xfrm>
        <a:graphic>
          <a:graphicData uri="http://schemas.openxmlformats.org/drawingml/2006/table">
            <a:tbl>
              <a:tblPr>
                <a:solidFill>
                  <a:srgbClr val="F5F5F5"/>
                </a:solidFill>
                <a:tableStyleId>{11D1740D-7D8A-4341-ADD0-1C1C8DF99644}</a:tableStyleId>
              </a:tblPr>
              <a:tblGrid>
                <a:gridCol w="1174425"/>
                <a:gridCol w="913125"/>
                <a:gridCol w="761775"/>
              </a:tblGrid>
              <a:tr h="266700">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HP</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방어력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57175">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60</a:t>
                      </a:r>
                      <a:r>
                        <a:rPr lang="ko" sz="1100">
                          <a:solidFill>
                            <a:srgbClr val="373A3C"/>
                          </a:solidFill>
                          <a:highlight>
                            <a:srgbClr val="F5F5F5"/>
                          </a:highlight>
                          <a:latin typeface="Open Sans"/>
                          <a:ea typeface="Open Sans"/>
                          <a:cs typeface="Open Sans"/>
                          <a:sym typeface="Open Sans"/>
                        </a:rPr>
                        <a:t> / </a:t>
                      </a:r>
                      <a:r>
                        <a:rPr lang="ko" sz="1100">
                          <a:solidFill>
                            <a:srgbClr val="D4712B"/>
                          </a:solidFill>
                          <a:highlight>
                            <a:srgbClr val="F5F5F5"/>
                          </a:highlight>
                          <a:latin typeface="Open Sans"/>
                          <a:ea typeface="Open Sans"/>
                          <a:cs typeface="Open Sans"/>
                          <a:sym typeface="Open Sans"/>
                        </a:rPr>
                        <a:t>80</a:t>
                      </a:r>
                      <a:r>
                        <a:rPr lang="ko" sz="1100">
                          <a:solidFill>
                            <a:srgbClr val="373A3C"/>
                          </a:solidFill>
                          <a:highlight>
                            <a:srgbClr val="F5F5F5"/>
                          </a:highlight>
                          <a:latin typeface="Open Sans"/>
                          <a:ea typeface="Open Sans"/>
                          <a:cs typeface="Open Sans"/>
                          <a:sym typeface="Open Sans"/>
                        </a:rPr>
                        <a:t> / </a:t>
                      </a:r>
                      <a:r>
                        <a:rPr lang="ko" sz="1100">
                          <a:solidFill>
                            <a:srgbClr val="FF0000"/>
                          </a:solidFill>
                          <a:highlight>
                            <a:srgbClr val="F5F5F5"/>
                          </a:highlight>
                          <a:latin typeface="Open Sans"/>
                          <a:ea typeface="Open Sans"/>
                          <a:cs typeface="Open Sans"/>
                          <a:sym typeface="Open Sans"/>
                        </a:rPr>
                        <a:t>120</a:t>
                      </a:r>
                      <a:endParaRPr i="1" sz="1100">
                        <a:solidFill>
                          <a:srgbClr val="FF0000"/>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8</a:t>
                      </a:r>
                      <a:r>
                        <a:rPr lang="ko" sz="1100">
                          <a:solidFill>
                            <a:srgbClr val="373A3C"/>
                          </a:solidFill>
                          <a:highlight>
                            <a:srgbClr val="F5F5F5"/>
                          </a:highlight>
                          <a:latin typeface="Open Sans"/>
                          <a:ea typeface="Open Sans"/>
                          <a:cs typeface="Open Sans"/>
                          <a:sym typeface="Open Sans"/>
                        </a:rPr>
                        <a:t> /</a:t>
                      </a:r>
                      <a:r>
                        <a:rPr lang="ko" sz="1100">
                          <a:solidFill>
                            <a:srgbClr val="E69138"/>
                          </a:solidFill>
                          <a:highlight>
                            <a:srgbClr val="F5F5F5"/>
                          </a:highlight>
                          <a:latin typeface="Open Sans"/>
                          <a:ea typeface="Open Sans"/>
                          <a:cs typeface="Open Sans"/>
                          <a:sym typeface="Open Sans"/>
                        </a:rPr>
                        <a:t>12</a:t>
                      </a:r>
                      <a:r>
                        <a:rPr lang="ko" sz="1100">
                          <a:solidFill>
                            <a:srgbClr val="373A3C"/>
                          </a:solidFill>
                          <a:highlight>
                            <a:srgbClr val="F5F5F5"/>
                          </a:highlight>
                          <a:latin typeface="Open Sans"/>
                          <a:ea typeface="Open Sans"/>
                          <a:cs typeface="Open Sans"/>
                          <a:sym typeface="Open Sans"/>
                        </a:rPr>
                        <a:t>/ </a:t>
                      </a:r>
                      <a:r>
                        <a:rPr lang="ko" sz="1100">
                          <a:solidFill>
                            <a:srgbClr val="FF0000"/>
                          </a:solidFill>
                          <a:highlight>
                            <a:srgbClr val="F5F5F5"/>
                          </a:highlight>
                          <a:latin typeface="Open Sans"/>
                          <a:ea typeface="Open Sans"/>
                          <a:cs typeface="Open Sans"/>
                          <a:sym typeface="Open Sans"/>
                        </a:rPr>
                        <a:t>15</a:t>
                      </a:r>
                      <a:endParaRPr i="1" sz="1100">
                        <a:solidFill>
                          <a:srgbClr val="FF0000"/>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2</a:t>
                      </a:r>
                      <a:r>
                        <a:rPr lang="ko" sz="1100">
                          <a:solidFill>
                            <a:srgbClr val="373A3C"/>
                          </a:solidFill>
                          <a:highlight>
                            <a:srgbClr val="F5F5F5"/>
                          </a:highlight>
                          <a:latin typeface="Open Sans"/>
                          <a:ea typeface="Open Sans"/>
                          <a:cs typeface="Open Sans"/>
                          <a:sym typeface="Open Sans"/>
                        </a:rPr>
                        <a:t> / </a:t>
                      </a:r>
                      <a:r>
                        <a:rPr lang="ko" sz="1100">
                          <a:solidFill>
                            <a:srgbClr val="D4712B"/>
                          </a:solidFill>
                          <a:highlight>
                            <a:srgbClr val="F5F5F5"/>
                          </a:highlight>
                          <a:latin typeface="Open Sans"/>
                          <a:ea typeface="Open Sans"/>
                          <a:cs typeface="Open Sans"/>
                          <a:sym typeface="Open Sans"/>
                        </a:rPr>
                        <a:t>4</a:t>
                      </a:r>
                      <a:endParaRPr i="1" sz="1100">
                        <a:solidFill>
                          <a:srgbClr val="D4712B"/>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
        <p:nvSpPr>
          <p:cNvPr id="200" name="Google Shape;200;p29"/>
          <p:cNvSpPr txBox="1"/>
          <p:nvPr/>
        </p:nvSpPr>
        <p:spPr>
          <a:xfrm>
            <a:off x="3988600" y="2685150"/>
            <a:ext cx="1366200" cy="4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600">
                <a:solidFill>
                  <a:srgbClr val="3C78D8"/>
                </a:solidFill>
                <a:latin typeface="Black Han Sans"/>
                <a:ea typeface="Black Han Sans"/>
                <a:cs typeface="Black Han Sans"/>
                <a:sym typeface="Black Han Sans"/>
              </a:rPr>
              <a:t>경찰</a:t>
            </a:r>
            <a:endParaRPr sz="1600">
              <a:solidFill>
                <a:srgbClr val="3C78D8"/>
              </a:solidFill>
              <a:latin typeface="Black Han Sans"/>
              <a:ea typeface="Black Han Sans"/>
              <a:cs typeface="Black Han Sans"/>
              <a:sym typeface="Black Han Sans"/>
            </a:endParaRPr>
          </a:p>
        </p:txBody>
      </p:sp>
      <p:sp>
        <p:nvSpPr>
          <p:cNvPr id="201" name="Google Shape;201;p29"/>
          <p:cNvSpPr txBox="1"/>
          <p:nvPr/>
        </p:nvSpPr>
        <p:spPr>
          <a:xfrm>
            <a:off x="3947525" y="3007050"/>
            <a:ext cx="1725300" cy="82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000">
                <a:latin typeface="Proxima Nova"/>
                <a:ea typeface="Proxima Nova"/>
                <a:cs typeface="Proxima Nova"/>
                <a:sym typeface="Proxima Nova"/>
              </a:rPr>
              <a:t>마력탐지기를 들고다닙디다 이들 근처에서 피하는게 좋습니다</a:t>
            </a:r>
            <a:endParaRPr sz="1000">
              <a:latin typeface="Proxima Nova"/>
              <a:ea typeface="Proxima Nova"/>
              <a:cs typeface="Proxima Nova"/>
              <a:sym typeface="Proxima Nov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30"/>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a:solidFill>
                  <a:srgbClr val="674EA7"/>
                </a:solidFill>
                <a:latin typeface="Black Han Sans"/>
                <a:ea typeface="Black Han Sans"/>
                <a:cs typeface="Black Han Sans"/>
                <a:sym typeface="Black Han Sans"/>
              </a:rPr>
              <a:t>변종</a:t>
            </a:r>
            <a:endParaRPr sz="2900">
              <a:solidFill>
                <a:srgbClr val="674EA7"/>
              </a:solidFill>
              <a:latin typeface="Proxima Nova Semibold"/>
              <a:ea typeface="Proxima Nova Semibold"/>
              <a:cs typeface="Proxima Nova Semibold"/>
              <a:sym typeface="Proxima Nova Semibold"/>
            </a:endParaRPr>
          </a:p>
        </p:txBody>
      </p:sp>
      <p:graphicFrame>
        <p:nvGraphicFramePr>
          <p:cNvPr id="207" name="Google Shape;207;p30"/>
          <p:cNvGraphicFramePr/>
          <p:nvPr/>
        </p:nvGraphicFramePr>
        <p:xfrm>
          <a:off x="0" y="1997550"/>
          <a:ext cx="3000000" cy="3000000"/>
        </p:xfrm>
        <a:graphic>
          <a:graphicData uri="http://schemas.openxmlformats.org/drawingml/2006/table">
            <a:tbl>
              <a:tblPr>
                <a:solidFill>
                  <a:srgbClr val="F5F5F5"/>
                </a:solidFill>
                <a:tableStyleId>{11D1740D-7D8A-4341-ADD0-1C1C8DF99644}</a:tableStyleId>
              </a:tblPr>
              <a:tblGrid>
                <a:gridCol w="1277700"/>
                <a:gridCol w="967475"/>
                <a:gridCol w="810975"/>
              </a:tblGrid>
              <a:tr h="266700">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HP</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방어력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57175">
                <a:tc>
                  <a:txBody>
                    <a:bodyPr/>
                    <a:lstStyle/>
                    <a:p>
                      <a:pPr indent="0" lvl="0" marL="0" rtl="0" algn="ctr">
                        <a:lnSpc>
                          <a:spcPct val="115000"/>
                        </a:lnSpc>
                        <a:spcBef>
                          <a:spcPts val="0"/>
                        </a:spcBef>
                        <a:spcAft>
                          <a:spcPts val="0"/>
                        </a:spcAft>
                        <a:buNone/>
                      </a:pPr>
                      <a:r>
                        <a:rPr i="1" lang="ko" sz="1100">
                          <a:solidFill>
                            <a:srgbClr val="FF0000"/>
                          </a:solidFill>
                          <a:highlight>
                            <a:srgbClr val="F5F5F5"/>
                          </a:highlight>
                          <a:latin typeface="Open Sans"/>
                          <a:ea typeface="Open Sans"/>
                          <a:cs typeface="Open Sans"/>
                          <a:sym typeface="Open Sans"/>
                        </a:rPr>
                        <a:t>10</a:t>
                      </a:r>
                      <a:endParaRPr i="1" sz="1100">
                        <a:solidFill>
                          <a:srgbClr val="FF0000"/>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i="1" lang="ko" sz="1100">
                          <a:solidFill>
                            <a:srgbClr val="FF0000"/>
                          </a:solidFill>
                          <a:highlight>
                            <a:srgbClr val="F5F5F5"/>
                          </a:highlight>
                          <a:latin typeface="Open Sans"/>
                          <a:ea typeface="Open Sans"/>
                          <a:cs typeface="Open Sans"/>
                          <a:sym typeface="Open Sans"/>
                        </a:rPr>
                        <a:t>?</a:t>
                      </a:r>
                      <a:endParaRPr i="1" sz="1100">
                        <a:solidFill>
                          <a:srgbClr val="FF0000"/>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i="1" lang="ko" sz="1100">
                          <a:solidFill>
                            <a:srgbClr val="D4712B"/>
                          </a:solidFill>
                          <a:highlight>
                            <a:srgbClr val="F5F5F5"/>
                          </a:highlight>
                          <a:latin typeface="Open Sans"/>
                          <a:ea typeface="Open Sans"/>
                          <a:cs typeface="Open Sans"/>
                          <a:sym typeface="Open Sans"/>
                        </a:rPr>
                        <a:t>?</a:t>
                      </a:r>
                      <a:endParaRPr i="1" sz="1100">
                        <a:solidFill>
                          <a:srgbClr val="D4712B"/>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
        <p:nvSpPr>
          <p:cNvPr id="208" name="Google Shape;208;p30"/>
          <p:cNvSpPr txBox="1"/>
          <p:nvPr/>
        </p:nvSpPr>
        <p:spPr>
          <a:xfrm>
            <a:off x="1838825" y="572700"/>
            <a:ext cx="1828800" cy="4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700">
                <a:solidFill>
                  <a:srgbClr val="351C75"/>
                </a:solidFill>
                <a:latin typeface="Black Han Sans"/>
                <a:ea typeface="Black Han Sans"/>
                <a:cs typeface="Black Han Sans"/>
                <a:sym typeface="Black Han Sans"/>
              </a:rPr>
              <a:t>실패한 실험체</a:t>
            </a:r>
            <a:endParaRPr sz="1700">
              <a:solidFill>
                <a:srgbClr val="351C75"/>
              </a:solidFill>
              <a:latin typeface="Black Han Sans"/>
              <a:ea typeface="Black Han Sans"/>
              <a:cs typeface="Black Han Sans"/>
              <a:sym typeface="Black Han Sans"/>
            </a:endParaRPr>
          </a:p>
        </p:txBody>
      </p:sp>
      <p:sp>
        <p:nvSpPr>
          <p:cNvPr id="209" name="Google Shape;209;p30"/>
          <p:cNvSpPr txBox="1"/>
          <p:nvPr/>
        </p:nvSpPr>
        <p:spPr>
          <a:xfrm>
            <a:off x="1653775" y="931775"/>
            <a:ext cx="1915500" cy="101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000">
                <a:latin typeface="Proxima Nova"/>
                <a:ea typeface="Proxima Nova"/>
                <a:cs typeface="Proxima Nova"/>
                <a:sym typeface="Proxima Nova"/>
              </a:rPr>
              <a:t>실험을 하다 실험체가 녹아 </a:t>
            </a:r>
            <a:br>
              <a:rPr lang="ko" sz="1000">
                <a:latin typeface="Proxima Nova"/>
                <a:ea typeface="Proxima Nova"/>
                <a:cs typeface="Proxima Nova"/>
                <a:sym typeface="Proxima Nova"/>
              </a:rPr>
            </a:br>
            <a:r>
              <a:rPr lang="ko" sz="1000">
                <a:latin typeface="Proxima Nova"/>
                <a:ea typeface="Proxima Nova"/>
                <a:cs typeface="Proxima Nova"/>
                <a:sym typeface="Proxima Nova"/>
              </a:rPr>
              <a:t>버려진 연구실에 남아있다</a:t>
            </a:r>
            <a:br>
              <a:rPr lang="ko" sz="1000">
                <a:latin typeface="Proxima Nova"/>
                <a:ea typeface="Proxima Nova"/>
                <a:cs typeface="Proxima Nova"/>
                <a:sym typeface="Proxima Nova"/>
              </a:rPr>
            </a:br>
            <a:endParaRPr sz="1000">
              <a:latin typeface="Proxima Nova"/>
              <a:ea typeface="Proxima Nova"/>
              <a:cs typeface="Proxima Nova"/>
              <a:sym typeface="Proxima Nova"/>
            </a:endParaRPr>
          </a:p>
        </p:txBody>
      </p:sp>
      <p:pic>
        <p:nvPicPr>
          <p:cNvPr id="210" name="Google Shape;210;p30"/>
          <p:cNvPicPr preferRelativeResize="0"/>
          <p:nvPr/>
        </p:nvPicPr>
        <p:blipFill>
          <a:blip r:embed="rId3">
            <a:alphaModFix/>
          </a:blip>
          <a:stretch>
            <a:fillRect/>
          </a:stretch>
        </p:blipFill>
        <p:spPr>
          <a:xfrm>
            <a:off x="-634387" y="381850"/>
            <a:ext cx="3208550" cy="1604275"/>
          </a:xfrm>
          <a:prstGeom prst="rect">
            <a:avLst/>
          </a:prstGeom>
          <a:noFill/>
          <a:ln>
            <a:noFill/>
          </a:ln>
        </p:spPr>
      </p:pic>
      <p:pic>
        <p:nvPicPr>
          <p:cNvPr id="211" name="Google Shape;211;p30"/>
          <p:cNvPicPr preferRelativeResize="0"/>
          <p:nvPr/>
        </p:nvPicPr>
        <p:blipFill rotWithShape="1">
          <a:blip r:embed="rId4">
            <a:alphaModFix/>
          </a:blip>
          <a:srcRect b="-6067" l="0" r="-6067" t="0"/>
          <a:stretch/>
        </p:blipFill>
        <p:spPr>
          <a:xfrm>
            <a:off x="0" y="2580475"/>
            <a:ext cx="1939775" cy="1939750"/>
          </a:xfrm>
          <a:prstGeom prst="rect">
            <a:avLst/>
          </a:prstGeom>
          <a:noFill/>
          <a:ln>
            <a:noFill/>
          </a:ln>
        </p:spPr>
      </p:pic>
      <p:pic>
        <p:nvPicPr>
          <p:cNvPr id="212" name="Google Shape;212;p30"/>
          <p:cNvPicPr preferRelativeResize="0"/>
          <p:nvPr/>
        </p:nvPicPr>
        <p:blipFill>
          <a:blip r:embed="rId5">
            <a:alphaModFix/>
          </a:blip>
          <a:stretch>
            <a:fillRect/>
          </a:stretch>
        </p:blipFill>
        <p:spPr>
          <a:xfrm>
            <a:off x="3276725" y="0"/>
            <a:ext cx="1967150" cy="1967150"/>
          </a:xfrm>
          <a:prstGeom prst="rect">
            <a:avLst/>
          </a:prstGeom>
          <a:noFill/>
          <a:ln>
            <a:noFill/>
          </a:ln>
        </p:spPr>
      </p:pic>
      <p:pic>
        <p:nvPicPr>
          <p:cNvPr id="213" name="Google Shape;213;p30"/>
          <p:cNvPicPr preferRelativeResize="0"/>
          <p:nvPr/>
        </p:nvPicPr>
        <p:blipFill>
          <a:blip r:embed="rId6">
            <a:alphaModFix/>
          </a:blip>
          <a:stretch>
            <a:fillRect/>
          </a:stretch>
        </p:blipFill>
        <p:spPr>
          <a:xfrm>
            <a:off x="2704000" y="2329600"/>
            <a:ext cx="2065850" cy="2065850"/>
          </a:xfrm>
          <a:prstGeom prst="rect">
            <a:avLst/>
          </a:prstGeom>
          <a:noFill/>
          <a:ln>
            <a:noFill/>
          </a:ln>
        </p:spPr>
      </p:pic>
      <p:graphicFrame>
        <p:nvGraphicFramePr>
          <p:cNvPr id="214" name="Google Shape;214;p30"/>
          <p:cNvGraphicFramePr/>
          <p:nvPr/>
        </p:nvGraphicFramePr>
        <p:xfrm>
          <a:off x="3488925" y="2008975"/>
          <a:ext cx="3000000" cy="3000000"/>
        </p:xfrm>
        <a:graphic>
          <a:graphicData uri="http://schemas.openxmlformats.org/drawingml/2006/table">
            <a:tbl>
              <a:tblPr>
                <a:solidFill>
                  <a:srgbClr val="F5F5F5"/>
                </a:solidFill>
                <a:tableStyleId>{11D1740D-7D8A-4341-ADD0-1C1C8DF99644}</a:tableStyleId>
              </a:tblPr>
              <a:tblGrid>
                <a:gridCol w="1030825"/>
                <a:gridCol w="1245675"/>
                <a:gridCol w="798650"/>
              </a:tblGrid>
              <a:tr h="266700">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HP</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방어력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62900">
                <a:tc>
                  <a:txBody>
                    <a:bodyPr/>
                    <a:lstStyle/>
                    <a:p>
                      <a:pPr indent="0" lvl="0" marL="0" rtl="0" algn="ctr">
                        <a:lnSpc>
                          <a:spcPct val="115000"/>
                        </a:lnSpc>
                        <a:spcBef>
                          <a:spcPts val="0"/>
                        </a:spcBef>
                        <a:spcAft>
                          <a:spcPts val="0"/>
                        </a:spcAft>
                        <a:buNone/>
                      </a:pPr>
                      <a:r>
                        <a:rPr lang="ko" sz="1100" u="sng">
                          <a:solidFill>
                            <a:srgbClr val="FF0000"/>
                          </a:solidFill>
                          <a:highlight>
                            <a:srgbClr val="F5F5F5"/>
                          </a:highlight>
                          <a:latin typeface="Open Sans"/>
                          <a:ea typeface="Open Sans"/>
                          <a:cs typeface="Open Sans"/>
                          <a:sym typeface="Open Sans"/>
                        </a:rPr>
                        <a:t>0</a:t>
                      </a:r>
                      <a:endParaRPr sz="1100" u="sng">
                        <a:solidFill>
                          <a:srgbClr val="FF0000"/>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u="sng">
                          <a:solidFill>
                            <a:srgbClr val="FF0000"/>
                          </a:solidFill>
                          <a:highlight>
                            <a:srgbClr val="F5F5F5"/>
                          </a:highlight>
                          <a:latin typeface="Open Sans"/>
                          <a:ea typeface="Open Sans"/>
                          <a:cs typeface="Open Sans"/>
                          <a:sym typeface="Open Sans"/>
                        </a:rPr>
                        <a:t>추락데미지125</a:t>
                      </a:r>
                      <a:endParaRPr sz="1100" u="sng">
                        <a:solidFill>
                          <a:srgbClr val="FF0000"/>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u="sng">
                          <a:solidFill>
                            <a:srgbClr val="D4712B"/>
                          </a:solidFill>
                          <a:highlight>
                            <a:srgbClr val="F5F5F5"/>
                          </a:highlight>
                          <a:latin typeface="Open Sans"/>
                          <a:ea typeface="Open Sans"/>
                          <a:cs typeface="Open Sans"/>
                          <a:sym typeface="Open Sans"/>
                        </a:rPr>
                        <a:t>?</a:t>
                      </a:r>
                      <a:endParaRPr sz="1100" u="sng">
                        <a:solidFill>
                          <a:srgbClr val="D4712B"/>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
        <p:nvSpPr>
          <p:cNvPr id="215" name="Google Shape;215;p30"/>
          <p:cNvSpPr txBox="1"/>
          <p:nvPr/>
        </p:nvSpPr>
        <p:spPr>
          <a:xfrm>
            <a:off x="4572000" y="602050"/>
            <a:ext cx="1828800" cy="408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ko" sz="1700">
                <a:solidFill>
                  <a:srgbClr val="351C75"/>
                </a:solidFill>
                <a:latin typeface="Black Han Sans"/>
                <a:ea typeface="Black Han Sans"/>
                <a:cs typeface="Black Han Sans"/>
                <a:sym typeface="Black Han Sans"/>
              </a:rPr>
              <a:t>실패한 실험체 2</a:t>
            </a:r>
            <a:endParaRPr sz="1700">
              <a:solidFill>
                <a:srgbClr val="351C75"/>
              </a:solidFill>
              <a:latin typeface="Black Han Sans"/>
              <a:ea typeface="Black Han Sans"/>
              <a:cs typeface="Black Han Sans"/>
              <a:sym typeface="Black Han Sans"/>
            </a:endParaRPr>
          </a:p>
        </p:txBody>
      </p:sp>
      <p:sp>
        <p:nvSpPr>
          <p:cNvPr id="216" name="Google Shape;216;p30"/>
          <p:cNvSpPr txBox="1"/>
          <p:nvPr/>
        </p:nvSpPr>
        <p:spPr>
          <a:xfrm>
            <a:off x="4712850" y="931775"/>
            <a:ext cx="1915500" cy="101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000">
                <a:latin typeface="Proxima Nova"/>
                <a:ea typeface="Proxima Nova"/>
                <a:cs typeface="Proxima Nova"/>
                <a:sym typeface="Proxima Nova"/>
              </a:rPr>
              <a:t>플레이어에게 습격을 가한다</a:t>
            </a:r>
            <a:br>
              <a:rPr lang="ko" sz="1000">
                <a:latin typeface="Proxima Nova"/>
                <a:ea typeface="Proxima Nova"/>
                <a:cs typeface="Proxima Nova"/>
                <a:sym typeface="Proxima Nova"/>
              </a:rPr>
            </a:br>
            <a:r>
              <a:rPr lang="ko" sz="1000">
                <a:latin typeface="Proxima Nova"/>
                <a:ea typeface="Proxima Nova"/>
                <a:cs typeface="Proxima Nova"/>
                <a:sym typeface="Proxima Nova"/>
              </a:rPr>
              <a:t>떨어지고 나면 “실패한 실험체 4”로 바뀐다</a:t>
            </a:r>
            <a:br>
              <a:rPr lang="ko" sz="1000">
                <a:latin typeface="Proxima Nova"/>
                <a:ea typeface="Proxima Nova"/>
                <a:cs typeface="Proxima Nova"/>
                <a:sym typeface="Proxima Nova"/>
              </a:rPr>
            </a:br>
            <a:br>
              <a:rPr lang="ko" sz="1000">
                <a:latin typeface="Proxima Nova"/>
                <a:ea typeface="Proxima Nova"/>
                <a:cs typeface="Proxima Nova"/>
                <a:sym typeface="Proxima Nova"/>
              </a:rPr>
            </a:br>
            <a:endParaRPr sz="1000">
              <a:latin typeface="Proxima Nova"/>
              <a:ea typeface="Proxima Nova"/>
              <a:cs typeface="Proxima Nova"/>
              <a:sym typeface="Proxima Nova"/>
            </a:endParaRPr>
          </a:p>
        </p:txBody>
      </p:sp>
      <p:sp>
        <p:nvSpPr>
          <p:cNvPr id="217" name="Google Shape;217;p30"/>
          <p:cNvSpPr txBox="1"/>
          <p:nvPr/>
        </p:nvSpPr>
        <p:spPr>
          <a:xfrm>
            <a:off x="6735350" y="670150"/>
            <a:ext cx="2230200" cy="407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a:latin typeface="Proxima Nova"/>
                <a:ea typeface="Proxima Nova"/>
                <a:cs typeface="Proxima Nova"/>
                <a:sym typeface="Proxima Nova"/>
              </a:rPr>
              <a:t>연구실에 가면 등장한다</a:t>
            </a:r>
            <a:br>
              <a:rPr lang="ko">
                <a:latin typeface="Proxima Nova"/>
                <a:ea typeface="Proxima Nova"/>
                <a:cs typeface="Proxima Nova"/>
                <a:sym typeface="Proxima Nova"/>
              </a:rPr>
            </a:br>
            <a:r>
              <a:rPr lang="ko">
                <a:latin typeface="Proxima Nova"/>
                <a:ea typeface="Proxima Nova"/>
                <a:cs typeface="Proxima Nova"/>
                <a:sym typeface="Proxima Nova"/>
              </a:rPr>
              <a:t>서퍼리아 15세(보스)를 만나기 전까지 등장하며 플레이어를 방해하며 공격한다</a:t>
            </a:r>
            <a:endParaRPr>
              <a:latin typeface="Proxima Nova"/>
              <a:ea typeface="Proxima Nova"/>
              <a:cs typeface="Proxima Nova"/>
              <a:sym typeface="Proxima Nova"/>
            </a:endParaRPr>
          </a:p>
        </p:txBody>
      </p:sp>
      <p:graphicFrame>
        <p:nvGraphicFramePr>
          <p:cNvPr id="218" name="Google Shape;218;p30"/>
          <p:cNvGraphicFramePr/>
          <p:nvPr/>
        </p:nvGraphicFramePr>
        <p:xfrm>
          <a:off x="0" y="4366400"/>
          <a:ext cx="3000000" cy="3000000"/>
        </p:xfrm>
        <a:graphic>
          <a:graphicData uri="http://schemas.openxmlformats.org/drawingml/2006/table">
            <a:tbl>
              <a:tblPr>
                <a:solidFill>
                  <a:srgbClr val="F5F5F5"/>
                </a:solidFill>
                <a:tableStyleId>{11D1740D-7D8A-4341-ADD0-1C1C8DF99644}</a:tableStyleId>
              </a:tblPr>
              <a:tblGrid>
                <a:gridCol w="1064925"/>
                <a:gridCol w="1114750"/>
                <a:gridCol w="876475"/>
              </a:tblGrid>
              <a:tr h="266700">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HP</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방어력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62900">
                <a:tc>
                  <a:txBody>
                    <a:bodyPr/>
                    <a:lstStyle/>
                    <a:p>
                      <a:pPr indent="0" lvl="0" marL="0" rtl="0" algn="ctr">
                        <a:lnSpc>
                          <a:spcPct val="115000"/>
                        </a:lnSpc>
                        <a:spcBef>
                          <a:spcPts val="0"/>
                        </a:spcBef>
                        <a:spcAft>
                          <a:spcPts val="0"/>
                        </a:spcAft>
                        <a:buNone/>
                      </a:pPr>
                      <a:r>
                        <a:rPr lang="ko" sz="1100" u="sng">
                          <a:solidFill>
                            <a:srgbClr val="FF0000"/>
                          </a:solidFill>
                          <a:highlight>
                            <a:srgbClr val="F5F5F5"/>
                          </a:highlight>
                          <a:latin typeface="Open Sans"/>
                          <a:ea typeface="Open Sans"/>
                          <a:cs typeface="Open Sans"/>
                          <a:sym typeface="Open Sans"/>
                        </a:rPr>
                        <a:t>10</a:t>
                      </a:r>
                      <a:endParaRPr sz="1100" u="sng">
                        <a:solidFill>
                          <a:srgbClr val="FF0000"/>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u="sng">
                          <a:solidFill>
                            <a:srgbClr val="FF0000"/>
                          </a:solidFill>
                          <a:highlight>
                            <a:srgbClr val="F5F5F5"/>
                          </a:highlight>
                          <a:latin typeface="Open Sans"/>
                          <a:ea typeface="Open Sans"/>
                          <a:cs typeface="Open Sans"/>
                          <a:sym typeface="Open Sans"/>
                        </a:rPr>
                        <a:t>?</a:t>
                      </a:r>
                      <a:endParaRPr sz="1100" u="sng">
                        <a:solidFill>
                          <a:srgbClr val="FF0000"/>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u="sng">
                          <a:solidFill>
                            <a:srgbClr val="D4712B"/>
                          </a:solidFill>
                          <a:highlight>
                            <a:srgbClr val="F5F5F5"/>
                          </a:highlight>
                          <a:latin typeface="Open Sans"/>
                          <a:ea typeface="Open Sans"/>
                          <a:cs typeface="Open Sans"/>
                          <a:sym typeface="Open Sans"/>
                        </a:rPr>
                        <a:t>?</a:t>
                      </a:r>
                      <a:endParaRPr sz="1100" u="sng">
                        <a:solidFill>
                          <a:srgbClr val="D4712B"/>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graphicFrame>
        <p:nvGraphicFramePr>
          <p:cNvPr id="219" name="Google Shape;219;p30"/>
          <p:cNvGraphicFramePr/>
          <p:nvPr/>
        </p:nvGraphicFramePr>
        <p:xfrm>
          <a:off x="3462550" y="4366400"/>
          <a:ext cx="3000000" cy="3000000"/>
        </p:xfrm>
        <a:graphic>
          <a:graphicData uri="http://schemas.openxmlformats.org/drawingml/2006/table">
            <a:tbl>
              <a:tblPr>
                <a:solidFill>
                  <a:srgbClr val="F5F5F5"/>
                </a:solidFill>
                <a:tableStyleId>{11D1740D-7D8A-4341-ADD0-1C1C8DF99644}</a:tableStyleId>
              </a:tblPr>
              <a:tblGrid>
                <a:gridCol w="1277700"/>
                <a:gridCol w="967475"/>
                <a:gridCol w="810975"/>
              </a:tblGrid>
              <a:tr h="266700">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HP</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방어력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57175">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200</a:t>
                      </a:r>
                      <a:r>
                        <a:rPr lang="ko" sz="1100">
                          <a:solidFill>
                            <a:srgbClr val="373A3C"/>
                          </a:solidFill>
                          <a:highlight>
                            <a:srgbClr val="F5F5F5"/>
                          </a:highlight>
                          <a:latin typeface="Open Sans"/>
                          <a:ea typeface="Open Sans"/>
                          <a:cs typeface="Open Sans"/>
                          <a:sym typeface="Open Sans"/>
                        </a:rPr>
                        <a:t>/ </a:t>
                      </a:r>
                      <a:r>
                        <a:rPr lang="ko" sz="1100">
                          <a:solidFill>
                            <a:srgbClr val="D4712B"/>
                          </a:solidFill>
                          <a:highlight>
                            <a:srgbClr val="F5F5F5"/>
                          </a:highlight>
                          <a:latin typeface="Open Sans"/>
                          <a:ea typeface="Open Sans"/>
                          <a:cs typeface="Open Sans"/>
                          <a:sym typeface="Open Sans"/>
                        </a:rPr>
                        <a:t>250</a:t>
                      </a:r>
                      <a:r>
                        <a:rPr lang="ko" sz="1100">
                          <a:solidFill>
                            <a:srgbClr val="373A3C"/>
                          </a:solidFill>
                          <a:highlight>
                            <a:srgbClr val="F5F5F5"/>
                          </a:highlight>
                          <a:latin typeface="Open Sans"/>
                          <a:ea typeface="Open Sans"/>
                          <a:cs typeface="Open Sans"/>
                          <a:sym typeface="Open Sans"/>
                        </a:rPr>
                        <a:t>/ </a:t>
                      </a:r>
                      <a:r>
                        <a:rPr lang="ko" sz="1100">
                          <a:solidFill>
                            <a:srgbClr val="FF0000"/>
                          </a:solidFill>
                          <a:highlight>
                            <a:srgbClr val="F5F5F5"/>
                          </a:highlight>
                          <a:latin typeface="Open Sans"/>
                          <a:ea typeface="Open Sans"/>
                          <a:cs typeface="Open Sans"/>
                          <a:sym typeface="Open Sans"/>
                        </a:rPr>
                        <a:t>300</a:t>
                      </a:r>
                      <a:endParaRPr i="1" sz="1100">
                        <a:solidFill>
                          <a:srgbClr val="FF0000"/>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9</a:t>
                      </a:r>
                      <a:r>
                        <a:rPr lang="ko" sz="1100">
                          <a:solidFill>
                            <a:srgbClr val="373A3C"/>
                          </a:solidFill>
                          <a:highlight>
                            <a:srgbClr val="F5F5F5"/>
                          </a:highlight>
                          <a:latin typeface="Open Sans"/>
                          <a:ea typeface="Open Sans"/>
                          <a:cs typeface="Open Sans"/>
                          <a:sym typeface="Open Sans"/>
                        </a:rPr>
                        <a:t>/ </a:t>
                      </a:r>
                      <a:r>
                        <a:rPr lang="ko" sz="1100">
                          <a:solidFill>
                            <a:srgbClr val="D4712B"/>
                          </a:solidFill>
                          <a:highlight>
                            <a:srgbClr val="F5F5F5"/>
                          </a:highlight>
                          <a:latin typeface="Open Sans"/>
                          <a:ea typeface="Open Sans"/>
                          <a:cs typeface="Open Sans"/>
                          <a:sym typeface="Open Sans"/>
                        </a:rPr>
                        <a:t>16 </a:t>
                      </a:r>
                      <a:r>
                        <a:rPr lang="ko" sz="1100">
                          <a:solidFill>
                            <a:srgbClr val="373A3C"/>
                          </a:solidFill>
                          <a:highlight>
                            <a:srgbClr val="F5F5F5"/>
                          </a:highlight>
                          <a:latin typeface="Open Sans"/>
                          <a:ea typeface="Open Sans"/>
                          <a:cs typeface="Open Sans"/>
                          <a:sym typeface="Open Sans"/>
                        </a:rPr>
                        <a:t>/ </a:t>
                      </a:r>
                      <a:r>
                        <a:rPr lang="ko" sz="1100">
                          <a:solidFill>
                            <a:srgbClr val="FF0000"/>
                          </a:solidFill>
                          <a:highlight>
                            <a:srgbClr val="F5F5F5"/>
                          </a:highlight>
                          <a:latin typeface="Open Sans"/>
                          <a:ea typeface="Open Sans"/>
                          <a:cs typeface="Open Sans"/>
                          <a:sym typeface="Open Sans"/>
                        </a:rPr>
                        <a:t>20</a:t>
                      </a:r>
                      <a:endParaRPr i="1" sz="1100">
                        <a:solidFill>
                          <a:srgbClr val="FF0000"/>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8/ </a:t>
                      </a:r>
                      <a:r>
                        <a:rPr lang="ko" sz="1100">
                          <a:solidFill>
                            <a:srgbClr val="D4712B"/>
                          </a:solidFill>
                          <a:highlight>
                            <a:srgbClr val="F5F5F5"/>
                          </a:highlight>
                          <a:latin typeface="Open Sans"/>
                          <a:ea typeface="Open Sans"/>
                          <a:cs typeface="Open Sans"/>
                          <a:sym typeface="Open Sans"/>
                        </a:rPr>
                        <a:t>10/</a:t>
                      </a:r>
                      <a:r>
                        <a:rPr lang="ko" sz="1100">
                          <a:solidFill>
                            <a:srgbClr val="FF0000"/>
                          </a:solidFill>
                          <a:highlight>
                            <a:srgbClr val="F5F5F5"/>
                          </a:highlight>
                          <a:latin typeface="Open Sans"/>
                          <a:ea typeface="Open Sans"/>
                          <a:cs typeface="Open Sans"/>
                          <a:sym typeface="Open Sans"/>
                        </a:rPr>
                        <a:t>20</a:t>
                      </a:r>
                      <a:endParaRPr i="1" sz="1100">
                        <a:solidFill>
                          <a:srgbClr val="D4712B"/>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
        <p:nvSpPr>
          <p:cNvPr id="220" name="Google Shape;220;p30"/>
          <p:cNvSpPr txBox="1"/>
          <p:nvPr/>
        </p:nvSpPr>
        <p:spPr>
          <a:xfrm>
            <a:off x="1227350" y="3158375"/>
            <a:ext cx="1828800" cy="408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ko" sz="1700">
                <a:solidFill>
                  <a:srgbClr val="351C75"/>
                </a:solidFill>
                <a:latin typeface="Black Han Sans"/>
                <a:ea typeface="Black Han Sans"/>
                <a:cs typeface="Black Han Sans"/>
                <a:sym typeface="Black Han Sans"/>
              </a:rPr>
              <a:t>실패한 실험체 3</a:t>
            </a:r>
            <a:endParaRPr sz="1700">
              <a:solidFill>
                <a:srgbClr val="351C75"/>
              </a:solidFill>
              <a:latin typeface="Black Han Sans"/>
              <a:ea typeface="Black Han Sans"/>
              <a:cs typeface="Black Han Sans"/>
              <a:sym typeface="Black Han Sans"/>
            </a:endParaRPr>
          </a:p>
        </p:txBody>
      </p:sp>
      <p:sp>
        <p:nvSpPr>
          <p:cNvPr id="221" name="Google Shape;221;p30"/>
          <p:cNvSpPr txBox="1"/>
          <p:nvPr/>
        </p:nvSpPr>
        <p:spPr>
          <a:xfrm>
            <a:off x="4712850" y="3158363"/>
            <a:ext cx="1828800" cy="408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ko" sz="1700">
                <a:solidFill>
                  <a:srgbClr val="351C75"/>
                </a:solidFill>
                <a:latin typeface="Black Han Sans"/>
                <a:ea typeface="Black Han Sans"/>
                <a:cs typeface="Black Han Sans"/>
                <a:sym typeface="Black Han Sans"/>
              </a:rPr>
              <a:t>실패한 실험체 4</a:t>
            </a:r>
            <a:endParaRPr sz="1700">
              <a:solidFill>
                <a:srgbClr val="351C75"/>
              </a:solidFill>
              <a:latin typeface="Black Han Sans"/>
              <a:ea typeface="Black Han Sans"/>
              <a:cs typeface="Black Han Sans"/>
              <a:sym typeface="Black Han Sans"/>
            </a:endParaRPr>
          </a:p>
        </p:txBody>
      </p:sp>
      <p:sp>
        <p:nvSpPr>
          <p:cNvPr id="222" name="Google Shape;222;p30"/>
          <p:cNvSpPr txBox="1"/>
          <p:nvPr/>
        </p:nvSpPr>
        <p:spPr>
          <a:xfrm>
            <a:off x="981875" y="3585600"/>
            <a:ext cx="1939800" cy="66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000">
                <a:latin typeface="Proxima Nova"/>
                <a:ea typeface="Proxima Nova"/>
                <a:cs typeface="Proxima Nova"/>
                <a:sym typeface="Proxima Nova"/>
              </a:rPr>
              <a:t>벽을 통과하며 플레이어를 놀래킨다 한대 때리면 사라진다</a:t>
            </a:r>
            <a:br>
              <a:rPr lang="ko" sz="1000">
                <a:latin typeface="Proxima Nova"/>
                <a:ea typeface="Proxima Nova"/>
                <a:cs typeface="Proxima Nova"/>
                <a:sym typeface="Proxima Nova"/>
              </a:rPr>
            </a:br>
            <a:endParaRPr sz="1000">
              <a:latin typeface="Proxima Nova"/>
              <a:ea typeface="Proxima Nova"/>
              <a:cs typeface="Proxima Nova"/>
              <a:sym typeface="Proxima Nova"/>
            </a:endParaRPr>
          </a:p>
        </p:txBody>
      </p:sp>
      <p:sp>
        <p:nvSpPr>
          <p:cNvPr id="223" name="Google Shape;223;p30"/>
          <p:cNvSpPr txBox="1"/>
          <p:nvPr/>
        </p:nvSpPr>
        <p:spPr>
          <a:xfrm>
            <a:off x="4669500" y="3519825"/>
            <a:ext cx="1915500" cy="80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000">
                <a:latin typeface="Proxima Nova"/>
                <a:ea typeface="Proxima Nova"/>
                <a:cs typeface="Proxima Nova"/>
                <a:sym typeface="Proxima Nova"/>
              </a:rPr>
              <a:t>바닥에 숨어 있다가 플레이어가 일정거리내에 접근을 하면 플레이어를 공격한다. </a:t>
            </a:r>
            <a:br>
              <a:rPr lang="ko" sz="1000">
                <a:latin typeface="Proxima Nova"/>
                <a:ea typeface="Proxima Nova"/>
                <a:cs typeface="Proxima Nova"/>
                <a:sym typeface="Proxima Nova"/>
              </a:rPr>
            </a:br>
            <a:endParaRPr sz="1000">
              <a:latin typeface="Proxima Nova"/>
              <a:ea typeface="Proxima Nova"/>
              <a:cs typeface="Proxima Nova"/>
              <a:sym typeface="Proxima Nov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graphicFrame>
        <p:nvGraphicFramePr>
          <p:cNvPr id="228" name="Google Shape;228;p31"/>
          <p:cNvGraphicFramePr/>
          <p:nvPr/>
        </p:nvGraphicFramePr>
        <p:xfrm>
          <a:off x="261850" y="483825"/>
          <a:ext cx="3000000" cy="3000000"/>
        </p:xfrm>
        <a:graphic>
          <a:graphicData uri="http://schemas.openxmlformats.org/drawingml/2006/table">
            <a:tbl>
              <a:tblPr>
                <a:solidFill>
                  <a:srgbClr val="F5F5F5"/>
                </a:solidFill>
                <a:tableStyleId>{11D1740D-7D8A-4341-ADD0-1C1C8DF99644}</a:tableStyleId>
              </a:tblPr>
              <a:tblGrid>
                <a:gridCol w="1193100"/>
                <a:gridCol w="2966650"/>
              </a:tblGrid>
              <a:tr h="573300">
                <a:tc gridSpan="2">
                  <a:txBody>
                    <a:bodyPr/>
                    <a:lstStyle/>
                    <a:p>
                      <a:pPr indent="0" lvl="0" marL="0" rtl="0" algn="l">
                        <a:lnSpc>
                          <a:spcPct val="115000"/>
                        </a:lnSpc>
                        <a:spcBef>
                          <a:spcPts val="0"/>
                        </a:spcBef>
                        <a:spcAft>
                          <a:spcPts val="0"/>
                        </a:spcAft>
                        <a:buNone/>
                      </a:pPr>
                      <a:r>
                        <a:rPr b="1" lang="ko">
                          <a:solidFill>
                            <a:srgbClr val="FFFFFF"/>
                          </a:solidFill>
                          <a:latin typeface="Open Sans"/>
                          <a:ea typeface="Open Sans"/>
                          <a:cs typeface="Open Sans"/>
                          <a:sym typeface="Open Sans"/>
                        </a:rPr>
                        <a:t>                                       </a:t>
                      </a:r>
                      <a:r>
                        <a:rPr b="1" lang="ko" sz="1600">
                          <a:solidFill>
                            <a:srgbClr val="38761D"/>
                          </a:solidFill>
                          <a:latin typeface="Open Sans"/>
                          <a:ea typeface="Open Sans"/>
                          <a:cs typeface="Open Sans"/>
                          <a:sym typeface="Open Sans"/>
                        </a:rPr>
                        <a:t>브렛</a:t>
                      </a:r>
                      <a:endParaRPr b="1" sz="1600">
                        <a:solidFill>
                          <a:srgbClr val="38761D"/>
                        </a:solidFill>
                        <a:latin typeface="Open Sans"/>
                        <a:ea typeface="Open Sans"/>
                        <a:cs typeface="Open Sans"/>
                        <a:sym typeface="Open Sans"/>
                      </a:endParaRPr>
                    </a:p>
                    <a:p>
                      <a:pPr indent="0" lvl="0" marL="0" rtl="0" algn="ctr">
                        <a:lnSpc>
                          <a:spcPct val="115000"/>
                        </a:lnSpc>
                        <a:spcBef>
                          <a:spcPts val="0"/>
                        </a:spcBef>
                        <a:spcAft>
                          <a:spcPts val="0"/>
                        </a:spcAft>
                        <a:buNone/>
                      </a:pPr>
                      <a:r>
                        <a:rPr b="1" lang="ko" sz="1100">
                          <a:solidFill>
                            <a:srgbClr val="274E13"/>
                          </a:solidFill>
                          <a:latin typeface="Open Sans"/>
                          <a:ea typeface="Open Sans"/>
                          <a:cs typeface="Open Sans"/>
                          <a:sym typeface="Open Sans"/>
                        </a:rPr>
                        <a:t> “충성”</a:t>
                      </a:r>
                      <a:endParaRPr b="1" sz="1100">
                        <a:solidFill>
                          <a:srgbClr val="274E13"/>
                        </a:solidFill>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solidFill>
                      <a:srgbClr val="000000"/>
                    </a:solidFill>
                  </a:tcPr>
                </a:tc>
                <a:tc hMerge="1"/>
              </a:tr>
              <a:tr h="734775">
                <a:tc gridSpan="2">
                  <a:txBody>
                    <a:bodyPr/>
                    <a:lstStyle/>
                    <a:p>
                      <a:pPr indent="0" lvl="0" marL="0" rtl="0" algn="l">
                        <a:spcBef>
                          <a:spcPts val="0"/>
                        </a:spcBef>
                        <a:spcAft>
                          <a:spcPts val="0"/>
                        </a:spcAft>
                        <a:buNone/>
                      </a:pPr>
                      <a:r>
                        <a:t/>
                      </a:r>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solidFill>
                      <a:srgbClr val="FFFFFF"/>
                    </a:solidFill>
                  </a:tcPr>
                </a:tc>
                <a:tc hMerge="1"/>
              </a:tr>
              <a:tr h="291500">
                <a:tc gridSpan="2">
                  <a:txBody>
                    <a:bodyPr/>
                    <a:lstStyle/>
                    <a:p>
                      <a:pPr indent="0" lvl="0" marL="0" rtl="0" algn="ctr">
                        <a:lnSpc>
                          <a:spcPct val="115000"/>
                        </a:lnSpc>
                        <a:spcBef>
                          <a:spcPts val="0"/>
                        </a:spcBef>
                        <a:spcAft>
                          <a:spcPts val="0"/>
                        </a:spcAft>
                        <a:buNone/>
                      </a:pPr>
                      <a:r>
                        <a:rPr b="1" lang="ko" sz="1100">
                          <a:solidFill>
                            <a:srgbClr val="FFFFFF"/>
                          </a:solidFill>
                          <a:latin typeface="Open Sans"/>
                          <a:ea typeface="Open Sans"/>
                          <a:cs typeface="Open Sans"/>
                          <a:sym typeface="Open Sans"/>
                        </a:rPr>
                        <a:t>정보</a:t>
                      </a:r>
                      <a:endParaRPr b="1" sz="1100">
                        <a:solidFill>
                          <a:srgbClr val="FFFFFF"/>
                        </a:solidFill>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solidFill>
                      <a:srgbClr val="000000"/>
                    </a:solidFill>
                  </a:tcPr>
                </a:tc>
                <a:tc hMerge="1"/>
              </a:tr>
              <a:tr h="291500">
                <a:tc>
                  <a:txBody>
                    <a:bodyPr/>
                    <a:lstStyle/>
                    <a:p>
                      <a:pPr indent="0" lvl="0" marL="0" rtl="0" algn="ctr">
                        <a:lnSpc>
                          <a:spcPct val="115000"/>
                        </a:lnSpc>
                        <a:spcBef>
                          <a:spcPts val="0"/>
                        </a:spcBef>
                        <a:spcAft>
                          <a:spcPts val="0"/>
                        </a:spcAft>
                        <a:buNone/>
                      </a:pPr>
                      <a:r>
                        <a:rPr b="1" lang="ko" sz="1100">
                          <a:solidFill>
                            <a:srgbClr val="FFFFFF"/>
                          </a:solidFill>
                          <a:latin typeface="Open Sans"/>
                          <a:ea typeface="Open Sans"/>
                          <a:cs typeface="Open Sans"/>
                          <a:sym typeface="Open Sans"/>
                        </a:rPr>
                        <a:t>패턴</a:t>
                      </a:r>
                      <a:endParaRPr b="1" sz="1100">
                        <a:solidFill>
                          <a:srgbClr val="FFFFFF"/>
                        </a:solidFill>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lang="ko" sz="1100">
                          <a:highlight>
                            <a:srgbClr val="F5F5F5"/>
                          </a:highlight>
                          <a:latin typeface="Open Sans"/>
                          <a:ea typeface="Open Sans"/>
                          <a:cs typeface="Open Sans"/>
                          <a:sym typeface="Open Sans"/>
                        </a:rPr>
                        <a:t>폭팔탄,분열탄,3발연속,출혈 총알</a:t>
                      </a:r>
                      <a:endParaRPr sz="1100">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91500">
                <a:tc>
                  <a:txBody>
                    <a:bodyPr/>
                    <a:lstStyle/>
                    <a:p>
                      <a:pPr indent="0" lvl="0" marL="0" rtl="0" algn="ctr">
                        <a:lnSpc>
                          <a:spcPct val="115000"/>
                        </a:lnSpc>
                        <a:spcBef>
                          <a:spcPts val="0"/>
                        </a:spcBef>
                        <a:spcAft>
                          <a:spcPts val="0"/>
                        </a:spcAft>
                        <a:buNone/>
                      </a:pPr>
                      <a:r>
                        <a:rPr b="1" lang="ko" sz="1100">
                          <a:solidFill>
                            <a:srgbClr val="FFFFFF"/>
                          </a:solidFill>
                          <a:latin typeface="Open Sans"/>
                          <a:ea typeface="Open Sans"/>
                          <a:cs typeface="Open Sans"/>
                          <a:sym typeface="Open Sans"/>
                        </a:rPr>
                        <a:t>출혈</a:t>
                      </a:r>
                      <a:endParaRPr b="1" sz="1100">
                        <a:solidFill>
                          <a:srgbClr val="FFFFFF"/>
                        </a:solidFill>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lang="ko" sz="1100">
                          <a:solidFill>
                            <a:srgbClr val="660000"/>
                          </a:solidFill>
                          <a:highlight>
                            <a:srgbClr val="F5F5F5"/>
                          </a:highlight>
                          <a:latin typeface="Open Sans"/>
                          <a:ea typeface="Open Sans"/>
                          <a:cs typeface="Open Sans"/>
                          <a:sym typeface="Open Sans"/>
                        </a:rPr>
                        <a:t>1초 5피해</a:t>
                      </a:r>
                      <a:endParaRPr sz="1100">
                        <a:solidFill>
                          <a:srgbClr val="660000"/>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680175">
                <a:tc>
                  <a:txBody>
                    <a:bodyPr/>
                    <a:lstStyle/>
                    <a:p>
                      <a:pPr indent="0" lvl="0" marL="0" rtl="0" algn="ctr">
                        <a:lnSpc>
                          <a:spcPct val="115000"/>
                        </a:lnSpc>
                        <a:spcBef>
                          <a:spcPts val="0"/>
                        </a:spcBef>
                        <a:spcAft>
                          <a:spcPts val="0"/>
                        </a:spcAft>
                        <a:buNone/>
                      </a:pPr>
                      <a:r>
                        <a:rPr b="1" lang="ko" sz="1100">
                          <a:solidFill>
                            <a:srgbClr val="FFFFFF"/>
                          </a:solidFill>
                          <a:latin typeface="Open Sans"/>
                          <a:ea typeface="Open Sans"/>
                          <a:cs typeface="Open Sans"/>
                          <a:sym typeface="Open Sans"/>
                        </a:rPr>
                        <a:t>공격력</a:t>
                      </a:r>
                      <a:endParaRPr b="1" sz="1100">
                        <a:solidFill>
                          <a:srgbClr val="FFFFFF"/>
                        </a:solidFill>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폭팔탄-</a:t>
                      </a:r>
                      <a:r>
                        <a:rPr b="1" lang="ko" sz="1100">
                          <a:solidFill>
                            <a:srgbClr val="E3A375"/>
                          </a:solidFill>
                          <a:highlight>
                            <a:srgbClr val="F5F5F5"/>
                          </a:highlight>
                          <a:latin typeface="Open Sans"/>
                          <a:ea typeface="Open Sans"/>
                          <a:cs typeface="Open Sans"/>
                          <a:sym typeface="Open Sans"/>
                        </a:rPr>
                        <a:t>40~70</a:t>
                      </a:r>
                      <a:br>
                        <a:rPr b="1" lang="ko" sz="1100">
                          <a:solidFill>
                            <a:srgbClr val="E3A375"/>
                          </a:solidFill>
                          <a:highlight>
                            <a:srgbClr val="F5F5F5"/>
                          </a:highlight>
                          <a:latin typeface="Open Sans"/>
                          <a:ea typeface="Open Sans"/>
                          <a:cs typeface="Open Sans"/>
                          <a:sym typeface="Open Sans"/>
                        </a:rPr>
                      </a:br>
                      <a:r>
                        <a:rPr lang="ko" sz="1100">
                          <a:highlight>
                            <a:srgbClr val="F5F5F5"/>
                          </a:highlight>
                          <a:latin typeface="Open Sans"/>
                          <a:ea typeface="Open Sans"/>
                          <a:cs typeface="Open Sans"/>
                          <a:sym typeface="Open Sans"/>
                        </a:rPr>
                        <a:t>분열탄</a:t>
                      </a:r>
                      <a:r>
                        <a:rPr lang="ko" sz="1100">
                          <a:solidFill>
                            <a:srgbClr val="373A3C"/>
                          </a:solidFill>
                          <a:highlight>
                            <a:srgbClr val="F5F5F5"/>
                          </a:highlight>
                          <a:latin typeface="Open Sans"/>
                          <a:ea typeface="Open Sans"/>
                          <a:cs typeface="Open Sans"/>
                          <a:sym typeface="Open Sans"/>
                        </a:rPr>
                        <a:t>-</a:t>
                      </a:r>
                      <a:r>
                        <a:rPr lang="ko" sz="1100">
                          <a:solidFill>
                            <a:srgbClr val="434343"/>
                          </a:solidFill>
                          <a:highlight>
                            <a:srgbClr val="F5F5F5"/>
                          </a:highlight>
                          <a:latin typeface="Open Sans"/>
                          <a:ea typeface="Open Sans"/>
                          <a:cs typeface="Open Sans"/>
                          <a:sym typeface="Open Sans"/>
                        </a:rPr>
                        <a:t>큰탄환</a:t>
                      </a:r>
                      <a:r>
                        <a:rPr b="1" lang="ko" sz="1100">
                          <a:solidFill>
                            <a:srgbClr val="E3A375"/>
                          </a:solidFill>
                          <a:highlight>
                            <a:srgbClr val="F5F5F5"/>
                          </a:highlight>
                          <a:latin typeface="Open Sans"/>
                          <a:ea typeface="Open Sans"/>
                          <a:cs typeface="Open Sans"/>
                          <a:sym typeface="Open Sans"/>
                        </a:rPr>
                        <a:t>65</a:t>
                      </a:r>
                      <a:r>
                        <a:rPr lang="ko" sz="1100">
                          <a:solidFill>
                            <a:srgbClr val="434343"/>
                          </a:solidFill>
                          <a:highlight>
                            <a:srgbClr val="F5F5F5"/>
                          </a:highlight>
                          <a:latin typeface="Open Sans"/>
                          <a:ea typeface="Open Sans"/>
                          <a:cs typeface="Open Sans"/>
                          <a:sym typeface="Open Sans"/>
                        </a:rPr>
                        <a:t>작은탄환</a:t>
                      </a:r>
                      <a:r>
                        <a:rPr lang="ko" sz="1100">
                          <a:solidFill>
                            <a:srgbClr val="373A3C"/>
                          </a:solidFill>
                          <a:highlight>
                            <a:srgbClr val="F5F5F5"/>
                          </a:highlight>
                          <a:latin typeface="Open Sans"/>
                          <a:ea typeface="Open Sans"/>
                          <a:cs typeface="Open Sans"/>
                          <a:sym typeface="Open Sans"/>
                        </a:rPr>
                        <a:t>-</a:t>
                      </a:r>
                      <a:r>
                        <a:rPr b="1" lang="ko" sz="1100">
                          <a:solidFill>
                            <a:srgbClr val="E3A375"/>
                          </a:solidFill>
                          <a:highlight>
                            <a:srgbClr val="F5F5F5"/>
                          </a:highlight>
                          <a:latin typeface="Open Sans"/>
                          <a:ea typeface="Open Sans"/>
                          <a:cs typeface="Open Sans"/>
                          <a:sym typeface="Open Sans"/>
                        </a:rPr>
                        <a:t>10</a:t>
                      </a:r>
                      <a:br>
                        <a:rPr b="1" lang="ko" sz="1100">
                          <a:solidFill>
                            <a:srgbClr val="E3A375"/>
                          </a:solidFill>
                          <a:highlight>
                            <a:srgbClr val="F5F5F5"/>
                          </a:highlight>
                          <a:latin typeface="Open Sans"/>
                          <a:ea typeface="Open Sans"/>
                          <a:cs typeface="Open Sans"/>
                          <a:sym typeface="Open Sans"/>
                        </a:rPr>
                      </a:br>
                      <a:r>
                        <a:rPr lang="ko" sz="1100">
                          <a:highlight>
                            <a:srgbClr val="F5F5F5"/>
                          </a:highlight>
                          <a:latin typeface="Open Sans"/>
                          <a:ea typeface="Open Sans"/>
                          <a:cs typeface="Open Sans"/>
                          <a:sym typeface="Open Sans"/>
                        </a:rPr>
                        <a:t>기본공격력-</a:t>
                      </a:r>
                      <a:r>
                        <a:rPr b="1" lang="ko" sz="1100">
                          <a:solidFill>
                            <a:srgbClr val="373A3C"/>
                          </a:solidFill>
                          <a:highlight>
                            <a:srgbClr val="F5F5F5"/>
                          </a:highlight>
                          <a:latin typeface="Open Sans"/>
                          <a:ea typeface="Open Sans"/>
                          <a:cs typeface="Open Sans"/>
                          <a:sym typeface="Open Sans"/>
                        </a:rPr>
                        <a:t>30</a:t>
                      </a:r>
                      <a:r>
                        <a:rPr lang="ko" sz="1100">
                          <a:solidFill>
                            <a:srgbClr val="373A3C"/>
                          </a:solidFill>
                          <a:highlight>
                            <a:srgbClr val="F5F5F5"/>
                          </a:highlight>
                          <a:latin typeface="Open Sans"/>
                          <a:ea typeface="Open Sans"/>
                          <a:cs typeface="Open Sans"/>
                          <a:sym typeface="Open Sans"/>
                        </a:rPr>
                        <a:t> / </a:t>
                      </a:r>
                      <a:r>
                        <a:rPr b="1" lang="ko" sz="1100">
                          <a:solidFill>
                            <a:srgbClr val="E3A375"/>
                          </a:solidFill>
                          <a:highlight>
                            <a:srgbClr val="F5F5F5"/>
                          </a:highlight>
                          <a:latin typeface="Open Sans"/>
                          <a:ea typeface="Open Sans"/>
                          <a:cs typeface="Open Sans"/>
                          <a:sym typeface="Open Sans"/>
                        </a:rPr>
                        <a:t>46</a:t>
                      </a:r>
                      <a:r>
                        <a:rPr lang="ko" sz="1100">
                          <a:solidFill>
                            <a:srgbClr val="373A3C"/>
                          </a:solidFill>
                          <a:highlight>
                            <a:srgbClr val="F5F5F5"/>
                          </a:highlight>
                          <a:latin typeface="Open Sans"/>
                          <a:ea typeface="Open Sans"/>
                          <a:cs typeface="Open Sans"/>
                          <a:sym typeface="Open Sans"/>
                        </a:rPr>
                        <a:t> / </a:t>
                      </a:r>
                      <a:r>
                        <a:rPr b="1" lang="ko" sz="1100">
                          <a:solidFill>
                            <a:srgbClr val="FF0000"/>
                          </a:solidFill>
                          <a:highlight>
                            <a:srgbClr val="F5F5F5"/>
                          </a:highlight>
                          <a:latin typeface="Open Sans"/>
                          <a:ea typeface="Open Sans"/>
                          <a:cs typeface="Open Sans"/>
                          <a:sym typeface="Open Sans"/>
                        </a:rPr>
                        <a:t>64</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91500">
                <a:tc>
                  <a:txBody>
                    <a:bodyPr/>
                    <a:lstStyle/>
                    <a:p>
                      <a:pPr indent="0" lvl="0" marL="0" rtl="0" algn="ctr">
                        <a:lnSpc>
                          <a:spcPct val="115000"/>
                        </a:lnSpc>
                        <a:spcBef>
                          <a:spcPts val="0"/>
                        </a:spcBef>
                        <a:spcAft>
                          <a:spcPts val="0"/>
                        </a:spcAft>
                        <a:buNone/>
                      </a:pPr>
                      <a:r>
                        <a:rPr b="1" lang="ko" sz="1100">
                          <a:solidFill>
                            <a:srgbClr val="FFFFFF"/>
                          </a:solidFill>
                          <a:latin typeface="Open Sans"/>
                          <a:ea typeface="Open Sans"/>
                          <a:cs typeface="Open Sans"/>
                          <a:sym typeface="Open Sans"/>
                        </a:rPr>
                        <a:t>체력</a:t>
                      </a:r>
                      <a:endParaRPr b="1" sz="1100">
                        <a:solidFill>
                          <a:srgbClr val="FFFFFF"/>
                        </a:solidFill>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1</a:t>
                      </a:r>
                      <a:r>
                        <a:rPr b="1" lang="ko" sz="1100">
                          <a:solidFill>
                            <a:srgbClr val="373A3C"/>
                          </a:solidFill>
                          <a:highlight>
                            <a:srgbClr val="F5F5F5"/>
                          </a:highlight>
                          <a:latin typeface="Open Sans"/>
                          <a:ea typeface="Open Sans"/>
                          <a:cs typeface="Open Sans"/>
                          <a:sym typeface="Open Sans"/>
                        </a:rPr>
                        <a:t>,500</a:t>
                      </a:r>
                      <a:r>
                        <a:rPr lang="ko" sz="1100">
                          <a:solidFill>
                            <a:srgbClr val="373A3C"/>
                          </a:solidFill>
                          <a:highlight>
                            <a:srgbClr val="F5F5F5"/>
                          </a:highlight>
                          <a:latin typeface="Open Sans"/>
                          <a:ea typeface="Open Sans"/>
                          <a:cs typeface="Open Sans"/>
                          <a:sym typeface="Open Sans"/>
                        </a:rPr>
                        <a:t> / </a:t>
                      </a:r>
                      <a:r>
                        <a:rPr b="1" lang="ko" sz="1100">
                          <a:solidFill>
                            <a:srgbClr val="E3A375"/>
                          </a:solidFill>
                          <a:highlight>
                            <a:srgbClr val="F5F5F5"/>
                          </a:highlight>
                          <a:latin typeface="Open Sans"/>
                          <a:ea typeface="Open Sans"/>
                          <a:cs typeface="Open Sans"/>
                          <a:sym typeface="Open Sans"/>
                        </a:rPr>
                        <a:t>2,300</a:t>
                      </a:r>
                      <a:r>
                        <a:rPr lang="ko" sz="1100">
                          <a:solidFill>
                            <a:srgbClr val="373A3C"/>
                          </a:solidFill>
                          <a:highlight>
                            <a:srgbClr val="F5F5F5"/>
                          </a:highlight>
                          <a:latin typeface="Open Sans"/>
                          <a:ea typeface="Open Sans"/>
                          <a:cs typeface="Open Sans"/>
                          <a:sym typeface="Open Sans"/>
                        </a:rPr>
                        <a:t> / </a:t>
                      </a:r>
                      <a:r>
                        <a:rPr b="1" lang="ko" sz="1100">
                          <a:solidFill>
                            <a:srgbClr val="FF0000"/>
                          </a:solidFill>
                          <a:highlight>
                            <a:srgbClr val="F5F5F5"/>
                          </a:highlight>
                          <a:latin typeface="Open Sans"/>
                          <a:ea typeface="Open Sans"/>
                          <a:cs typeface="Open Sans"/>
                          <a:sym typeface="Open Sans"/>
                        </a:rPr>
                        <a:t>3,450</a:t>
                      </a:r>
                      <a:endParaRPr b="1" sz="1100">
                        <a:solidFill>
                          <a:srgbClr val="FF0000"/>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91500">
                <a:tc>
                  <a:txBody>
                    <a:bodyPr/>
                    <a:lstStyle/>
                    <a:p>
                      <a:pPr indent="0" lvl="0" marL="0" rtl="0" algn="ctr">
                        <a:lnSpc>
                          <a:spcPct val="115000"/>
                        </a:lnSpc>
                        <a:spcBef>
                          <a:spcPts val="0"/>
                        </a:spcBef>
                        <a:spcAft>
                          <a:spcPts val="0"/>
                        </a:spcAft>
                        <a:buNone/>
                      </a:pPr>
                      <a:r>
                        <a:rPr b="1" lang="ko" sz="1100">
                          <a:solidFill>
                            <a:srgbClr val="FFFFFF"/>
                          </a:solidFill>
                          <a:latin typeface="Open Sans"/>
                          <a:ea typeface="Open Sans"/>
                          <a:cs typeface="Open Sans"/>
                          <a:sym typeface="Open Sans"/>
                        </a:rPr>
                        <a:t>방어력</a:t>
                      </a:r>
                      <a:endParaRPr b="1" sz="1100">
                        <a:solidFill>
                          <a:srgbClr val="FFFFFF"/>
                        </a:solidFill>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10</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91500">
                <a:tc>
                  <a:txBody>
                    <a:bodyPr/>
                    <a:lstStyle/>
                    <a:p>
                      <a:pPr indent="0" lvl="0" marL="0" rtl="0" algn="ctr">
                        <a:lnSpc>
                          <a:spcPct val="115000"/>
                        </a:lnSpc>
                        <a:spcBef>
                          <a:spcPts val="0"/>
                        </a:spcBef>
                        <a:spcAft>
                          <a:spcPts val="0"/>
                        </a:spcAft>
                        <a:buNone/>
                      </a:pPr>
                      <a:r>
                        <a:rPr b="1" lang="ko" sz="1100">
                          <a:solidFill>
                            <a:srgbClr val="FFFFFF"/>
                          </a:solidFill>
                          <a:latin typeface="Open Sans"/>
                          <a:ea typeface="Open Sans"/>
                          <a:cs typeface="Open Sans"/>
                          <a:sym typeface="Open Sans"/>
                        </a:rPr>
                        <a:t>넉백 저항</a:t>
                      </a:r>
                      <a:endParaRPr b="1" sz="1100">
                        <a:solidFill>
                          <a:srgbClr val="FFFFFF"/>
                        </a:solidFill>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120%</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91500">
                <a:tc>
                  <a:txBody>
                    <a:bodyPr/>
                    <a:lstStyle/>
                    <a:p>
                      <a:pPr indent="0" lvl="0" marL="0" rtl="0" algn="ctr">
                        <a:lnSpc>
                          <a:spcPct val="115000"/>
                        </a:lnSpc>
                        <a:spcBef>
                          <a:spcPts val="0"/>
                        </a:spcBef>
                        <a:spcAft>
                          <a:spcPts val="0"/>
                        </a:spcAft>
                        <a:buNone/>
                      </a:pPr>
                      <a:r>
                        <a:rPr b="1" lang="ko" sz="1100">
                          <a:solidFill>
                            <a:srgbClr val="FFFFFF"/>
                          </a:solidFill>
                          <a:latin typeface="Open Sans"/>
                          <a:ea typeface="Open Sans"/>
                          <a:cs typeface="Open Sans"/>
                          <a:sym typeface="Open Sans"/>
                        </a:rPr>
                        <a:t>특수</a:t>
                      </a:r>
                      <a:endParaRPr b="1" sz="1100">
                        <a:solidFill>
                          <a:srgbClr val="FFFFFF"/>
                        </a:solidFill>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solidFill>
                      <a:srgbClr val="999999"/>
                    </a:solidFill>
                  </a:tcPr>
                </a:tc>
                <a:tc>
                  <a:txBody>
                    <a:bodyPr/>
                    <a:lstStyle/>
                    <a:p>
                      <a:pPr indent="0" lvl="0" marL="0" rtl="0" algn="l">
                        <a:lnSpc>
                          <a:spcPct val="115000"/>
                        </a:lnSpc>
                        <a:spcBef>
                          <a:spcPts val="0"/>
                        </a:spcBef>
                        <a:spcAft>
                          <a:spcPts val="0"/>
                        </a:spcAft>
                        <a:buNone/>
                      </a:pPr>
                      <a:r>
                        <a:rPr lang="ko" sz="1100">
                          <a:solidFill>
                            <a:srgbClr val="0275D8"/>
                          </a:solidFill>
                          <a:highlight>
                            <a:srgbClr val="F5F5F5"/>
                          </a:highlight>
                          <a:latin typeface="Open Sans"/>
                          <a:ea typeface="Open Sans"/>
                          <a:cs typeface="Open Sans"/>
                          <a:sym typeface="Open Sans"/>
                        </a:rPr>
                        <a:t>다양한 총기를 다룰 수 있다.</a:t>
                      </a:r>
                      <a:endParaRPr sz="1100">
                        <a:solidFill>
                          <a:srgbClr val="0275D8"/>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91500">
                <a:tc gridSpan="2">
                  <a:txBody>
                    <a:bodyPr/>
                    <a:lstStyle/>
                    <a:p>
                      <a:pPr indent="0" lvl="0" marL="0" rtl="0" algn="ctr">
                        <a:lnSpc>
                          <a:spcPct val="115000"/>
                        </a:lnSpc>
                        <a:spcBef>
                          <a:spcPts val="0"/>
                        </a:spcBef>
                        <a:spcAft>
                          <a:spcPts val="0"/>
                        </a:spcAft>
                        <a:buNone/>
                      </a:pPr>
                      <a:r>
                        <a:rPr b="1" lang="ko" sz="1100">
                          <a:solidFill>
                            <a:srgbClr val="FFFFFF"/>
                          </a:solidFill>
                          <a:latin typeface="Open Sans"/>
                          <a:ea typeface="Open Sans"/>
                          <a:cs typeface="Open Sans"/>
                          <a:sym typeface="Open Sans"/>
                        </a:rPr>
                        <a:t>드롭 아이템</a:t>
                      </a:r>
                      <a:endParaRPr b="1" sz="1100">
                        <a:solidFill>
                          <a:srgbClr val="FFFFFF"/>
                        </a:solidFill>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solidFill>
                      <a:srgbClr val="000000"/>
                    </a:solidFill>
                  </a:tcPr>
                </a:tc>
                <a:tc hMerge="1"/>
              </a:tr>
              <a:tr h="291500">
                <a:tc gridSpan="2">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“브렛에 저격총”</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hMerge="1"/>
              </a:tr>
            </a:tbl>
          </a:graphicData>
        </a:graphic>
      </p:graphicFrame>
      <p:pic>
        <p:nvPicPr>
          <p:cNvPr id="229" name="Google Shape;229;p31"/>
          <p:cNvPicPr preferRelativeResize="0"/>
          <p:nvPr/>
        </p:nvPicPr>
        <p:blipFill>
          <a:blip r:embed="rId3">
            <a:alphaModFix/>
          </a:blip>
          <a:stretch>
            <a:fillRect/>
          </a:stretch>
        </p:blipFill>
        <p:spPr>
          <a:xfrm>
            <a:off x="2042700" y="973375"/>
            <a:ext cx="885600" cy="885600"/>
          </a:xfrm>
          <a:prstGeom prst="rect">
            <a:avLst/>
          </a:prstGeom>
          <a:noFill/>
          <a:ln>
            <a:noFill/>
          </a:ln>
        </p:spPr>
      </p:pic>
      <p:graphicFrame>
        <p:nvGraphicFramePr>
          <p:cNvPr id="230" name="Google Shape;230;p31"/>
          <p:cNvGraphicFramePr/>
          <p:nvPr/>
        </p:nvGraphicFramePr>
        <p:xfrm>
          <a:off x="4572000" y="483825"/>
          <a:ext cx="3000000" cy="3000000"/>
        </p:xfrm>
        <a:graphic>
          <a:graphicData uri="http://schemas.openxmlformats.org/drawingml/2006/table">
            <a:tbl>
              <a:tblPr>
                <a:solidFill>
                  <a:srgbClr val="F5F5F5"/>
                </a:solidFill>
                <a:tableStyleId>{11D1740D-7D8A-4341-ADD0-1C1C8DF99644}</a:tableStyleId>
              </a:tblPr>
              <a:tblGrid>
                <a:gridCol w="1180725"/>
                <a:gridCol w="2935900"/>
              </a:tblGrid>
              <a:tr h="576550">
                <a:tc gridSpan="2">
                  <a:txBody>
                    <a:bodyPr/>
                    <a:lstStyle/>
                    <a:p>
                      <a:pPr indent="0" lvl="0" marL="0" rtl="0" algn="l">
                        <a:lnSpc>
                          <a:spcPct val="115000"/>
                        </a:lnSpc>
                        <a:spcBef>
                          <a:spcPts val="0"/>
                        </a:spcBef>
                        <a:spcAft>
                          <a:spcPts val="0"/>
                        </a:spcAft>
                        <a:buNone/>
                      </a:pPr>
                      <a:r>
                        <a:rPr b="1" lang="ko">
                          <a:solidFill>
                            <a:srgbClr val="FFFFFF"/>
                          </a:solidFill>
                          <a:latin typeface="Open Sans"/>
                          <a:ea typeface="Open Sans"/>
                          <a:cs typeface="Open Sans"/>
                          <a:sym typeface="Open Sans"/>
                        </a:rPr>
                        <a:t>                                     </a:t>
                      </a:r>
                      <a:r>
                        <a:rPr b="1" lang="ko" sz="1600">
                          <a:solidFill>
                            <a:schemeClr val="accent6"/>
                          </a:solidFill>
                          <a:latin typeface="Open Sans"/>
                          <a:ea typeface="Open Sans"/>
                          <a:cs typeface="Open Sans"/>
                          <a:sym typeface="Open Sans"/>
                        </a:rPr>
                        <a:t>카프니</a:t>
                      </a:r>
                      <a:endParaRPr b="1" sz="1600">
                        <a:solidFill>
                          <a:schemeClr val="accent6"/>
                        </a:solidFill>
                        <a:latin typeface="Open Sans"/>
                        <a:ea typeface="Open Sans"/>
                        <a:cs typeface="Open Sans"/>
                        <a:sym typeface="Open Sans"/>
                      </a:endParaRPr>
                    </a:p>
                    <a:p>
                      <a:pPr indent="0" lvl="0" marL="0" rtl="0" algn="ctr">
                        <a:lnSpc>
                          <a:spcPct val="115000"/>
                        </a:lnSpc>
                        <a:spcBef>
                          <a:spcPts val="0"/>
                        </a:spcBef>
                        <a:spcAft>
                          <a:spcPts val="0"/>
                        </a:spcAft>
                        <a:buNone/>
                      </a:pPr>
                      <a:r>
                        <a:rPr b="1" lang="ko" sz="1100">
                          <a:solidFill>
                            <a:srgbClr val="FFD966"/>
                          </a:solidFill>
                          <a:latin typeface="Open Sans"/>
                          <a:ea typeface="Open Sans"/>
                          <a:cs typeface="Open Sans"/>
                          <a:sym typeface="Open Sans"/>
                        </a:rPr>
                        <a:t> </a:t>
                      </a:r>
                      <a:r>
                        <a:rPr lang="ko" sz="1100">
                          <a:solidFill>
                            <a:srgbClr val="FFD966"/>
                          </a:solidFill>
                          <a:latin typeface="Open Sans"/>
                          <a:ea typeface="Open Sans"/>
                          <a:cs typeface="Open Sans"/>
                          <a:sym typeface="Open Sans"/>
                        </a:rPr>
                        <a:t> “시간의 흐름”</a:t>
                      </a:r>
                      <a:endParaRPr sz="1100">
                        <a:solidFill>
                          <a:srgbClr val="FFD966"/>
                        </a:solidFill>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solidFill>
                      <a:srgbClr val="000000"/>
                    </a:solidFill>
                  </a:tcPr>
                </a:tc>
                <a:tc hMerge="1"/>
              </a:tr>
              <a:tr h="738975">
                <a:tc gridSpan="2">
                  <a:txBody>
                    <a:bodyPr/>
                    <a:lstStyle/>
                    <a:p>
                      <a:pPr indent="0" lvl="0" marL="0" rtl="0" algn="l">
                        <a:spcBef>
                          <a:spcPts val="0"/>
                        </a:spcBef>
                        <a:spcAft>
                          <a:spcPts val="0"/>
                        </a:spcAft>
                        <a:buNone/>
                      </a:pPr>
                      <a:r>
                        <a:t/>
                      </a:r>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solidFill>
                      <a:srgbClr val="FFFFFF"/>
                    </a:solidFill>
                  </a:tcPr>
                </a:tc>
                <a:tc hMerge="1"/>
              </a:tr>
              <a:tr h="293150">
                <a:tc gridSpan="2">
                  <a:txBody>
                    <a:bodyPr/>
                    <a:lstStyle/>
                    <a:p>
                      <a:pPr indent="0" lvl="0" marL="0" rtl="0" algn="ctr">
                        <a:lnSpc>
                          <a:spcPct val="115000"/>
                        </a:lnSpc>
                        <a:spcBef>
                          <a:spcPts val="0"/>
                        </a:spcBef>
                        <a:spcAft>
                          <a:spcPts val="0"/>
                        </a:spcAft>
                        <a:buNone/>
                      </a:pPr>
                      <a:r>
                        <a:rPr b="1" lang="ko" sz="1100">
                          <a:solidFill>
                            <a:srgbClr val="FFFFFF"/>
                          </a:solidFill>
                          <a:latin typeface="Open Sans"/>
                          <a:ea typeface="Open Sans"/>
                          <a:cs typeface="Open Sans"/>
                          <a:sym typeface="Open Sans"/>
                        </a:rPr>
                        <a:t>정보</a:t>
                      </a:r>
                      <a:endParaRPr b="1" sz="1100">
                        <a:solidFill>
                          <a:srgbClr val="FFFFFF"/>
                        </a:solidFill>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solidFill>
                      <a:srgbClr val="000000"/>
                    </a:solidFill>
                  </a:tcPr>
                </a:tc>
                <a:tc hMerge="1"/>
              </a:tr>
              <a:tr h="293150">
                <a:tc>
                  <a:txBody>
                    <a:bodyPr/>
                    <a:lstStyle/>
                    <a:p>
                      <a:pPr indent="0" lvl="0" marL="0" rtl="0" algn="ctr">
                        <a:lnSpc>
                          <a:spcPct val="115000"/>
                        </a:lnSpc>
                        <a:spcBef>
                          <a:spcPts val="0"/>
                        </a:spcBef>
                        <a:spcAft>
                          <a:spcPts val="0"/>
                        </a:spcAft>
                        <a:buNone/>
                      </a:pPr>
                      <a:r>
                        <a:rPr b="1" lang="ko" sz="1100">
                          <a:solidFill>
                            <a:srgbClr val="FFFFFF"/>
                          </a:solidFill>
                          <a:latin typeface="Open Sans"/>
                          <a:ea typeface="Open Sans"/>
                          <a:cs typeface="Open Sans"/>
                          <a:sym typeface="Open Sans"/>
                        </a:rPr>
                        <a:t>패턴</a:t>
                      </a:r>
                      <a:endParaRPr b="1" sz="1100">
                        <a:solidFill>
                          <a:srgbClr val="FFFFFF"/>
                        </a:solidFill>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lang="ko" sz="1100">
                          <a:highlight>
                            <a:srgbClr val="F5F5F5"/>
                          </a:highlight>
                          <a:latin typeface="Open Sans"/>
                          <a:ea typeface="Open Sans"/>
                          <a:cs typeface="Open Sans"/>
                          <a:sym typeface="Open Sans"/>
                        </a:rPr>
                        <a:t>총알멈춤,총알퍼짐,시간역재생,방어</a:t>
                      </a:r>
                      <a:br>
                        <a:rPr lang="ko" sz="1100">
                          <a:highlight>
                            <a:srgbClr val="F5F5F5"/>
                          </a:highlight>
                          <a:latin typeface="Open Sans"/>
                          <a:ea typeface="Open Sans"/>
                          <a:cs typeface="Open Sans"/>
                          <a:sym typeface="Open Sans"/>
                        </a:rPr>
                      </a:br>
                      <a:r>
                        <a:rPr lang="ko" sz="1100">
                          <a:highlight>
                            <a:srgbClr val="F5F5F5"/>
                          </a:highlight>
                          <a:latin typeface="Open Sans"/>
                          <a:ea typeface="Open Sans"/>
                          <a:cs typeface="Open Sans"/>
                          <a:sym typeface="Open Sans"/>
                        </a:rPr>
                        <a:t>플레이어뒤로 순간이동</a:t>
                      </a:r>
                      <a:endParaRPr sz="1100">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657750">
                <a:tc>
                  <a:txBody>
                    <a:bodyPr/>
                    <a:lstStyle/>
                    <a:p>
                      <a:pPr indent="0" lvl="0" marL="0" rtl="0" algn="ctr">
                        <a:lnSpc>
                          <a:spcPct val="115000"/>
                        </a:lnSpc>
                        <a:spcBef>
                          <a:spcPts val="0"/>
                        </a:spcBef>
                        <a:spcAft>
                          <a:spcPts val="0"/>
                        </a:spcAft>
                        <a:buNone/>
                      </a:pPr>
                      <a:r>
                        <a:rPr b="1" lang="ko" sz="1100">
                          <a:solidFill>
                            <a:srgbClr val="FFFFFF"/>
                          </a:solidFill>
                          <a:latin typeface="Open Sans"/>
                          <a:ea typeface="Open Sans"/>
                          <a:cs typeface="Open Sans"/>
                          <a:sym typeface="Open Sans"/>
                        </a:rPr>
                        <a:t>공격력</a:t>
                      </a:r>
                      <a:endParaRPr b="1" sz="1100">
                        <a:solidFill>
                          <a:srgbClr val="FFFFFF"/>
                        </a:solidFill>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기본공격력</a:t>
                      </a:r>
                      <a:r>
                        <a:rPr b="1" lang="ko" sz="1100">
                          <a:solidFill>
                            <a:srgbClr val="373A3C"/>
                          </a:solidFill>
                          <a:highlight>
                            <a:srgbClr val="F5F5F5"/>
                          </a:highlight>
                          <a:latin typeface="Open Sans"/>
                          <a:ea typeface="Open Sans"/>
                          <a:cs typeface="Open Sans"/>
                          <a:sym typeface="Open Sans"/>
                        </a:rPr>
                        <a:t>20</a:t>
                      </a:r>
                      <a:r>
                        <a:rPr lang="ko" sz="1100">
                          <a:solidFill>
                            <a:srgbClr val="373A3C"/>
                          </a:solidFill>
                          <a:highlight>
                            <a:srgbClr val="F5F5F5"/>
                          </a:highlight>
                          <a:latin typeface="Open Sans"/>
                          <a:ea typeface="Open Sans"/>
                          <a:cs typeface="Open Sans"/>
                          <a:sym typeface="Open Sans"/>
                        </a:rPr>
                        <a:t> / </a:t>
                      </a:r>
                      <a:r>
                        <a:rPr b="1" lang="ko" sz="1100">
                          <a:solidFill>
                            <a:srgbClr val="E3A375"/>
                          </a:solidFill>
                          <a:highlight>
                            <a:srgbClr val="F5F5F5"/>
                          </a:highlight>
                          <a:latin typeface="Open Sans"/>
                          <a:ea typeface="Open Sans"/>
                          <a:cs typeface="Open Sans"/>
                          <a:sym typeface="Open Sans"/>
                        </a:rPr>
                        <a:t>40</a:t>
                      </a:r>
                      <a:r>
                        <a:rPr lang="ko" sz="1100">
                          <a:solidFill>
                            <a:srgbClr val="373A3C"/>
                          </a:solidFill>
                          <a:highlight>
                            <a:srgbClr val="F5F5F5"/>
                          </a:highlight>
                          <a:latin typeface="Open Sans"/>
                          <a:ea typeface="Open Sans"/>
                          <a:cs typeface="Open Sans"/>
                          <a:sym typeface="Open Sans"/>
                        </a:rPr>
                        <a:t> / </a:t>
                      </a:r>
                      <a:r>
                        <a:rPr b="1" lang="ko" sz="1100">
                          <a:solidFill>
                            <a:srgbClr val="FF0000"/>
                          </a:solidFill>
                          <a:highlight>
                            <a:srgbClr val="F5F5F5"/>
                          </a:highlight>
                          <a:latin typeface="Open Sans"/>
                          <a:ea typeface="Open Sans"/>
                          <a:cs typeface="Open Sans"/>
                          <a:sym typeface="Open Sans"/>
                        </a:rPr>
                        <a:t>60</a:t>
                      </a:r>
                      <a:br>
                        <a:rPr b="1" lang="ko" sz="1100">
                          <a:solidFill>
                            <a:srgbClr val="FF0000"/>
                          </a:solidFill>
                          <a:highlight>
                            <a:srgbClr val="F5F5F5"/>
                          </a:highlight>
                          <a:latin typeface="Open Sans"/>
                          <a:ea typeface="Open Sans"/>
                          <a:cs typeface="Open Sans"/>
                          <a:sym typeface="Open Sans"/>
                        </a:rPr>
                      </a:br>
                      <a:r>
                        <a:rPr lang="ko" sz="1100">
                          <a:solidFill>
                            <a:srgbClr val="373A3C"/>
                          </a:solidFill>
                          <a:highlight>
                            <a:srgbClr val="F5F5F5"/>
                          </a:highlight>
                          <a:latin typeface="Open Sans"/>
                          <a:ea typeface="Open Sans"/>
                          <a:cs typeface="Open Sans"/>
                          <a:sym typeface="Open Sans"/>
                        </a:rPr>
                        <a:t>총알퍼짐</a:t>
                      </a:r>
                      <a:r>
                        <a:rPr b="1" lang="ko" sz="1100">
                          <a:solidFill>
                            <a:srgbClr val="373A3C"/>
                          </a:solidFill>
                          <a:highlight>
                            <a:srgbClr val="F5F5F5"/>
                          </a:highlight>
                          <a:latin typeface="Open Sans"/>
                          <a:ea typeface="Open Sans"/>
                          <a:cs typeface="Open Sans"/>
                          <a:sym typeface="Open Sans"/>
                        </a:rPr>
                        <a:t>10</a:t>
                      </a:r>
                      <a:r>
                        <a:rPr lang="ko" sz="1100">
                          <a:solidFill>
                            <a:srgbClr val="373A3C"/>
                          </a:solidFill>
                          <a:highlight>
                            <a:srgbClr val="F5F5F5"/>
                          </a:highlight>
                          <a:latin typeface="Open Sans"/>
                          <a:ea typeface="Open Sans"/>
                          <a:cs typeface="Open Sans"/>
                          <a:sym typeface="Open Sans"/>
                        </a:rPr>
                        <a:t> / </a:t>
                      </a:r>
                      <a:r>
                        <a:rPr b="1" lang="ko" sz="1100">
                          <a:solidFill>
                            <a:srgbClr val="E3A375"/>
                          </a:solidFill>
                          <a:highlight>
                            <a:srgbClr val="F5F5F5"/>
                          </a:highlight>
                          <a:latin typeface="Open Sans"/>
                          <a:ea typeface="Open Sans"/>
                          <a:cs typeface="Open Sans"/>
                          <a:sym typeface="Open Sans"/>
                        </a:rPr>
                        <a:t>20</a:t>
                      </a:r>
                      <a:r>
                        <a:rPr lang="ko" sz="1100">
                          <a:solidFill>
                            <a:srgbClr val="373A3C"/>
                          </a:solidFill>
                          <a:highlight>
                            <a:srgbClr val="F5F5F5"/>
                          </a:highlight>
                          <a:latin typeface="Open Sans"/>
                          <a:ea typeface="Open Sans"/>
                          <a:cs typeface="Open Sans"/>
                          <a:sym typeface="Open Sans"/>
                        </a:rPr>
                        <a:t> / </a:t>
                      </a:r>
                      <a:r>
                        <a:rPr b="1" lang="ko" sz="1100">
                          <a:solidFill>
                            <a:srgbClr val="FF0000"/>
                          </a:solidFill>
                          <a:highlight>
                            <a:srgbClr val="F5F5F5"/>
                          </a:highlight>
                          <a:latin typeface="Open Sans"/>
                          <a:ea typeface="Open Sans"/>
                          <a:cs typeface="Open Sans"/>
                          <a:sym typeface="Open Sans"/>
                        </a:rPr>
                        <a:t>30</a:t>
                      </a:r>
                      <a:br>
                        <a:rPr b="1" lang="ko" sz="1100">
                          <a:solidFill>
                            <a:srgbClr val="FF0000"/>
                          </a:solidFill>
                          <a:highlight>
                            <a:srgbClr val="F5F5F5"/>
                          </a:highlight>
                          <a:latin typeface="Open Sans"/>
                          <a:ea typeface="Open Sans"/>
                          <a:cs typeface="Open Sans"/>
                          <a:sym typeface="Open Sans"/>
                        </a:rPr>
                      </a:b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93150">
                <a:tc>
                  <a:txBody>
                    <a:bodyPr/>
                    <a:lstStyle/>
                    <a:p>
                      <a:pPr indent="0" lvl="0" marL="0" rtl="0" algn="ctr">
                        <a:lnSpc>
                          <a:spcPct val="115000"/>
                        </a:lnSpc>
                        <a:spcBef>
                          <a:spcPts val="0"/>
                        </a:spcBef>
                        <a:spcAft>
                          <a:spcPts val="0"/>
                        </a:spcAft>
                        <a:buNone/>
                      </a:pPr>
                      <a:r>
                        <a:rPr b="1" lang="ko" sz="1100">
                          <a:solidFill>
                            <a:srgbClr val="FFFFFF"/>
                          </a:solidFill>
                          <a:latin typeface="Open Sans"/>
                          <a:ea typeface="Open Sans"/>
                          <a:cs typeface="Open Sans"/>
                          <a:sym typeface="Open Sans"/>
                        </a:rPr>
                        <a:t>체력</a:t>
                      </a:r>
                      <a:endParaRPr b="1" sz="1100">
                        <a:solidFill>
                          <a:srgbClr val="FFFFFF"/>
                        </a:solidFill>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1,600</a:t>
                      </a:r>
                      <a:r>
                        <a:rPr lang="ko" sz="1100">
                          <a:solidFill>
                            <a:srgbClr val="373A3C"/>
                          </a:solidFill>
                          <a:highlight>
                            <a:srgbClr val="F5F5F5"/>
                          </a:highlight>
                          <a:latin typeface="Open Sans"/>
                          <a:ea typeface="Open Sans"/>
                          <a:cs typeface="Open Sans"/>
                          <a:sym typeface="Open Sans"/>
                        </a:rPr>
                        <a:t> / </a:t>
                      </a:r>
                      <a:r>
                        <a:rPr b="1" lang="ko" sz="1100">
                          <a:solidFill>
                            <a:srgbClr val="E3A375"/>
                          </a:solidFill>
                          <a:highlight>
                            <a:srgbClr val="F5F5F5"/>
                          </a:highlight>
                          <a:latin typeface="Open Sans"/>
                          <a:ea typeface="Open Sans"/>
                          <a:cs typeface="Open Sans"/>
                          <a:sym typeface="Open Sans"/>
                        </a:rPr>
                        <a:t>2,500</a:t>
                      </a:r>
                      <a:r>
                        <a:rPr lang="ko" sz="1100">
                          <a:solidFill>
                            <a:srgbClr val="373A3C"/>
                          </a:solidFill>
                          <a:highlight>
                            <a:srgbClr val="F5F5F5"/>
                          </a:highlight>
                          <a:latin typeface="Open Sans"/>
                          <a:ea typeface="Open Sans"/>
                          <a:cs typeface="Open Sans"/>
                          <a:sym typeface="Open Sans"/>
                        </a:rPr>
                        <a:t> / </a:t>
                      </a:r>
                      <a:r>
                        <a:rPr b="1" lang="ko" sz="1100">
                          <a:solidFill>
                            <a:srgbClr val="FF0000"/>
                          </a:solidFill>
                          <a:highlight>
                            <a:srgbClr val="F5F5F5"/>
                          </a:highlight>
                          <a:latin typeface="Open Sans"/>
                          <a:ea typeface="Open Sans"/>
                          <a:cs typeface="Open Sans"/>
                          <a:sym typeface="Open Sans"/>
                        </a:rPr>
                        <a:t>3,650</a:t>
                      </a:r>
                      <a:endParaRPr b="1" sz="1100">
                        <a:solidFill>
                          <a:srgbClr val="FF0000"/>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93150">
                <a:tc>
                  <a:txBody>
                    <a:bodyPr/>
                    <a:lstStyle/>
                    <a:p>
                      <a:pPr indent="0" lvl="0" marL="0" rtl="0" algn="ctr">
                        <a:lnSpc>
                          <a:spcPct val="115000"/>
                        </a:lnSpc>
                        <a:spcBef>
                          <a:spcPts val="0"/>
                        </a:spcBef>
                        <a:spcAft>
                          <a:spcPts val="0"/>
                        </a:spcAft>
                        <a:buNone/>
                      </a:pPr>
                      <a:r>
                        <a:rPr b="1" lang="ko" sz="1100">
                          <a:solidFill>
                            <a:srgbClr val="FFFFFF"/>
                          </a:solidFill>
                          <a:latin typeface="Open Sans"/>
                          <a:ea typeface="Open Sans"/>
                          <a:cs typeface="Open Sans"/>
                          <a:sym typeface="Open Sans"/>
                        </a:rPr>
                        <a:t>방어력</a:t>
                      </a:r>
                      <a:endParaRPr b="1" sz="1100">
                        <a:solidFill>
                          <a:srgbClr val="FFFFFF"/>
                        </a:solidFill>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20</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93150">
                <a:tc>
                  <a:txBody>
                    <a:bodyPr/>
                    <a:lstStyle/>
                    <a:p>
                      <a:pPr indent="0" lvl="0" marL="0" rtl="0" algn="ctr">
                        <a:lnSpc>
                          <a:spcPct val="115000"/>
                        </a:lnSpc>
                        <a:spcBef>
                          <a:spcPts val="0"/>
                        </a:spcBef>
                        <a:spcAft>
                          <a:spcPts val="0"/>
                        </a:spcAft>
                        <a:buNone/>
                      </a:pPr>
                      <a:r>
                        <a:rPr b="1" lang="ko" sz="1100">
                          <a:solidFill>
                            <a:srgbClr val="FFFFFF"/>
                          </a:solidFill>
                          <a:latin typeface="Open Sans"/>
                          <a:ea typeface="Open Sans"/>
                          <a:cs typeface="Open Sans"/>
                          <a:sym typeface="Open Sans"/>
                        </a:rPr>
                        <a:t>넉백 저항</a:t>
                      </a:r>
                      <a:endParaRPr b="1" sz="1100">
                        <a:solidFill>
                          <a:srgbClr val="FFFFFF"/>
                        </a:solidFill>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140%</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301900">
                <a:tc>
                  <a:txBody>
                    <a:bodyPr/>
                    <a:lstStyle/>
                    <a:p>
                      <a:pPr indent="0" lvl="0" marL="0" rtl="0" algn="ctr">
                        <a:lnSpc>
                          <a:spcPct val="115000"/>
                        </a:lnSpc>
                        <a:spcBef>
                          <a:spcPts val="0"/>
                        </a:spcBef>
                        <a:spcAft>
                          <a:spcPts val="0"/>
                        </a:spcAft>
                        <a:buNone/>
                      </a:pPr>
                      <a:r>
                        <a:rPr b="1" lang="ko" sz="1100">
                          <a:solidFill>
                            <a:srgbClr val="FFFFFF"/>
                          </a:solidFill>
                          <a:latin typeface="Open Sans"/>
                          <a:ea typeface="Open Sans"/>
                          <a:cs typeface="Open Sans"/>
                          <a:sym typeface="Open Sans"/>
                        </a:rPr>
                        <a:t>특수</a:t>
                      </a:r>
                      <a:endParaRPr b="1" sz="1100">
                        <a:solidFill>
                          <a:srgbClr val="FFFFFF"/>
                        </a:solidFill>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lang="ko" sz="1100">
                          <a:solidFill>
                            <a:srgbClr val="0275D8"/>
                          </a:solidFill>
                          <a:highlight>
                            <a:srgbClr val="F5F5F5"/>
                          </a:highlight>
                          <a:latin typeface="Open Sans"/>
                          <a:ea typeface="Open Sans"/>
                          <a:cs typeface="Open Sans"/>
                          <a:sym typeface="Open Sans"/>
                        </a:rPr>
                        <a:t>시간을 이용한 공격</a:t>
                      </a:r>
                      <a:endParaRPr sz="1100">
                        <a:solidFill>
                          <a:srgbClr val="0275D8"/>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93150">
                <a:tc gridSpan="2">
                  <a:txBody>
                    <a:bodyPr/>
                    <a:lstStyle/>
                    <a:p>
                      <a:pPr indent="0" lvl="0" marL="0" rtl="0" algn="ctr">
                        <a:lnSpc>
                          <a:spcPct val="115000"/>
                        </a:lnSpc>
                        <a:spcBef>
                          <a:spcPts val="0"/>
                        </a:spcBef>
                        <a:spcAft>
                          <a:spcPts val="0"/>
                        </a:spcAft>
                        <a:buNone/>
                      </a:pPr>
                      <a:r>
                        <a:rPr b="1" lang="ko" sz="1100">
                          <a:solidFill>
                            <a:srgbClr val="FFFFFF"/>
                          </a:solidFill>
                          <a:latin typeface="Open Sans"/>
                          <a:ea typeface="Open Sans"/>
                          <a:cs typeface="Open Sans"/>
                          <a:sym typeface="Open Sans"/>
                        </a:rPr>
                        <a:t>드롭 아이템</a:t>
                      </a:r>
                      <a:endParaRPr b="1" sz="1100">
                        <a:solidFill>
                          <a:srgbClr val="FFFFFF"/>
                        </a:solidFill>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solidFill>
                      <a:srgbClr val="000000"/>
                    </a:solidFill>
                  </a:tcPr>
                </a:tc>
                <a:tc hMerge="1"/>
              </a:tr>
              <a:tr h="289850">
                <a:tc gridSpan="2">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“우산총</a:t>
                      </a:r>
                      <a:r>
                        <a:rPr b="1" lang="ko" sz="1100">
                          <a:solidFill>
                            <a:srgbClr val="373A3C"/>
                          </a:solidFill>
                          <a:highlight>
                            <a:srgbClr val="F5F5F5"/>
                          </a:highlight>
                          <a:latin typeface="Open Sans"/>
                          <a:ea typeface="Open Sans"/>
                          <a:cs typeface="Open Sans"/>
                          <a:sym typeface="Open Sans"/>
                        </a:rPr>
                        <a:t>”</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hMerge="1"/>
              </a:tr>
            </a:tbl>
          </a:graphicData>
        </a:graphic>
      </p:graphicFrame>
      <p:pic>
        <p:nvPicPr>
          <p:cNvPr id="231" name="Google Shape;231;p31"/>
          <p:cNvPicPr preferRelativeResize="0"/>
          <p:nvPr/>
        </p:nvPicPr>
        <p:blipFill>
          <a:blip r:embed="rId4">
            <a:alphaModFix/>
          </a:blip>
          <a:stretch>
            <a:fillRect/>
          </a:stretch>
        </p:blipFill>
        <p:spPr>
          <a:xfrm>
            <a:off x="5957988" y="618775"/>
            <a:ext cx="1185800" cy="1185800"/>
          </a:xfrm>
          <a:prstGeom prst="rect">
            <a:avLst/>
          </a:prstGeom>
          <a:noFill/>
          <a:ln>
            <a:noFill/>
          </a:ln>
        </p:spPr>
      </p:pic>
      <p:sp>
        <p:nvSpPr>
          <p:cNvPr id="232" name="Google Shape;232;p31"/>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a:solidFill>
                  <a:srgbClr val="674EA7"/>
                </a:solidFill>
                <a:latin typeface="Black Han Sans"/>
                <a:ea typeface="Black Han Sans"/>
                <a:cs typeface="Black Han Sans"/>
                <a:sym typeface="Black Han Sans"/>
              </a:rPr>
              <a:t>중급보스</a:t>
            </a:r>
            <a:endParaRPr sz="2900">
              <a:solidFill>
                <a:srgbClr val="674EA7"/>
              </a:solidFill>
              <a:latin typeface="Proxima Nova Semibold"/>
              <a:ea typeface="Proxima Nova Semibold"/>
              <a:cs typeface="Proxima Nova Semibold"/>
              <a:sym typeface="Proxima Nova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pic>
        <p:nvPicPr>
          <p:cNvPr id="67" name="Google Shape;67;p14"/>
          <p:cNvPicPr preferRelativeResize="0"/>
          <p:nvPr/>
        </p:nvPicPr>
        <p:blipFill>
          <a:blip r:embed="rId3">
            <a:alphaModFix amt="26000"/>
          </a:blip>
          <a:stretch>
            <a:fillRect/>
          </a:stretch>
        </p:blipFill>
        <p:spPr>
          <a:xfrm>
            <a:off x="0" y="0"/>
            <a:ext cx="9144000" cy="5143500"/>
          </a:xfrm>
          <a:prstGeom prst="rect">
            <a:avLst/>
          </a:prstGeom>
          <a:noFill/>
          <a:ln>
            <a:noFill/>
          </a:ln>
        </p:spPr>
      </p:pic>
      <p:sp>
        <p:nvSpPr>
          <p:cNvPr id="68" name="Google Shape;68;p14"/>
          <p:cNvSpPr txBox="1"/>
          <p:nvPr>
            <p:ph type="title"/>
          </p:nvPr>
        </p:nvSpPr>
        <p:spPr>
          <a:xfrm>
            <a:off x="225425" y="1767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ko"/>
              <a:t>목차</a:t>
            </a:r>
            <a:endParaRPr/>
          </a:p>
        </p:txBody>
      </p:sp>
      <p:sp>
        <p:nvSpPr>
          <p:cNvPr id="69" name="Google Shape;69;p14"/>
          <p:cNvSpPr txBox="1"/>
          <p:nvPr/>
        </p:nvSpPr>
        <p:spPr>
          <a:xfrm>
            <a:off x="623025" y="862650"/>
            <a:ext cx="7543200" cy="38625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Font typeface="Malgun Gothic"/>
              <a:buAutoNum type="arabicPeriod"/>
            </a:pPr>
            <a:r>
              <a:rPr lang="ko" sz="1800">
                <a:latin typeface="Malgun Gothic"/>
                <a:ea typeface="Malgun Gothic"/>
                <a:cs typeface="Malgun Gothic"/>
                <a:sym typeface="Malgun Gothic"/>
              </a:rPr>
              <a:t>제목</a:t>
            </a:r>
            <a:endParaRPr sz="1800">
              <a:latin typeface="Malgun Gothic"/>
              <a:ea typeface="Malgun Gothic"/>
              <a:cs typeface="Malgun Gothic"/>
              <a:sym typeface="Malgun Gothic"/>
            </a:endParaRPr>
          </a:p>
          <a:p>
            <a:pPr indent="-342900" lvl="0" marL="457200" rtl="0" algn="l">
              <a:lnSpc>
                <a:spcPct val="150000"/>
              </a:lnSpc>
              <a:spcBef>
                <a:spcPts val="0"/>
              </a:spcBef>
              <a:spcAft>
                <a:spcPts val="0"/>
              </a:spcAft>
              <a:buSzPts val="1800"/>
              <a:buFont typeface="Malgun Gothic"/>
              <a:buAutoNum type="arabicPeriod"/>
            </a:pPr>
            <a:r>
              <a:rPr lang="ko" sz="1800">
                <a:latin typeface="Malgun Gothic"/>
                <a:ea typeface="Malgun Gothic"/>
                <a:cs typeface="Malgun Gothic"/>
                <a:sym typeface="Malgun Gothic"/>
              </a:rPr>
              <a:t>게임개요</a:t>
            </a:r>
            <a:endParaRPr sz="1800">
              <a:latin typeface="Malgun Gothic"/>
              <a:ea typeface="Malgun Gothic"/>
              <a:cs typeface="Malgun Gothic"/>
              <a:sym typeface="Malgun Gothic"/>
            </a:endParaRPr>
          </a:p>
          <a:p>
            <a:pPr indent="-355600" lvl="0" marL="457200" rtl="0" algn="l">
              <a:lnSpc>
                <a:spcPct val="150000"/>
              </a:lnSpc>
              <a:spcBef>
                <a:spcPts val="0"/>
              </a:spcBef>
              <a:spcAft>
                <a:spcPts val="0"/>
              </a:spcAft>
              <a:buSzPts val="2000"/>
              <a:buFont typeface="Malgun Gothic"/>
              <a:buAutoNum type="arabicPeriod"/>
            </a:pPr>
            <a:r>
              <a:rPr lang="ko" sz="1800">
                <a:latin typeface="Malgun Gothic"/>
                <a:ea typeface="Malgun Gothic"/>
                <a:cs typeface="Malgun Gothic"/>
                <a:sym typeface="Malgun Gothic"/>
              </a:rPr>
              <a:t>게임아이디어 기획 배경 및 특징</a:t>
            </a:r>
            <a:endParaRPr sz="1800">
              <a:latin typeface="Malgun Gothic"/>
              <a:ea typeface="Malgun Gothic"/>
              <a:cs typeface="Malgun Gothic"/>
              <a:sym typeface="Malgun Gothic"/>
            </a:endParaRPr>
          </a:p>
          <a:p>
            <a:pPr indent="-342900" lvl="0" marL="457200" rtl="0" algn="l">
              <a:lnSpc>
                <a:spcPct val="150000"/>
              </a:lnSpc>
              <a:spcBef>
                <a:spcPts val="0"/>
              </a:spcBef>
              <a:spcAft>
                <a:spcPts val="0"/>
              </a:spcAft>
              <a:buSzPts val="1800"/>
              <a:buFont typeface="Malgun Gothic"/>
              <a:buAutoNum type="arabicPeriod"/>
            </a:pPr>
            <a:r>
              <a:rPr lang="ko" sz="1800">
                <a:latin typeface="Malgun Gothic"/>
                <a:ea typeface="Malgun Gothic"/>
                <a:cs typeface="Malgun Gothic"/>
                <a:sym typeface="Malgun Gothic"/>
              </a:rPr>
              <a:t>게임배경(세계관)이나 시나리오</a:t>
            </a:r>
            <a:endParaRPr sz="1800">
              <a:latin typeface="Malgun Gothic"/>
              <a:ea typeface="Malgun Gothic"/>
              <a:cs typeface="Malgun Gothic"/>
              <a:sym typeface="Malgun Gothic"/>
            </a:endParaRPr>
          </a:p>
          <a:p>
            <a:pPr indent="-342900" lvl="0" marL="457200" rtl="0" algn="l">
              <a:lnSpc>
                <a:spcPct val="150000"/>
              </a:lnSpc>
              <a:spcBef>
                <a:spcPts val="0"/>
              </a:spcBef>
              <a:spcAft>
                <a:spcPts val="0"/>
              </a:spcAft>
              <a:buSzPts val="1800"/>
              <a:buFont typeface="Malgun Gothic"/>
              <a:buAutoNum type="arabicPeriod"/>
            </a:pPr>
            <a:r>
              <a:rPr lang="ko" sz="1800">
                <a:latin typeface="Malgun Gothic"/>
                <a:ea typeface="Malgun Gothic"/>
                <a:cs typeface="Malgun Gothic"/>
                <a:sym typeface="Malgun Gothic"/>
              </a:rPr>
              <a:t>등장 캐릭터 설정</a:t>
            </a:r>
            <a:endParaRPr sz="1800">
              <a:latin typeface="Malgun Gothic"/>
              <a:ea typeface="Malgun Gothic"/>
              <a:cs typeface="Malgun Gothic"/>
              <a:sym typeface="Malgun Gothic"/>
            </a:endParaRPr>
          </a:p>
          <a:p>
            <a:pPr indent="-342900" lvl="0" marL="457200" rtl="0" algn="l">
              <a:lnSpc>
                <a:spcPct val="150000"/>
              </a:lnSpc>
              <a:spcBef>
                <a:spcPts val="0"/>
              </a:spcBef>
              <a:spcAft>
                <a:spcPts val="0"/>
              </a:spcAft>
              <a:buSzPts val="1800"/>
              <a:buFont typeface="Malgun Gothic"/>
              <a:buAutoNum type="arabicPeriod"/>
            </a:pPr>
            <a:r>
              <a:rPr lang="ko" sz="1800">
                <a:latin typeface="Malgun Gothic"/>
                <a:ea typeface="Malgun Gothic"/>
                <a:cs typeface="Malgun Gothic"/>
                <a:sym typeface="Malgun Gothic"/>
              </a:rPr>
              <a:t>메인 화면 구성 및 인터페이스</a:t>
            </a:r>
            <a:endParaRPr sz="1800">
              <a:latin typeface="Malgun Gothic"/>
              <a:ea typeface="Malgun Gothic"/>
              <a:cs typeface="Malgun Gothic"/>
              <a:sym typeface="Malgun Gothic"/>
            </a:endParaRPr>
          </a:p>
          <a:p>
            <a:pPr indent="-342900" lvl="0" marL="457200" rtl="0" algn="l">
              <a:lnSpc>
                <a:spcPct val="150000"/>
              </a:lnSpc>
              <a:spcBef>
                <a:spcPts val="0"/>
              </a:spcBef>
              <a:spcAft>
                <a:spcPts val="0"/>
              </a:spcAft>
              <a:buSzPts val="1800"/>
              <a:buFont typeface="Malgun Gothic"/>
              <a:buAutoNum type="arabicPeriod"/>
            </a:pPr>
            <a:r>
              <a:rPr lang="ko" sz="1800">
                <a:latin typeface="Malgun Gothic"/>
                <a:ea typeface="Malgun Gothic"/>
                <a:cs typeface="Malgun Gothic"/>
                <a:sym typeface="Malgun Gothic"/>
              </a:rPr>
              <a:t>게임 시스템 설정</a:t>
            </a:r>
            <a:endParaRPr sz="1800">
              <a:latin typeface="Malgun Gothic"/>
              <a:ea typeface="Malgun Gothic"/>
              <a:cs typeface="Malgun Gothic"/>
              <a:sym typeface="Malgun Gothic"/>
            </a:endParaRPr>
          </a:p>
          <a:p>
            <a:pPr indent="-342900" lvl="0" marL="457200" rtl="0" algn="l">
              <a:lnSpc>
                <a:spcPct val="150000"/>
              </a:lnSpc>
              <a:spcBef>
                <a:spcPts val="0"/>
              </a:spcBef>
              <a:spcAft>
                <a:spcPts val="0"/>
              </a:spcAft>
              <a:buSzPts val="1800"/>
              <a:buFont typeface="Malgun Gothic"/>
              <a:buAutoNum type="arabicPeriod"/>
            </a:pPr>
            <a:r>
              <a:rPr lang="ko" sz="1800">
                <a:latin typeface="Malgun Gothic"/>
                <a:ea typeface="Malgun Gothic"/>
                <a:cs typeface="Malgun Gothic"/>
                <a:sym typeface="Malgun Gothic"/>
              </a:rPr>
              <a:t>게임 스토리 보드 (진행 화면)</a:t>
            </a:r>
            <a:endParaRPr sz="1800">
              <a:latin typeface="Malgun Gothic"/>
              <a:ea typeface="Malgun Gothic"/>
              <a:cs typeface="Malgun Gothic"/>
              <a:sym typeface="Malgun Gothic"/>
            </a:endParaRPr>
          </a:p>
          <a:p>
            <a:pPr indent="-342900" lvl="0" marL="457200" rtl="0" algn="l">
              <a:lnSpc>
                <a:spcPct val="150000"/>
              </a:lnSpc>
              <a:spcBef>
                <a:spcPts val="0"/>
              </a:spcBef>
              <a:spcAft>
                <a:spcPts val="0"/>
              </a:spcAft>
              <a:buSzPts val="1800"/>
              <a:buFont typeface="Malgun Gothic"/>
              <a:buAutoNum type="arabicPeriod"/>
            </a:pPr>
            <a:r>
              <a:rPr lang="ko" sz="1800">
                <a:latin typeface="Malgun Gothic"/>
                <a:ea typeface="Malgun Gothic"/>
                <a:cs typeface="Malgun Gothic"/>
                <a:sym typeface="Malgun Gothic"/>
              </a:rPr>
              <a:t>기타</a:t>
            </a:r>
            <a:endParaRPr sz="1800">
              <a:latin typeface="Malgun Gothic"/>
              <a:ea typeface="Malgun Gothic"/>
              <a:cs typeface="Malgun Gothic"/>
              <a:sym typeface="Malgun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pic>
        <p:nvPicPr>
          <p:cNvPr id="237" name="Google Shape;237;p32"/>
          <p:cNvPicPr preferRelativeResize="0"/>
          <p:nvPr/>
        </p:nvPicPr>
        <p:blipFill>
          <a:blip r:embed="rId3">
            <a:alphaModFix/>
          </a:blip>
          <a:stretch>
            <a:fillRect/>
          </a:stretch>
        </p:blipFill>
        <p:spPr>
          <a:xfrm>
            <a:off x="4572001" y="12"/>
            <a:ext cx="3528649" cy="2373075"/>
          </a:xfrm>
          <a:prstGeom prst="rect">
            <a:avLst/>
          </a:prstGeom>
          <a:noFill/>
          <a:ln cap="flat" cmpd="sng" w="9525">
            <a:solidFill>
              <a:srgbClr val="000000"/>
            </a:solidFill>
            <a:prstDash val="solid"/>
            <a:round/>
            <a:headEnd len="sm" w="sm" type="none"/>
            <a:tailEnd len="sm" w="sm" type="none"/>
          </a:ln>
        </p:spPr>
      </p:pic>
      <p:sp>
        <p:nvSpPr>
          <p:cNvPr id="238" name="Google Shape;238;p32"/>
          <p:cNvSpPr txBox="1"/>
          <p:nvPr/>
        </p:nvSpPr>
        <p:spPr>
          <a:xfrm>
            <a:off x="6010875" y="2402475"/>
            <a:ext cx="3044100" cy="262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100">
                <a:solidFill>
                  <a:srgbClr val="490000"/>
                </a:solidFill>
                <a:latin typeface="Proxima Nova Semibold"/>
                <a:ea typeface="Proxima Nova Semibold"/>
                <a:cs typeface="Proxima Nova Semibold"/>
                <a:sym typeface="Proxima Nova Semibold"/>
              </a:rPr>
              <a:t>전쟁으로 인해 왕위를 계승 받지 못하고 15년동안 조국과 국민을 지키기 위해 싸운 왕자이며 “페러다이즈 전쟁”에서 창을 맞고 쓰러지지만</a:t>
            </a:r>
            <a:endParaRPr sz="1100">
              <a:solidFill>
                <a:srgbClr val="490000"/>
              </a:solidFill>
              <a:latin typeface="Proxima Nova Semibold"/>
              <a:ea typeface="Proxima Nova Semibold"/>
              <a:cs typeface="Proxima Nova Semibold"/>
              <a:sym typeface="Proxima Nova Semibold"/>
            </a:endParaRPr>
          </a:p>
          <a:p>
            <a:pPr indent="0" lvl="0" marL="0" rtl="0" algn="l">
              <a:spcBef>
                <a:spcPts val="0"/>
              </a:spcBef>
              <a:spcAft>
                <a:spcPts val="0"/>
              </a:spcAft>
              <a:buNone/>
            </a:pPr>
            <a:r>
              <a:rPr lang="ko" sz="1100">
                <a:solidFill>
                  <a:srgbClr val="490000"/>
                </a:solidFill>
                <a:latin typeface="Proxima Nova Semibold"/>
                <a:ea typeface="Proxima Nova Semibold"/>
                <a:cs typeface="Proxima Nova Semibold"/>
                <a:sym typeface="Proxima Nova Semibold"/>
              </a:rPr>
              <a:t>“왕관의 무게”의 저주로 인하여 죽지 못하고 더 이상 남아있는 기력이 없어 결국 전쟁에서 패배하고 상대국의 병력 손실을 막기 위한 어느 한 프로젝트에 강제로 참여 하게 된다</a:t>
            </a:r>
            <a:br>
              <a:rPr lang="ko" sz="1100">
                <a:solidFill>
                  <a:srgbClr val="490000"/>
                </a:solidFill>
                <a:latin typeface="Proxima Nova Semibold"/>
                <a:ea typeface="Proxima Nova Semibold"/>
                <a:cs typeface="Proxima Nova Semibold"/>
                <a:sym typeface="Proxima Nova Semibold"/>
              </a:rPr>
            </a:br>
            <a:r>
              <a:rPr lang="ko" sz="1100">
                <a:solidFill>
                  <a:srgbClr val="490000"/>
                </a:solidFill>
                <a:latin typeface="Proxima Nova Semibold"/>
                <a:ea typeface="Proxima Nova Semibold"/>
                <a:cs typeface="Proxima Nova Semibold"/>
                <a:sym typeface="Proxima Nova Semibold"/>
              </a:rPr>
              <a:t>그리고 실험에 실패하여 괴물이 되었다 그 이후 연구실의 붕괴로 해방이 되었지만 자아를 잃고  탈출하지 못하고 아직도 연구실에 갇혀 있다 그리고 멸망한 자신의 조국을 지키는 의무를 잊지 못하고 늘 항상 “조국을 위하여”라고 말을 한다.</a:t>
            </a:r>
            <a:endParaRPr sz="1100">
              <a:solidFill>
                <a:srgbClr val="490000"/>
              </a:solidFill>
              <a:latin typeface="Proxima Nova Semibold"/>
              <a:ea typeface="Proxima Nova Semibold"/>
              <a:cs typeface="Proxima Nova Semibold"/>
              <a:sym typeface="Proxima Nova Semibold"/>
            </a:endParaRPr>
          </a:p>
        </p:txBody>
      </p:sp>
      <p:sp>
        <p:nvSpPr>
          <p:cNvPr id="239" name="Google Shape;239;p32"/>
          <p:cNvSpPr txBox="1"/>
          <p:nvPr/>
        </p:nvSpPr>
        <p:spPr>
          <a:xfrm>
            <a:off x="3859350" y="2461201"/>
            <a:ext cx="2250600" cy="240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300">
                <a:solidFill>
                  <a:srgbClr val="660000"/>
                </a:solidFill>
                <a:latin typeface="Proxima Nova Semibold"/>
                <a:ea typeface="Proxima Nova Semibold"/>
                <a:cs typeface="Proxima Nova Semibold"/>
                <a:sym typeface="Proxima Nova Semibold"/>
              </a:rPr>
              <a:t>         </a:t>
            </a:r>
            <a:r>
              <a:rPr lang="ko" sz="1300">
                <a:solidFill>
                  <a:srgbClr val="5B0F00"/>
                </a:solidFill>
                <a:latin typeface="Proxima Nova Semibold"/>
                <a:ea typeface="Proxima Nova Semibold"/>
                <a:cs typeface="Proxima Nova Semibold"/>
                <a:sym typeface="Proxima Nova Semibold"/>
              </a:rPr>
              <a:t> </a:t>
            </a:r>
            <a:r>
              <a:rPr lang="ko" sz="1500">
                <a:solidFill>
                  <a:srgbClr val="990000"/>
                </a:solidFill>
                <a:latin typeface="Proxima Nova Semibold"/>
                <a:ea typeface="Proxima Nova Semibold"/>
                <a:cs typeface="Proxima Nova Semibold"/>
                <a:sym typeface="Proxima Nova Semibold"/>
              </a:rPr>
              <a:t>“게임 진행”</a:t>
            </a:r>
            <a:br>
              <a:rPr lang="ko" sz="1300">
                <a:solidFill>
                  <a:srgbClr val="660000"/>
                </a:solidFill>
                <a:latin typeface="Proxima Nova Semibold"/>
                <a:ea typeface="Proxima Nova Semibold"/>
                <a:cs typeface="Proxima Nova Semibold"/>
                <a:sym typeface="Proxima Nova Semibold"/>
              </a:rPr>
            </a:br>
            <a:r>
              <a:rPr lang="ko" sz="1300">
                <a:solidFill>
                  <a:srgbClr val="660000"/>
                </a:solidFill>
                <a:latin typeface="Proxima Nova Semibold"/>
                <a:ea typeface="Proxima Nova Semibold"/>
                <a:cs typeface="Proxima Nova Semibold"/>
                <a:sym typeface="Proxima Nova Semibold"/>
              </a:rPr>
              <a:t>연구실에서 모든 과거의 자료를 찾고 마지막 전쟁을 주도 하였던 서퍼리아 15세의 자료를 찾으러 이동 그리고 괴물이 된 서퍼리아 15세를 만나고 자아를 잃은 서퍼리아 15세와 전투를 한다.</a:t>
            </a:r>
            <a:endParaRPr sz="1300">
              <a:solidFill>
                <a:srgbClr val="660000"/>
              </a:solidFill>
              <a:latin typeface="Proxima Nova Semibold"/>
              <a:ea typeface="Proxima Nova Semibold"/>
              <a:cs typeface="Proxima Nova Semibold"/>
              <a:sym typeface="Proxima Nova Semibold"/>
            </a:endParaRPr>
          </a:p>
        </p:txBody>
      </p:sp>
      <p:graphicFrame>
        <p:nvGraphicFramePr>
          <p:cNvPr id="240" name="Google Shape;240;p32"/>
          <p:cNvGraphicFramePr/>
          <p:nvPr/>
        </p:nvGraphicFramePr>
        <p:xfrm>
          <a:off x="150500" y="476088"/>
          <a:ext cx="3000000" cy="3000000"/>
        </p:xfrm>
        <a:graphic>
          <a:graphicData uri="http://schemas.openxmlformats.org/drawingml/2006/table">
            <a:tbl>
              <a:tblPr>
                <a:solidFill>
                  <a:srgbClr val="F5F5F5"/>
                </a:solidFill>
                <a:tableStyleId>{11D1740D-7D8A-4341-ADD0-1C1C8DF99644}</a:tableStyleId>
              </a:tblPr>
              <a:tblGrid>
                <a:gridCol w="1038025"/>
                <a:gridCol w="2670825"/>
              </a:tblGrid>
              <a:tr h="533250">
                <a:tc gridSpan="2">
                  <a:txBody>
                    <a:bodyPr/>
                    <a:lstStyle/>
                    <a:p>
                      <a:pPr indent="0" lvl="0" marL="0" rtl="0" algn="ctr">
                        <a:lnSpc>
                          <a:spcPct val="115000"/>
                        </a:lnSpc>
                        <a:spcBef>
                          <a:spcPts val="0"/>
                        </a:spcBef>
                        <a:spcAft>
                          <a:spcPts val="0"/>
                        </a:spcAft>
                        <a:buNone/>
                      </a:pPr>
                      <a:r>
                        <a:rPr b="1" lang="ko">
                          <a:solidFill>
                            <a:srgbClr val="CC0000"/>
                          </a:solidFill>
                          <a:highlight>
                            <a:srgbClr val="000000"/>
                          </a:highlight>
                          <a:latin typeface="Open Sans"/>
                          <a:ea typeface="Open Sans"/>
                          <a:cs typeface="Open Sans"/>
                          <a:sym typeface="Open Sans"/>
                        </a:rPr>
                        <a:t>서퍼리아 15세</a:t>
                      </a:r>
                      <a:endParaRPr b="1">
                        <a:solidFill>
                          <a:srgbClr val="CC0000"/>
                        </a:solidFill>
                        <a:highlight>
                          <a:srgbClr val="000000"/>
                        </a:highlight>
                        <a:latin typeface="Open Sans"/>
                        <a:ea typeface="Open Sans"/>
                        <a:cs typeface="Open Sans"/>
                        <a:sym typeface="Open Sans"/>
                      </a:endParaRPr>
                    </a:p>
                    <a:p>
                      <a:pPr indent="0" lvl="0" marL="0" rtl="0" algn="ctr">
                        <a:lnSpc>
                          <a:spcPct val="115000"/>
                        </a:lnSpc>
                        <a:spcBef>
                          <a:spcPts val="0"/>
                        </a:spcBef>
                        <a:spcAft>
                          <a:spcPts val="0"/>
                        </a:spcAft>
                        <a:buNone/>
                      </a:pPr>
                      <a:r>
                        <a:rPr b="1" lang="ko" sz="1100">
                          <a:solidFill>
                            <a:srgbClr val="CC0000"/>
                          </a:solidFill>
                          <a:highlight>
                            <a:srgbClr val="000000"/>
                          </a:highlight>
                          <a:latin typeface="Open Sans"/>
                          <a:ea typeface="Open Sans"/>
                          <a:cs typeface="Open Sans"/>
                          <a:sym typeface="Open Sans"/>
                        </a:rPr>
                        <a:t>“조국을 위하여”</a:t>
                      </a:r>
                      <a:endParaRPr b="1" sz="1100">
                        <a:solidFill>
                          <a:srgbClr val="CC0000"/>
                        </a:solidFill>
                        <a:highlight>
                          <a:srgbClr val="000000"/>
                        </a:highlight>
                        <a:latin typeface="Open Sans"/>
                        <a:ea typeface="Open Sans"/>
                        <a:cs typeface="Open Sans"/>
                        <a:sym typeface="Open Sans"/>
                      </a:endParaRPr>
                    </a:p>
                  </a:txBody>
                  <a:tcPr marT="47625" marB="47625" marR="95250" marL="95250">
                    <a:lnL cap="flat" cmpd="sng" w="11200">
                      <a:solidFill>
                        <a:srgbClr val="000000"/>
                      </a:solidFill>
                      <a:prstDash val="solid"/>
                      <a:round/>
                      <a:headEnd len="sm" w="sm" type="none"/>
                      <a:tailEnd len="sm" w="sm" type="none"/>
                    </a:lnL>
                    <a:lnR cap="flat" cmpd="sng" w="11200">
                      <a:solidFill>
                        <a:srgbClr val="000000"/>
                      </a:solidFill>
                      <a:prstDash val="solid"/>
                      <a:round/>
                      <a:headEnd len="sm" w="sm" type="none"/>
                      <a:tailEnd len="sm" w="sm" type="none"/>
                    </a:lnR>
                    <a:lnT cap="flat" cmpd="sng" w="11200">
                      <a:solidFill>
                        <a:srgbClr val="000000"/>
                      </a:solidFill>
                      <a:prstDash val="solid"/>
                      <a:round/>
                      <a:headEnd len="sm" w="sm" type="none"/>
                      <a:tailEnd len="sm" w="sm" type="none"/>
                    </a:lnT>
                    <a:lnB cap="flat" cmpd="sng" w="11200">
                      <a:solidFill>
                        <a:srgbClr val="000000"/>
                      </a:solidFill>
                      <a:prstDash val="solid"/>
                      <a:round/>
                      <a:headEnd len="sm" w="sm" type="none"/>
                      <a:tailEnd len="sm" w="sm" type="none"/>
                    </a:lnB>
                    <a:solidFill>
                      <a:srgbClr val="000000"/>
                    </a:solidFill>
                  </a:tcPr>
                </a:tc>
                <a:tc hMerge="1"/>
              </a:tr>
              <a:tr h="943275">
                <a:tc gridSpan="2">
                  <a:txBody>
                    <a:bodyPr/>
                    <a:lstStyle/>
                    <a:p>
                      <a:pPr indent="0" lvl="0" marL="0" rtl="0" algn="l">
                        <a:spcBef>
                          <a:spcPts val="0"/>
                        </a:spcBef>
                        <a:spcAft>
                          <a:spcPts val="0"/>
                        </a:spcAft>
                        <a:buNone/>
                      </a:pPr>
                      <a:r>
                        <a:t/>
                      </a:r>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000000"/>
                      </a:solidFill>
                      <a:prstDash val="solid"/>
                      <a:round/>
                      <a:headEnd len="sm" w="sm" type="none"/>
                      <a:tailEnd len="sm" w="sm" type="none"/>
                    </a:lnT>
                    <a:lnB cap="flat" cmpd="sng" w="11200">
                      <a:solidFill>
                        <a:srgbClr val="DDDDDD"/>
                      </a:solidFill>
                      <a:prstDash val="solid"/>
                      <a:round/>
                      <a:headEnd len="sm" w="sm" type="none"/>
                      <a:tailEnd len="sm" w="sm" type="none"/>
                    </a:lnB>
                    <a:solidFill>
                      <a:srgbClr val="FFFFFF"/>
                    </a:solidFill>
                  </a:tcPr>
                </a:tc>
                <a:tc hMerge="1"/>
              </a:tr>
              <a:tr h="312225">
                <a:tc gridSpan="2">
                  <a:txBody>
                    <a:bodyPr/>
                    <a:lstStyle/>
                    <a:p>
                      <a:pPr indent="0" lvl="0" marL="0" rtl="0" algn="ctr">
                        <a:lnSpc>
                          <a:spcPct val="115000"/>
                        </a:lnSpc>
                        <a:spcBef>
                          <a:spcPts val="0"/>
                        </a:spcBef>
                        <a:spcAft>
                          <a:spcPts val="0"/>
                        </a:spcAft>
                        <a:buNone/>
                      </a:pPr>
                      <a:r>
                        <a:rPr b="1" lang="ko" sz="1100">
                          <a:solidFill>
                            <a:srgbClr val="FFFFFF"/>
                          </a:solidFill>
                          <a:highlight>
                            <a:srgbClr val="000000"/>
                          </a:highlight>
                          <a:latin typeface="Open Sans"/>
                          <a:ea typeface="Open Sans"/>
                          <a:cs typeface="Open Sans"/>
                          <a:sym typeface="Open Sans"/>
                        </a:rPr>
                        <a:t>정보</a:t>
                      </a:r>
                      <a:endParaRPr b="1" sz="1100">
                        <a:solidFill>
                          <a:srgbClr val="FFFFFF"/>
                        </a:solidFill>
                        <a:highlight>
                          <a:srgbClr val="000000"/>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solidFill>
                      <a:srgbClr val="000000"/>
                    </a:solidFill>
                  </a:tcPr>
                </a:tc>
                <a:tc hMerge="1"/>
              </a:tr>
              <a:tr h="287250">
                <a:tc>
                  <a:txBody>
                    <a:bodyPr/>
                    <a:lstStyle/>
                    <a:p>
                      <a:pPr indent="0" lvl="0" marL="0" rtl="0" algn="ctr">
                        <a:lnSpc>
                          <a:spcPct val="115000"/>
                        </a:lnSpc>
                        <a:spcBef>
                          <a:spcPts val="0"/>
                        </a:spcBef>
                        <a:spcAft>
                          <a:spcPts val="0"/>
                        </a:spcAft>
                        <a:buNone/>
                      </a:pPr>
                      <a:r>
                        <a:rPr b="1" lang="ko" sz="1100">
                          <a:solidFill>
                            <a:srgbClr val="FFFFFF"/>
                          </a:solidFill>
                          <a:latin typeface="Open Sans"/>
                          <a:ea typeface="Open Sans"/>
                          <a:cs typeface="Open Sans"/>
                          <a:sym typeface="Open Sans"/>
                        </a:rPr>
                        <a:t>패턴</a:t>
                      </a:r>
                      <a:endParaRPr b="1" sz="1100">
                        <a:solidFill>
                          <a:srgbClr val="FFFFFF"/>
                        </a:solidFill>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돌진,휘두르기,원거리공격</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312225">
                <a:tc>
                  <a:txBody>
                    <a:bodyPr/>
                    <a:lstStyle/>
                    <a:p>
                      <a:pPr indent="0" lvl="0" marL="0" rtl="0" algn="ctr">
                        <a:lnSpc>
                          <a:spcPct val="115000"/>
                        </a:lnSpc>
                        <a:spcBef>
                          <a:spcPts val="0"/>
                        </a:spcBef>
                        <a:spcAft>
                          <a:spcPts val="0"/>
                        </a:spcAft>
                        <a:buNone/>
                      </a:pPr>
                      <a:r>
                        <a:rPr b="1" lang="ko" sz="1100">
                          <a:solidFill>
                            <a:srgbClr val="FFFFFF"/>
                          </a:solidFill>
                          <a:latin typeface="Open Sans"/>
                          <a:ea typeface="Open Sans"/>
                          <a:cs typeface="Open Sans"/>
                          <a:sym typeface="Open Sans"/>
                        </a:rPr>
                        <a:t>공격력</a:t>
                      </a:r>
                      <a:endParaRPr b="1" sz="1100">
                        <a:solidFill>
                          <a:srgbClr val="FFFFFF"/>
                        </a:solidFill>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40</a:t>
                      </a:r>
                      <a:r>
                        <a:rPr lang="ko" sz="1100">
                          <a:solidFill>
                            <a:srgbClr val="373A3C"/>
                          </a:solidFill>
                          <a:highlight>
                            <a:srgbClr val="F5F5F5"/>
                          </a:highlight>
                          <a:latin typeface="Open Sans"/>
                          <a:ea typeface="Open Sans"/>
                          <a:cs typeface="Open Sans"/>
                          <a:sym typeface="Open Sans"/>
                        </a:rPr>
                        <a:t> / </a:t>
                      </a:r>
                      <a:r>
                        <a:rPr b="1" lang="ko" sz="1100">
                          <a:solidFill>
                            <a:srgbClr val="E3A375"/>
                          </a:solidFill>
                          <a:highlight>
                            <a:srgbClr val="F5F5F5"/>
                          </a:highlight>
                          <a:latin typeface="Open Sans"/>
                          <a:ea typeface="Open Sans"/>
                          <a:cs typeface="Open Sans"/>
                          <a:sym typeface="Open Sans"/>
                        </a:rPr>
                        <a:t>67</a:t>
                      </a:r>
                      <a:r>
                        <a:rPr lang="ko" sz="1100">
                          <a:solidFill>
                            <a:srgbClr val="373A3C"/>
                          </a:solidFill>
                          <a:highlight>
                            <a:srgbClr val="F5F5F5"/>
                          </a:highlight>
                          <a:latin typeface="Open Sans"/>
                          <a:ea typeface="Open Sans"/>
                          <a:cs typeface="Open Sans"/>
                          <a:sym typeface="Open Sans"/>
                        </a:rPr>
                        <a:t> / </a:t>
                      </a:r>
                      <a:r>
                        <a:rPr b="1" lang="ko" sz="1100">
                          <a:solidFill>
                            <a:srgbClr val="FF0000"/>
                          </a:solidFill>
                          <a:highlight>
                            <a:srgbClr val="F5F5F5"/>
                          </a:highlight>
                          <a:latin typeface="Open Sans"/>
                          <a:ea typeface="Open Sans"/>
                          <a:cs typeface="Open Sans"/>
                          <a:sym typeface="Open Sans"/>
                        </a:rPr>
                        <a:t>96   </a:t>
                      </a:r>
                      <a:r>
                        <a:rPr b="1" lang="ko" sz="1100">
                          <a:highlight>
                            <a:srgbClr val="F5F5F5"/>
                          </a:highlight>
                          <a:latin typeface="Open Sans"/>
                          <a:ea typeface="Open Sans"/>
                          <a:cs typeface="Open Sans"/>
                          <a:sym typeface="Open Sans"/>
                        </a:rPr>
                        <a:t>원거리공격 </a:t>
                      </a:r>
                      <a:r>
                        <a:rPr b="1" lang="ko" sz="1100">
                          <a:solidFill>
                            <a:srgbClr val="FF0000"/>
                          </a:solidFill>
                          <a:highlight>
                            <a:srgbClr val="F5F5F5"/>
                          </a:highlight>
                          <a:latin typeface="Open Sans"/>
                          <a:ea typeface="Open Sans"/>
                          <a:cs typeface="Open Sans"/>
                          <a:sym typeface="Open Sans"/>
                        </a:rPr>
                        <a:t>30</a:t>
                      </a:r>
                      <a:endParaRPr b="1" sz="1100">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312225">
                <a:tc>
                  <a:txBody>
                    <a:bodyPr/>
                    <a:lstStyle/>
                    <a:p>
                      <a:pPr indent="0" lvl="0" marL="0" rtl="0" algn="ctr">
                        <a:lnSpc>
                          <a:spcPct val="115000"/>
                        </a:lnSpc>
                        <a:spcBef>
                          <a:spcPts val="0"/>
                        </a:spcBef>
                        <a:spcAft>
                          <a:spcPts val="0"/>
                        </a:spcAft>
                        <a:buNone/>
                      </a:pPr>
                      <a:r>
                        <a:rPr b="1" lang="ko" sz="1100">
                          <a:solidFill>
                            <a:srgbClr val="FFFFFF"/>
                          </a:solidFill>
                          <a:latin typeface="Open Sans"/>
                          <a:ea typeface="Open Sans"/>
                          <a:cs typeface="Open Sans"/>
                          <a:sym typeface="Open Sans"/>
                        </a:rPr>
                        <a:t>체력</a:t>
                      </a:r>
                      <a:endParaRPr b="1" sz="1100">
                        <a:solidFill>
                          <a:srgbClr val="FFFFFF"/>
                        </a:solidFill>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2,500</a:t>
                      </a:r>
                      <a:r>
                        <a:rPr lang="ko" sz="1100">
                          <a:solidFill>
                            <a:srgbClr val="373A3C"/>
                          </a:solidFill>
                          <a:highlight>
                            <a:srgbClr val="F5F5F5"/>
                          </a:highlight>
                          <a:latin typeface="Open Sans"/>
                          <a:ea typeface="Open Sans"/>
                          <a:cs typeface="Open Sans"/>
                          <a:sym typeface="Open Sans"/>
                        </a:rPr>
                        <a:t> / </a:t>
                      </a:r>
                      <a:r>
                        <a:rPr b="1" lang="ko" sz="1100">
                          <a:solidFill>
                            <a:srgbClr val="E3A375"/>
                          </a:solidFill>
                          <a:highlight>
                            <a:srgbClr val="F5F5F5"/>
                          </a:highlight>
                          <a:latin typeface="Open Sans"/>
                          <a:ea typeface="Open Sans"/>
                          <a:cs typeface="Open Sans"/>
                          <a:sym typeface="Open Sans"/>
                        </a:rPr>
                        <a:t>3,500</a:t>
                      </a:r>
                      <a:r>
                        <a:rPr lang="ko" sz="1100">
                          <a:solidFill>
                            <a:srgbClr val="373A3C"/>
                          </a:solidFill>
                          <a:highlight>
                            <a:srgbClr val="F5F5F5"/>
                          </a:highlight>
                          <a:latin typeface="Open Sans"/>
                          <a:ea typeface="Open Sans"/>
                          <a:cs typeface="Open Sans"/>
                          <a:sym typeface="Open Sans"/>
                        </a:rPr>
                        <a:t>/ </a:t>
                      </a:r>
                      <a:r>
                        <a:rPr b="1" lang="ko" sz="1100">
                          <a:solidFill>
                            <a:srgbClr val="FF0000"/>
                          </a:solidFill>
                          <a:highlight>
                            <a:srgbClr val="F5F5F5"/>
                          </a:highlight>
                          <a:latin typeface="Open Sans"/>
                          <a:ea typeface="Open Sans"/>
                          <a:cs typeface="Open Sans"/>
                          <a:sym typeface="Open Sans"/>
                        </a:rPr>
                        <a:t>4</a:t>
                      </a:r>
                      <a:r>
                        <a:rPr b="1" lang="ko" sz="1100">
                          <a:solidFill>
                            <a:srgbClr val="FF0000"/>
                          </a:solidFill>
                          <a:highlight>
                            <a:srgbClr val="F5F5F5"/>
                          </a:highlight>
                          <a:latin typeface="Open Sans"/>
                          <a:ea typeface="Open Sans"/>
                          <a:cs typeface="Open Sans"/>
                          <a:sym typeface="Open Sans"/>
                        </a:rPr>
                        <a:t>,570 </a:t>
                      </a:r>
                      <a:endParaRPr b="1" sz="1100">
                        <a:solidFill>
                          <a:srgbClr val="FF0000"/>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312225">
                <a:tc>
                  <a:txBody>
                    <a:bodyPr/>
                    <a:lstStyle/>
                    <a:p>
                      <a:pPr indent="0" lvl="0" marL="0" rtl="0" algn="ctr">
                        <a:lnSpc>
                          <a:spcPct val="115000"/>
                        </a:lnSpc>
                        <a:spcBef>
                          <a:spcPts val="0"/>
                        </a:spcBef>
                        <a:spcAft>
                          <a:spcPts val="0"/>
                        </a:spcAft>
                        <a:buNone/>
                      </a:pPr>
                      <a:r>
                        <a:rPr b="1" lang="ko" sz="1100">
                          <a:solidFill>
                            <a:srgbClr val="FFFFFF"/>
                          </a:solidFill>
                          <a:latin typeface="Open Sans"/>
                          <a:ea typeface="Open Sans"/>
                          <a:cs typeface="Open Sans"/>
                          <a:sym typeface="Open Sans"/>
                        </a:rPr>
                        <a:t>방어력</a:t>
                      </a:r>
                      <a:endParaRPr b="1" sz="1100">
                        <a:solidFill>
                          <a:srgbClr val="FFFFFF"/>
                        </a:solidFill>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25</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312225">
                <a:tc>
                  <a:txBody>
                    <a:bodyPr/>
                    <a:lstStyle/>
                    <a:p>
                      <a:pPr indent="0" lvl="0" marL="0" rtl="0" algn="ctr">
                        <a:lnSpc>
                          <a:spcPct val="115000"/>
                        </a:lnSpc>
                        <a:spcBef>
                          <a:spcPts val="0"/>
                        </a:spcBef>
                        <a:spcAft>
                          <a:spcPts val="0"/>
                        </a:spcAft>
                        <a:buNone/>
                      </a:pPr>
                      <a:r>
                        <a:rPr b="1" lang="ko" sz="1100">
                          <a:solidFill>
                            <a:srgbClr val="FFFFFF"/>
                          </a:solidFill>
                          <a:latin typeface="Open Sans"/>
                          <a:ea typeface="Open Sans"/>
                          <a:cs typeface="Open Sans"/>
                          <a:sym typeface="Open Sans"/>
                        </a:rPr>
                        <a:t>넉백 저항</a:t>
                      </a:r>
                      <a:endParaRPr b="1" sz="1100">
                        <a:solidFill>
                          <a:srgbClr val="FFFFFF"/>
                        </a:solidFill>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150%</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312225">
                <a:tc>
                  <a:txBody>
                    <a:bodyPr/>
                    <a:lstStyle/>
                    <a:p>
                      <a:pPr indent="0" lvl="0" marL="0" rtl="0" algn="ctr">
                        <a:lnSpc>
                          <a:spcPct val="115000"/>
                        </a:lnSpc>
                        <a:spcBef>
                          <a:spcPts val="0"/>
                        </a:spcBef>
                        <a:spcAft>
                          <a:spcPts val="0"/>
                        </a:spcAft>
                        <a:buNone/>
                      </a:pPr>
                      <a:r>
                        <a:rPr b="1" lang="ko" sz="1100">
                          <a:solidFill>
                            <a:srgbClr val="FFFFFF"/>
                          </a:solidFill>
                          <a:latin typeface="Open Sans"/>
                          <a:ea typeface="Open Sans"/>
                          <a:cs typeface="Open Sans"/>
                          <a:sym typeface="Open Sans"/>
                        </a:rPr>
                        <a:t>특수</a:t>
                      </a:r>
                      <a:endParaRPr b="1" sz="1100">
                        <a:solidFill>
                          <a:srgbClr val="FFFFFF"/>
                        </a:solidFill>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lang="ko" sz="1100">
                          <a:solidFill>
                            <a:srgbClr val="0275D8"/>
                          </a:solidFill>
                          <a:highlight>
                            <a:srgbClr val="F5F5F5"/>
                          </a:highlight>
                          <a:latin typeface="Open Sans"/>
                          <a:ea typeface="Open Sans"/>
                          <a:cs typeface="Open Sans"/>
                          <a:sym typeface="Open Sans"/>
                        </a:rPr>
                        <a:t>1페이즈 2페이즈로 나뉜다</a:t>
                      </a:r>
                      <a:endParaRPr sz="1100">
                        <a:solidFill>
                          <a:srgbClr val="0275D8"/>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312225">
                <a:tc>
                  <a:txBody>
                    <a:bodyPr/>
                    <a:lstStyle/>
                    <a:p>
                      <a:pPr indent="0" lvl="0" marL="0" rtl="0" algn="ctr">
                        <a:lnSpc>
                          <a:spcPct val="115000"/>
                        </a:lnSpc>
                        <a:spcBef>
                          <a:spcPts val="0"/>
                        </a:spcBef>
                        <a:spcAft>
                          <a:spcPts val="0"/>
                        </a:spcAft>
                        <a:buNone/>
                      </a:pPr>
                      <a:r>
                        <a:rPr b="1" lang="ko" sz="1100">
                          <a:solidFill>
                            <a:srgbClr val="FFFFFF"/>
                          </a:solidFill>
                          <a:latin typeface="Open Sans"/>
                          <a:ea typeface="Open Sans"/>
                          <a:cs typeface="Open Sans"/>
                          <a:sym typeface="Open Sans"/>
                        </a:rPr>
                        <a:t>출현 </a:t>
                      </a:r>
                      <a:endParaRPr b="1" sz="1100">
                        <a:solidFill>
                          <a:srgbClr val="FFFFFF"/>
                        </a:solidFill>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lang="ko" sz="1100">
                          <a:solidFill>
                            <a:srgbClr val="0275D8"/>
                          </a:solidFill>
                          <a:highlight>
                            <a:srgbClr val="F5F5F5"/>
                          </a:highlight>
                          <a:latin typeface="Open Sans"/>
                          <a:ea typeface="Open Sans"/>
                          <a:cs typeface="Open Sans"/>
                          <a:sym typeface="Open Sans"/>
                        </a:rPr>
                        <a:t>연구실</a:t>
                      </a:r>
                      <a:endParaRPr sz="1100">
                        <a:solidFill>
                          <a:srgbClr val="0275D8"/>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312225">
                <a:tc gridSpan="2">
                  <a:txBody>
                    <a:bodyPr/>
                    <a:lstStyle/>
                    <a:p>
                      <a:pPr indent="0" lvl="0" marL="0" rtl="0" algn="ctr">
                        <a:lnSpc>
                          <a:spcPct val="115000"/>
                        </a:lnSpc>
                        <a:spcBef>
                          <a:spcPts val="0"/>
                        </a:spcBef>
                        <a:spcAft>
                          <a:spcPts val="0"/>
                        </a:spcAft>
                        <a:buNone/>
                      </a:pPr>
                      <a:r>
                        <a:rPr b="1" lang="ko" sz="1100">
                          <a:solidFill>
                            <a:srgbClr val="FFFFFF"/>
                          </a:solidFill>
                          <a:highlight>
                            <a:srgbClr val="000000"/>
                          </a:highlight>
                          <a:latin typeface="Open Sans"/>
                          <a:ea typeface="Open Sans"/>
                          <a:cs typeface="Open Sans"/>
                          <a:sym typeface="Open Sans"/>
                        </a:rPr>
                        <a:t>드롭 아이템</a:t>
                      </a:r>
                      <a:endParaRPr b="1" sz="1100">
                        <a:solidFill>
                          <a:srgbClr val="FFFFFF"/>
                        </a:solidFill>
                        <a:highlight>
                          <a:srgbClr val="000000"/>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solidFill>
                      <a:srgbClr val="000000"/>
                    </a:solidFill>
                  </a:tcPr>
                </a:tc>
                <a:tc hMerge="1"/>
              </a:tr>
              <a:tr h="287250">
                <a:tc gridSpan="2">
                  <a:txBody>
                    <a:bodyPr/>
                    <a:lstStyle/>
                    <a:p>
                      <a:pPr indent="0" lvl="0" marL="0" rtl="0" algn="l">
                        <a:spcBef>
                          <a:spcPts val="0"/>
                        </a:spcBef>
                        <a:spcAft>
                          <a:spcPts val="0"/>
                        </a:spcAft>
                        <a:buNone/>
                      </a:pPr>
                      <a:r>
                        <a:rPr lang="ko" sz="1100">
                          <a:solidFill>
                            <a:srgbClr val="490000"/>
                          </a:solidFill>
                          <a:latin typeface="Proxima Nova Semibold"/>
                          <a:ea typeface="Proxima Nova Semibold"/>
                          <a:cs typeface="Proxima Nova Semibold"/>
                          <a:sym typeface="Proxima Nova Semibold"/>
                        </a:rPr>
                        <a:t>                                          </a:t>
                      </a:r>
                      <a:r>
                        <a:rPr lang="ko" sz="1100">
                          <a:solidFill>
                            <a:srgbClr val="490000"/>
                          </a:solidFill>
                          <a:latin typeface="Proxima Nova Semibold"/>
                          <a:ea typeface="Proxima Nova Semibold"/>
                          <a:cs typeface="Proxima Nova Semibold"/>
                          <a:sym typeface="Proxima Nova Semibold"/>
                        </a:rPr>
                        <a:t>“왕관의 무게”</a:t>
                      </a:r>
                      <a:endParaRPr b="1" sz="1100">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solidFill>
                      <a:srgbClr val="FFFFFF"/>
                    </a:solidFill>
                  </a:tcPr>
                </a:tc>
                <a:tc hMerge="1"/>
              </a:tr>
            </a:tbl>
          </a:graphicData>
        </a:graphic>
      </p:graphicFrame>
      <p:pic>
        <p:nvPicPr>
          <p:cNvPr id="241" name="Google Shape;241;p32"/>
          <p:cNvPicPr preferRelativeResize="0"/>
          <p:nvPr/>
        </p:nvPicPr>
        <p:blipFill>
          <a:blip r:embed="rId4">
            <a:alphaModFix/>
          </a:blip>
          <a:stretch>
            <a:fillRect/>
          </a:stretch>
        </p:blipFill>
        <p:spPr>
          <a:xfrm>
            <a:off x="1553450" y="591500"/>
            <a:ext cx="1303750" cy="1564500"/>
          </a:xfrm>
          <a:prstGeom prst="rect">
            <a:avLst/>
          </a:prstGeom>
          <a:noFill/>
          <a:ln>
            <a:noFill/>
          </a:ln>
        </p:spPr>
      </p:pic>
      <p:sp>
        <p:nvSpPr>
          <p:cNvPr id="242" name="Google Shape;242;p32"/>
          <p:cNvSpPr txBox="1"/>
          <p:nvPr>
            <p:ph type="title"/>
          </p:nvPr>
        </p:nvSpPr>
        <p:spPr>
          <a:xfrm>
            <a:off x="0" y="0"/>
            <a:ext cx="4572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a:solidFill>
                  <a:srgbClr val="674EA7"/>
                </a:solidFill>
                <a:latin typeface="Black Han Sans"/>
                <a:ea typeface="Black Han Sans"/>
                <a:cs typeface="Black Han Sans"/>
                <a:sym typeface="Black Han Sans"/>
              </a:rPr>
              <a:t>보스</a:t>
            </a:r>
            <a:endParaRPr sz="2900">
              <a:solidFill>
                <a:srgbClr val="674EA7"/>
              </a:solidFill>
              <a:latin typeface="Proxima Nova Semibold"/>
              <a:ea typeface="Proxima Nova Semibold"/>
              <a:cs typeface="Proxima Nova Semibold"/>
              <a:sym typeface="Proxima Nova Semibo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pic>
        <p:nvPicPr>
          <p:cNvPr id="247" name="Google Shape;247;p33"/>
          <p:cNvPicPr preferRelativeResize="0"/>
          <p:nvPr/>
        </p:nvPicPr>
        <p:blipFill>
          <a:blip r:embed="rId3">
            <a:alphaModFix amt="26000"/>
          </a:blip>
          <a:stretch>
            <a:fillRect/>
          </a:stretch>
        </p:blipFill>
        <p:spPr>
          <a:xfrm>
            <a:off x="0" y="0"/>
            <a:ext cx="9144000" cy="5143500"/>
          </a:xfrm>
          <a:prstGeom prst="rect">
            <a:avLst/>
          </a:prstGeom>
          <a:noFill/>
          <a:ln>
            <a:noFill/>
          </a:ln>
        </p:spPr>
      </p:pic>
      <p:sp>
        <p:nvSpPr>
          <p:cNvPr id="248" name="Google Shape;248;p33"/>
          <p:cNvSpPr txBox="1"/>
          <p:nvPr>
            <p:ph type="title"/>
          </p:nvPr>
        </p:nvSpPr>
        <p:spPr>
          <a:xfrm>
            <a:off x="311700" y="22854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ko"/>
              <a:t>6. 메인화면 구성 및 인터페이스</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34"/>
          <p:cNvSpPr txBox="1"/>
          <p:nvPr>
            <p:ph type="title"/>
          </p:nvPr>
        </p:nvSpPr>
        <p:spPr>
          <a:xfrm>
            <a:off x="0" y="0"/>
            <a:ext cx="8586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a:latin typeface="Black Han Sans"/>
                <a:ea typeface="Black Han Sans"/>
                <a:cs typeface="Black Han Sans"/>
                <a:sym typeface="Black Han Sans"/>
              </a:rPr>
              <a:t>메인메뉴</a:t>
            </a:r>
            <a:endParaRPr b="1" sz="2500"/>
          </a:p>
        </p:txBody>
      </p:sp>
      <p:pic>
        <p:nvPicPr>
          <p:cNvPr id="254" name="Google Shape;254;p34"/>
          <p:cNvPicPr preferRelativeResize="0"/>
          <p:nvPr/>
        </p:nvPicPr>
        <p:blipFill>
          <a:blip r:embed="rId3">
            <a:alphaModFix/>
          </a:blip>
          <a:stretch>
            <a:fillRect/>
          </a:stretch>
        </p:blipFill>
        <p:spPr>
          <a:xfrm>
            <a:off x="875275" y="729425"/>
            <a:ext cx="7393474" cy="41588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p35"/>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a:latin typeface="Black Han Sans"/>
                <a:ea typeface="Black Han Sans"/>
                <a:cs typeface="Black Han Sans"/>
                <a:sym typeface="Black Han Sans"/>
              </a:rPr>
              <a:t>캐릭터 대화창</a:t>
            </a:r>
            <a:endParaRPr>
              <a:latin typeface="Proxima Nova Semibold"/>
              <a:ea typeface="Proxima Nova Semibold"/>
              <a:cs typeface="Proxima Nova Semibold"/>
              <a:sym typeface="Proxima Nova Semibold"/>
            </a:endParaRPr>
          </a:p>
        </p:txBody>
      </p:sp>
      <p:pic>
        <p:nvPicPr>
          <p:cNvPr id="260" name="Google Shape;260;p35"/>
          <p:cNvPicPr preferRelativeResize="0"/>
          <p:nvPr/>
        </p:nvPicPr>
        <p:blipFill>
          <a:blip r:embed="rId3">
            <a:alphaModFix/>
          </a:blip>
          <a:stretch>
            <a:fillRect/>
          </a:stretch>
        </p:blipFill>
        <p:spPr>
          <a:xfrm>
            <a:off x="780000" y="648900"/>
            <a:ext cx="7584000" cy="4266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36"/>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a:latin typeface="Black Han Sans"/>
                <a:ea typeface="Black Han Sans"/>
                <a:cs typeface="Black Han Sans"/>
                <a:sym typeface="Black Han Sans"/>
              </a:rPr>
              <a:t>기본 </a:t>
            </a:r>
            <a:r>
              <a:rPr lang="ko">
                <a:latin typeface="Black Han Sans"/>
                <a:ea typeface="Black Han Sans"/>
                <a:cs typeface="Black Han Sans"/>
                <a:sym typeface="Black Han Sans"/>
              </a:rPr>
              <a:t>게임 규칙</a:t>
            </a:r>
            <a:r>
              <a:rPr lang="ko"/>
              <a:t> </a:t>
            </a:r>
            <a:endParaRPr/>
          </a:p>
        </p:txBody>
      </p:sp>
      <p:sp>
        <p:nvSpPr>
          <p:cNvPr id="266" name="Google Shape;266;p36"/>
          <p:cNvSpPr txBox="1"/>
          <p:nvPr/>
        </p:nvSpPr>
        <p:spPr>
          <a:xfrm>
            <a:off x="87050" y="791300"/>
            <a:ext cx="86709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00">
              <a:latin typeface="Malgun Gothic"/>
              <a:ea typeface="Malgun Gothic"/>
              <a:cs typeface="Malgun Gothic"/>
              <a:sym typeface="Malgun Gothic"/>
            </a:endParaRPr>
          </a:p>
          <a:p>
            <a:pPr indent="-311150" lvl="0" marL="457200" rtl="0" algn="l">
              <a:lnSpc>
                <a:spcPct val="115000"/>
              </a:lnSpc>
              <a:spcBef>
                <a:spcPts val="0"/>
              </a:spcBef>
              <a:spcAft>
                <a:spcPts val="0"/>
              </a:spcAft>
              <a:buSzPts val="1300"/>
              <a:buFont typeface="Malgun Gothic"/>
              <a:buChar char="●"/>
            </a:pPr>
            <a:r>
              <a:rPr lang="ko" sz="1300">
                <a:latin typeface="Malgun Gothic"/>
                <a:ea typeface="Malgun Gothic"/>
                <a:cs typeface="Malgun Gothic"/>
                <a:sym typeface="Malgun Gothic"/>
              </a:rPr>
              <a:t>이 게임은 좌우상하로 움직일 수 있으며 무기를 발사하거나 스킬을 사용하여 적들을 물리친다</a:t>
            </a:r>
            <a:endParaRPr sz="1300">
              <a:latin typeface="Malgun Gothic"/>
              <a:ea typeface="Malgun Gothic"/>
              <a:cs typeface="Malgun Gothic"/>
              <a:sym typeface="Malgun Gothic"/>
            </a:endParaRPr>
          </a:p>
          <a:p>
            <a:pPr indent="-311150" lvl="0" marL="457200" rtl="0" algn="l">
              <a:lnSpc>
                <a:spcPct val="115000"/>
              </a:lnSpc>
              <a:spcBef>
                <a:spcPts val="0"/>
              </a:spcBef>
              <a:spcAft>
                <a:spcPts val="0"/>
              </a:spcAft>
              <a:buSzPts val="1300"/>
              <a:buFont typeface="Malgun Gothic"/>
              <a:buChar char="●"/>
            </a:pPr>
            <a:r>
              <a:rPr lang="ko" sz="1300">
                <a:latin typeface="Malgun Gothic"/>
                <a:ea typeface="Malgun Gothic"/>
                <a:cs typeface="Malgun Gothic"/>
                <a:sym typeface="Malgun Gothic"/>
              </a:rPr>
              <a:t>장소 마다 정해진 곳에 적들이 스폰된다.</a:t>
            </a:r>
            <a:endParaRPr sz="1300">
              <a:latin typeface="Malgun Gothic"/>
              <a:ea typeface="Malgun Gothic"/>
              <a:cs typeface="Malgun Gothic"/>
              <a:sym typeface="Malgun Gothic"/>
            </a:endParaRPr>
          </a:p>
          <a:p>
            <a:pPr indent="-311150" lvl="0" marL="457200" rtl="0" algn="l">
              <a:lnSpc>
                <a:spcPct val="115000"/>
              </a:lnSpc>
              <a:spcBef>
                <a:spcPts val="0"/>
              </a:spcBef>
              <a:spcAft>
                <a:spcPts val="0"/>
              </a:spcAft>
              <a:buSzPts val="1300"/>
              <a:buFont typeface="Malgun Gothic"/>
              <a:buChar char="●"/>
            </a:pPr>
            <a:r>
              <a:rPr lang="ko" sz="1300">
                <a:latin typeface="Malgun Gothic"/>
                <a:ea typeface="Malgun Gothic"/>
                <a:cs typeface="Malgun Gothic"/>
                <a:sym typeface="Malgun Gothic"/>
              </a:rPr>
              <a:t> </a:t>
            </a:r>
            <a:r>
              <a:rPr lang="ko" sz="1300">
                <a:solidFill>
                  <a:srgbClr val="373A3C"/>
                </a:solidFill>
                <a:highlight>
                  <a:srgbClr val="FFFFFF"/>
                </a:highlight>
                <a:latin typeface="Malgun Gothic"/>
                <a:ea typeface="Malgun Gothic"/>
                <a:cs typeface="Malgun Gothic"/>
                <a:sym typeface="Malgun Gothic"/>
              </a:rPr>
              <a:t>속성 리스트는 다음 4가지이다.</a:t>
            </a:r>
            <a:endParaRPr sz="1300">
              <a:solidFill>
                <a:srgbClr val="373A3C"/>
              </a:solidFill>
              <a:highlight>
                <a:srgbClr val="FFFFFF"/>
              </a:highlight>
              <a:latin typeface="Malgun Gothic"/>
              <a:ea typeface="Malgun Gothic"/>
              <a:cs typeface="Malgun Gothic"/>
              <a:sym typeface="Malgun Gothic"/>
            </a:endParaRPr>
          </a:p>
          <a:p>
            <a:pPr indent="-311150" lvl="0" marL="457200" rtl="0" algn="l">
              <a:lnSpc>
                <a:spcPct val="115000"/>
              </a:lnSpc>
              <a:spcBef>
                <a:spcPts val="0"/>
              </a:spcBef>
              <a:spcAft>
                <a:spcPts val="0"/>
              </a:spcAft>
              <a:buClr>
                <a:srgbClr val="373A3C"/>
              </a:buClr>
              <a:buSzPts val="1300"/>
              <a:buFont typeface="Malgun Gothic"/>
              <a:buAutoNum type="arabicPeriod"/>
            </a:pPr>
            <a:r>
              <a:rPr lang="ko" sz="1300">
                <a:solidFill>
                  <a:srgbClr val="373A3C"/>
                </a:solidFill>
                <a:highlight>
                  <a:srgbClr val="FFFFFF"/>
                </a:highlight>
                <a:latin typeface="Malgun Gothic"/>
                <a:ea typeface="Malgun Gothic"/>
                <a:cs typeface="Malgun Gothic"/>
                <a:sym typeface="Malgun Gothic"/>
              </a:rPr>
              <a:t>체력 : 무기를 들 수 있는 값이다</a:t>
            </a:r>
            <a:endParaRPr sz="1300">
              <a:solidFill>
                <a:srgbClr val="373A3C"/>
              </a:solidFill>
              <a:highlight>
                <a:srgbClr val="FFFFFF"/>
              </a:highlight>
              <a:latin typeface="Malgun Gothic"/>
              <a:ea typeface="Malgun Gothic"/>
              <a:cs typeface="Malgun Gothic"/>
              <a:sym typeface="Malgun Gothic"/>
            </a:endParaRPr>
          </a:p>
          <a:p>
            <a:pPr indent="-311150" lvl="0" marL="457200" rtl="0" algn="l">
              <a:lnSpc>
                <a:spcPct val="115000"/>
              </a:lnSpc>
              <a:spcBef>
                <a:spcPts val="0"/>
              </a:spcBef>
              <a:spcAft>
                <a:spcPts val="0"/>
              </a:spcAft>
              <a:buClr>
                <a:srgbClr val="373A3C"/>
              </a:buClr>
              <a:buSzPts val="1300"/>
              <a:buFont typeface="Malgun Gothic"/>
              <a:buAutoNum type="arabicPeriod"/>
            </a:pPr>
            <a:r>
              <a:rPr lang="ko" sz="1300">
                <a:solidFill>
                  <a:srgbClr val="373A3C"/>
                </a:solidFill>
                <a:highlight>
                  <a:srgbClr val="FFFFFF"/>
                </a:highlight>
                <a:latin typeface="Malgun Gothic"/>
                <a:ea typeface="Malgun Gothic"/>
                <a:cs typeface="Malgun Gothic"/>
                <a:sym typeface="Malgun Gothic"/>
              </a:rPr>
              <a:t>공격력 : 무기속성에따라 결정 되어진다.</a:t>
            </a:r>
            <a:endParaRPr sz="1300">
              <a:solidFill>
                <a:srgbClr val="373A3C"/>
              </a:solidFill>
              <a:highlight>
                <a:srgbClr val="FFFFFF"/>
              </a:highlight>
              <a:latin typeface="Malgun Gothic"/>
              <a:ea typeface="Malgun Gothic"/>
              <a:cs typeface="Malgun Gothic"/>
              <a:sym typeface="Malgun Gothic"/>
            </a:endParaRPr>
          </a:p>
          <a:p>
            <a:pPr indent="-311150" lvl="0" marL="457200" rtl="0" algn="l">
              <a:lnSpc>
                <a:spcPct val="115000"/>
              </a:lnSpc>
              <a:spcBef>
                <a:spcPts val="0"/>
              </a:spcBef>
              <a:spcAft>
                <a:spcPts val="0"/>
              </a:spcAft>
              <a:buClr>
                <a:srgbClr val="373A3C"/>
              </a:buClr>
              <a:buSzPts val="1300"/>
              <a:buFont typeface="Malgun Gothic"/>
              <a:buAutoNum type="arabicPeriod"/>
            </a:pPr>
            <a:r>
              <a:rPr lang="ko" sz="1300">
                <a:solidFill>
                  <a:srgbClr val="373A3C"/>
                </a:solidFill>
                <a:highlight>
                  <a:srgbClr val="FFFFFF"/>
                </a:highlight>
                <a:latin typeface="Malgun Gothic"/>
                <a:ea typeface="Malgun Gothic"/>
                <a:cs typeface="Malgun Gothic"/>
                <a:sym typeface="Malgun Gothic"/>
              </a:rPr>
              <a:t>마력 : 스킬을 쓸 수 있는 값이다.</a:t>
            </a:r>
            <a:endParaRPr sz="1300">
              <a:solidFill>
                <a:srgbClr val="373A3C"/>
              </a:solidFill>
              <a:highlight>
                <a:srgbClr val="FFFFFF"/>
              </a:highlight>
              <a:latin typeface="Malgun Gothic"/>
              <a:ea typeface="Malgun Gothic"/>
              <a:cs typeface="Malgun Gothic"/>
              <a:sym typeface="Malgun Gothic"/>
            </a:endParaRPr>
          </a:p>
          <a:p>
            <a:pPr indent="-311150" lvl="0" marL="457200" rtl="0" algn="l">
              <a:lnSpc>
                <a:spcPct val="115000"/>
              </a:lnSpc>
              <a:spcBef>
                <a:spcPts val="0"/>
              </a:spcBef>
              <a:spcAft>
                <a:spcPts val="0"/>
              </a:spcAft>
              <a:buClr>
                <a:srgbClr val="373A3C"/>
              </a:buClr>
              <a:buSzPts val="1300"/>
              <a:buFont typeface="Malgun Gothic"/>
              <a:buAutoNum type="arabicPeriod"/>
            </a:pPr>
            <a:r>
              <a:rPr lang="ko" sz="1300">
                <a:solidFill>
                  <a:srgbClr val="373A3C"/>
                </a:solidFill>
                <a:highlight>
                  <a:srgbClr val="FFFFFF"/>
                </a:highlight>
                <a:latin typeface="Malgun Gothic"/>
                <a:ea typeface="Malgun Gothic"/>
                <a:cs typeface="Malgun Gothic"/>
                <a:sym typeface="Malgun Gothic"/>
              </a:rPr>
              <a:t>이동속도 : 무기의 무게에따라 이동 속도가 달라진다.</a:t>
            </a:r>
            <a:endParaRPr sz="1300">
              <a:solidFill>
                <a:srgbClr val="373A3C"/>
              </a:solidFill>
              <a:highlight>
                <a:srgbClr val="FFFFFF"/>
              </a:highlight>
              <a:latin typeface="Malgun Gothic"/>
              <a:ea typeface="Malgun Gothic"/>
              <a:cs typeface="Malgun Gothic"/>
              <a:sym typeface="Malgun Gothic"/>
            </a:endParaRPr>
          </a:p>
          <a:p>
            <a:pPr indent="-311150" lvl="0" marL="457200" rtl="0" algn="l">
              <a:lnSpc>
                <a:spcPct val="115000"/>
              </a:lnSpc>
              <a:spcBef>
                <a:spcPts val="0"/>
              </a:spcBef>
              <a:spcAft>
                <a:spcPts val="0"/>
              </a:spcAft>
              <a:buSzPts val="1300"/>
              <a:buFont typeface="Malgun Gothic"/>
              <a:buChar char="●"/>
            </a:pPr>
            <a:r>
              <a:rPr lang="ko" sz="1300">
                <a:latin typeface="Malgun Gothic"/>
                <a:ea typeface="Malgun Gothic"/>
                <a:cs typeface="Malgun Gothic"/>
                <a:sym typeface="Malgun Gothic"/>
              </a:rPr>
              <a:t>적을 처치 할경우 적의 레벨에 따라 아이템을 떨구고 인벤토리에 모아서 상점에 팔 수 있다.</a:t>
            </a:r>
            <a:endParaRPr sz="1300">
              <a:latin typeface="Malgun Gothic"/>
              <a:ea typeface="Malgun Gothic"/>
              <a:cs typeface="Malgun Gothic"/>
              <a:sym typeface="Malgun Gothic"/>
            </a:endParaRPr>
          </a:p>
          <a:p>
            <a:pPr indent="-311150" lvl="0" marL="457200" rtl="0" algn="l">
              <a:lnSpc>
                <a:spcPct val="115000"/>
              </a:lnSpc>
              <a:spcBef>
                <a:spcPts val="0"/>
              </a:spcBef>
              <a:spcAft>
                <a:spcPts val="0"/>
              </a:spcAft>
              <a:buSzPts val="1300"/>
              <a:buFont typeface="Malgun Gothic"/>
              <a:buChar char="●"/>
            </a:pPr>
            <a:r>
              <a:rPr lang="ko" sz="1300">
                <a:latin typeface="Malgun Gothic"/>
                <a:ea typeface="Malgun Gothic"/>
                <a:cs typeface="Malgun Gothic"/>
                <a:sym typeface="Malgun Gothic"/>
              </a:rPr>
              <a:t>마스크는 종류에 따라 스킬을 부릴 수 있는 종류가 다르다. </a:t>
            </a:r>
            <a:endParaRPr sz="1300">
              <a:latin typeface="Malgun Gothic"/>
              <a:ea typeface="Malgun Gothic"/>
              <a:cs typeface="Malgun Gothic"/>
              <a:sym typeface="Malgun Gothic"/>
            </a:endParaRPr>
          </a:p>
          <a:p>
            <a:pPr indent="-311150" lvl="0" marL="457200" rtl="0" algn="l">
              <a:lnSpc>
                <a:spcPct val="115000"/>
              </a:lnSpc>
              <a:spcBef>
                <a:spcPts val="0"/>
              </a:spcBef>
              <a:spcAft>
                <a:spcPts val="0"/>
              </a:spcAft>
              <a:buSzPts val="1300"/>
              <a:buFont typeface="Malgun Gothic"/>
              <a:buChar char="●"/>
            </a:pPr>
            <a:r>
              <a:rPr lang="ko" sz="1300">
                <a:latin typeface="Malgun Gothic"/>
                <a:ea typeface="Malgun Gothic"/>
                <a:cs typeface="Malgun Gothic"/>
                <a:sym typeface="Malgun Gothic"/>
              </a:rPr>
              <a:t>주인공의 HP가 0이 되면 저장된 장소에 이동되거나 조건에 따라 리스폰된다 </a:t>
            </a:r>
            <a:endParaRPr sz="1300">
              <a:latin typeface="Malgun Gothic"/>
              <a:ea typeface="Malgun Gothic"/>
              <a:cs typeface="Malgun Gothic"/>
              <a:sym typeface="Malgun Gothic"/>
            </a:endParaRPr>
          </a:p>
          <a:p>
            <a:pPr indent="-311150" lvl="0" marL="457200" rtl="0" algn="l">
              <a:lnSpc>
                <a:spcPct val="115000"/>
              </a:lnSpc>
              <a:spcBef>
                <a:spcPts val="0"/>
              </a:spcBef>
              <a:spcAft>
                <a:spcPts val="0"/>
              </a:spcAft>
              <a:buSzPts val="1300"/>
              <a:buFont typeface="Malgun Gothic"/>
              <a:buChar char="●"/>
            </a:pPr>
            <a:r>
              <a:rPr lang="ko" sz="1300">
                <a:latin typeface="Malgun Gothic"/>
                <a:ea typeface="Malgun Gothic"/>
                <a:cs typeface="Malgun Gothic"/>
                <a:sym typeface="Malgun Gothic"/>
              </a:rPr>
              <a:t>대시는 총알을 피할 수 있으나 물체나 몹은 통과 할 수 없다.</a:t>
            </a:r>
            <a:endParaRPr sz="1300">
              <a:latin typeface="Malgun Gothic"/>
              <a:ea typeface="Malgun Gothic"/>
              <a:cs typeface="Malgun Gothic"/>
              <a:sym typeface="Malgun Gothic"/>
            </a:endParaRPr>
          </a:p>
          <a:p>
            <a:pPr indent="-311150" lvl="0" marL="457200" rtl="0" algn="l">
              <a:lnSpc>
                <a:spcPct val="115000"/>
              </a:lnSpc>
              <a:spcBef>
                <a:spcPts val="0"/>
              </a:spcBef>
              <a:spcAft>
                <a:spcPts val="0"/>
              </a:spcAft>
              <a:buSzPts val="1300"/>
              <a:buFont typeface="Malgun Gothic"/>
              <a:buChar char="●"/>
            </a:pPr>
            <a:r>
              <a:rPr lang="ko" sz="1300">
                <a:latin typeface="Malgun Gothic"/>
                <a:ea typeface="Malgun Gothic"/>
                <a:cs typeface="Malgun Gothic"/>
                <a:sym typeface="Malgun Gothic"/>
              </a:rPr>
              <a:t>가면을 사용하면 사람들에게 의심을 받지않는다.</a:t>
            </a:r>
            <a:endParaRPr sz="1300">
              <a:latin typeface="Malgun Gothic"/>
              <a:ea typeface="Malgun Gothic"/>
              <a:cs typeface="Malgun Gothic"/>
              <a:sym typeface="Malgun Gothic"/>
            </a:endParaRPr>
          </a:p>
          <a:p>
            <a:pPr indent="-311150" lvl="0" marL="457200" rtl="0" algn="l">
              <a:lnSpc>
                <a:spcPct val="115000"/>
              </a:lnSpc>
              <a:spcBef>
                <a:spcPts val="0"/>
              </a:spcBef>
              <a:spcAft>
                <a:spcPts val="0"/>
              </a:spcAft>
              <a:buSzPts val="1300"/>
              <a:buFont typeface="Malgun Gothic"/>
              <a:buChar char="●"/>
            </a:pPr>
            <a:r>
              <a:rPr lang="ko" sz="1300">
                <a:latin typeface="Malgun Gothic"/>
                <a:ea typeface="Malgun Gothic"/>
                <a:cs typeface="Malgun Gothic"/>
                <a:sym typeface="Malgun Gothic"/>
              </a:rPr>
              <a:t>문은 잠겨져 있는 것이 있다. 열쇠를 획득 후 풀어야 한다.</a:t>
            </a:r>
            <a:endParaRPr sz="1300">
              <a:latin typeface="Malgun Gothic"/>
              <a:ea typeface="Malgun Gothic"/>
              <a:cs typeface="Malgun Gothic"/>
              <a:sym typeface="Malgun Gothic"/>
            </a:endParaRPr>
          </a:p>
          <a:p>
            <a:pPr indent="-311150" lvl="0" marL="457200" rtl="0" algn="l">
              <a:lnSpc>
                <a:spcPct val="115000"/>
              </a:lnSpc>
              <a:spcBef>
                <a:spcPts val="0"/>
              </a:spcBef>
              <a:spcAft>
                <a:spcPts val="0"/>
              </a:spcAft>
              <a:buSzPts val="1300"/>
              <a:buFont typeface="Malgun Gothic"/>
              <a:buChar char="●"/>
            </a:pPr>
            <a:r>
              <a:rPr lang="ko" sz="1300">
                <a:latin typeface="Malgun Gothic"/>
                <a:ea typeface="Malgun Gothic"/>
                <a:cs typeface="Malgun Gothic"/>
                <a:sym typeface="Malgun Gothic"/>
              </a:rPr>
              <a:t>비밀의 방은 장소마다 한곳이 있다. 퍼즐 혹은 벽을 뚫고 들어 가면 찾을 수 있다.</a:t>
            </a:r>
            <a:endParaRPr sz="1300">
              <a:latin typeface="Malgun Gothic"/>
              <a:ea typeface="Malgun Gothic"/>
              <a:cs typeface="Malgun Gothic"/>
              <a:sym typeface="Malgun Gothic"/>
            </a:endParaRPr>
          </a:p>
          <a:p>
            <a:pPr indent="-311150" lvl="0" marL="457200" rtl="0" algn="l">
              <a:lnSpc>
                <a:spcPct val="115000"/>
              </a:lnSpc>
              <a:spcBef>
                <a:spcPts val="0"/>
              </a:spcBef>
              <a:spcAft>
                <a:spcPts val="0"/>
              </a:spcAft>
              <a:buSzPts val="1300"/>
              <a:buFont typeface="Malgun Gothic"/>
              <a:buChar char="●"/>
            </a:pPr>
            <a:r>
              <a:rPr lang="ko" sz="1300">
                <a:latin typeface="Malgun Gothic"/>
                <a:ea typeface="Malgun Gothic"/>
                <a:cs typeface="Malgun Gothic"/>
                <a:sym typeface="Malgun Gothic"/>
              </a:rPr>
              <a:t>비밀의 방에는 특수무기 혹은 특수마스크를 획득 할 수 있다.</a:t>
            </a:r>
            <a:endParaRPr sz="1300">
              <a:latin typeface="Malgun Gothic"/>
              <a:ea typeface="Malgun Gothic"/>
              <a:cs typeface="Malgun Gothic"/>
              <a:sym typeface="Malgun Gothic"/>
            </a:endParaRPr>
          </a:p>
          <a:p>
            <a:pPr indent="0" lvl="0" marL="457200" rtl="0" algn="l">
              <a:lnSpc>
                <a:spcPct val="115000"/>
              </a:lnSpc>
              <a:spcBef>
                <a:spcPts val="0"/>
              </a:spcBef>
              <a:spcAft>
                <a:spcPts val="0"/>
              </a:spcAft>
              <a:buNone/>
            </a:pPr>
            <a:r>
              <a:t/>
            </a:r>
            <a:endParaRPr sz="1300">
              <a:latin typeface="Malgun Gothic"/>
              <a:ea typeface="Malgun Gothic"/>
              <a:cs typeface="Malgun Gothic"/>
              <a:sym typeface="Malgun Gothic"/>
            </a:endParaRPr>
          </a:p>
          <a:p>
            <a:pPr indent="0" lvl="0" marL="0" rtl="0" algn="l">
              <a:lnSpc>
                <a:spcPct val="115000"/>
              </a:lnSpc>
              <a:spcBef>
                <a:spcPts val="0"/>
              </a:spcBef>
              <a:spcAft>
                <a:spcPts val="0"/>
              </a:spcAft>
              <a:buNone/>
            </a:pPr>
            <a:r>
              <a:t/>
            </a:r>
            <a:endParaRPr sz="1300">
              <a:latin typeface="Malgun Gothic"/>
              <a:ea typeface="Malgun Gothic"/>
              <a:cs typeface="Malgun Gothic"/>
              <a:sym typeface="Malgun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37"/>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sz="3000">
                <a:solidFill>
                  <a:srgbClr val="38761D"/>
                </a:solidFill>
                <a:latin typeface="Black Han Sans"/>
                <a:ea typeface="Black Han Sans"/>
                <a:cs typeface="Black Han Sans"/>
                <a:sym typeface="Black Han Sans"/>
              </a:rPr>
              <a:t>조작법</a:t>
            </a:r>
            <a:endParaRPr sz="3000">
              <a:solidFill>
                <a:srgbClr val="38761D"/>
              </a:solidFill>
              <a:latin typeface="Black Han Sans"/>
              <a:ea typeface="Black Han Sans"/>
              <a:cs typeface="Black Han Sans"/>
              <a:sym typeface="Black Han Sans"/>
            </a:endParaRPr>
          </a:p>
        </p:txBody>
      </p:sp>
      <p:sp>
        <p:nvSpPr>
          <p:cNvPr id="272" name="Google Shape;272;p37"/>
          <p:cNvSpPr txBox="1"/>
          <p:nvPr/>
        </p:nvSpPr>
        <p:spPr>
          <a:xfrm>
            <a:off x="5529075" y="628725"/>
            <a:ext cx="3303900" cy="388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pic>
        <p:nvPicPr>
          <p:cNvPr id="273" name="Google Shape;273;p37"/>
          <p:cNvPicPr preferRelativeResize="0"/>
          <p:nvPr/>
        </p:nvPicPr>
        <p:blipFill>
          <a:blip r:embed="rId3">
            <a:alphaModFix/>
          </a:blip>
          <a:stretch>
            <a:fillRect/>
          </a:stretch>
        </p:blipFill>
        <p:spPr>
          <a:xfrm>
            <a:off x="449638" y="868625"/>
            <a:ext cx="7621326" cy="3789800"/>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38"/>
          <p:cNvSpPr txBox="1"/>
          <p:nvPr>
            <p:ph type="title"/>
          </p:nvPr>
        </p:nvSpPr>
        <p:spPr>
          <a:xfrm>
            <a:off x="225425" y="22854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ko"/>
              <a:t>7. 게임 시스템 설정</a:t>
            </a:r>
            <a:endParaRPr/>
          </a:p>
        </p:txBody>
      </p:sp>
      <p:pic>
        <p:nvPicPr>
          <p:cNvPr id="279" name="Google Shape;279;p38"/>
          <p:cNvPicPr preferRelativeResize="0"/>
          <p:nvPr/>
        </p:nvPicPr>
        <p:blipFill>
          <a:blip r:embed="rId3">
            <a:alphaModFix amt="26000"/>
          </a:blip>
          <a:stretch>
            <a:fillRect/>
          </a:stretch>
        </p:blipFill>
        <p:spPr>
          <a:xfrm>
            <a:off x="0" y="0"/>
            <a:ext cx="9144000"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p39"/>
          <p:cNvSpPr txBox="1"/>
          <p:nvPr/>
        </p:nvSpPr>
        <p:spPr>
          <a:xfrm>
            <a:off x="20900" y="697725"/>
            <a:ext cx="9024300" cy="4283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285" name="Google Shape;285;p39"/>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a:solidFill>
                  <a:srgbClr val="5B0F00"/>
                </a:solidFill>
                <a:latin typeface="Black Han Sans"/>
                <a:ea typeface="Black Han Sans"/>
                <a:cs typeface="Black Han Sans"/>
                <a:sym typeface="Black Han Sans"/>
              </a:rPr>
              <a:t>무기(총기류)</a:t>
            </a:r>
            <a:endParaRPr u="sng">
              <a:solidFill>
                <a:srgbClr val="5B0F00"/>
              </a:solidFill>
              <a:highlight>
                <a:srgbClr val="F5F5F5"/>
              </a:highlight>
              <a:latin typeface="Proxima Nova Extrabold"/>
              <a:ea typeface="Proxima Nova Extrabold"/>
              <a:cs typeface="Proxima Nova Extrabold"/>
              <a:sym typeface="Proxima Nova Extrabold"/>
            </a:endParaRPr>
          </a:p>
        </p:txBody>
      </p:sp>
      <p:pic>
        <p:nvPicPr>
          <p:cNvPr id="286" name="Google Shape;286;p39"/>
          <p:cNvPicPr preferRelativeResize="0"/>
          <p:nvPr/>
        </p:nvPicPr>
        <p:blipFill>
          <a:blip r:embed="rId3">
            <a:alphaModFix/>
          </a:blip>
          <a:stretch>
            <a:fillRect/>
          </a:stretch>
        </p:blipFill>
        <p:spPr>
          <a:xfrm>
            <a:off x="127925" y="787275"/>
            <a:ext cx="1234675" cy="472100"/>
          </a:xfrm>
          <a:prstGeom prst="rect">
            <a:avLst/>
          </a:prstGeom>
          <a:noFill/>
          <a:ln>
            <a:noFill/>
          </a:ln>
        </p:spPr>
      </p:pic>
      <p:graphicFrame>
        <p:nvGraphicFramePr>
          <p:cNvPr id="287" name="Google Shape;287;p39"/>
          <p:cNvGraphicFramePr/>
          <p:nvPr/>
        </p:nvGraphicFramePr>
        <p:xfrm>
          <a:off x="48975" y="1292025"/>
          <a:ext cx="3000000" cy="3000000"/>
        </p:xfrm>
        <a:graphic>
          <a:graphicData uri="http://schemas.openxmlformats.org/drawingml/2006/table">
            <a:tbl>
              <a:tblPr>
                <a:solidFill>
                  <a:srgbClr val="F5F5F5"/>
                </a:solidFill>
                <a:tableStyleId>{11D1740D-7D8A-4341-ADD0-1C1C8DF99644}</a:tableStyleId>
              </a:tblPr>
              <a:tblGrid>
                <a:gridCol w="709350"/>
                <a:gridCol w="555675"/>
                <a:gridCol w="922200"/>
              </a:tblGrid>
              <a:tr h="264275">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rPr>
                        <a:t>공격력</a:t>
                      </a:r>
                      <a:endParaRPr b="1" sz="1100">
                        <a:solidFill>
                          <a:srgbClr val="373A3C"/>
                        </a:solidFill>
                        <a:highlight>
                          <a:srgbClr val="F5F5F5"/>
                        </a:highlight>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rPr>
                        <a:t>총알</a:t>
                      </a:r>
                      <a:endParaRPr b="1" sz="1100">
                        <a:solidFill>
                          <a:srgbClr val="373A3C"/>
                        </a:solidFill>
                        <a:highlight>
                          <a:srgbClr val="F5F5F5"/>
                        </a:highlight>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rPr>
                        <a:t>발사속도</a:t>
                      </a:r>
                      <a:endParaRPr b="1" sz="1100">
                        <a:solidFill>
                          <a:srgbClr val="373A3C"/>
                        </a:solidFill>
                        <a:highlight>
                          <a:srgbClr val="F5F5F5"/>
                        </a:highlight>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4805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rPr>
                        <a:t>18</a:t>
                      </a:r>
                      <a:endParaRPr sz="1100">
                        <a:solidFill>
                          <a:srgbClr val="373A3C"/>
                        </a:solidFill>
                        <a:highlight>
                          <a:srgbClr val="F5F5F5"/>
                        </a:highlight>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rPr>
                        <a:t>30</a:t>
                      </a:r>
                      <a:endParaRPr sz="1100">
                        <a:solidFill>
                          <a:srgbClr val="373A3C"/>
                        </a:solidFill>
                        <a:highlight>
                          <a:srgbClr val="F5F5F5"/>
                        </a:highlight>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rPr>
                        <a:t>보통</a:t>
                      </a:r>
                      <a:endParaRPr sz="1100">
                        <a:solidFill>
                          <a:srgbClr val="373A3C"/>
                        </a:solidFill>
                        <a:highlight>
                          <a:srgbClr val="F5F5F5"/>
                        </a:highlight>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
        <p:nvSpPr>
          <p:cNvPr id="288" name="Google Shape;288;p39"/>
          <p:cNvSpPr txBox="1"/>
          <p:nvPr/>
        </p:nvSpPr>
        <p:spPr>
          <a:xfrm>
            <a:off x="1264575" y="851325"/>
            <a:ext cx="1175700" cy="44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a:solidFill>
                  <a:srgbClr val="20124D"/>
                </a:solidFill>
                <a:latin typeface="Black Han Sans"/>
                <a:ea typeface="Black Han Sans"/>
                <a:cs typeface="Black Han Sans"/>
                <a:sym typeface="Black Han Sans"/>
              </a:rPr>
              <a:t>AK-</a:t>
            </a:r>
            <a:r>
              <a:rPr lang="ko" sz="1600">
                <a:solidFill>
                  <a:srgbClr val="20124D"/>
                </a:solidFill>
                <a:latin typeface="Black Han Sans"/>
                <a:ea typeface="Black Han Sans"/>
                <a:cs typeface="Black Han Sans"/>
                <a:sym typeface="Black Han Sans"/>
              </a:rPr>
              <a:t>47</a:t>
            </a:r>
            <a:endParaRPr sz="1600">
              <a:solidFill>
                <a:srgbClr val="20124D"/>
              </a:solidFill>
              <a:latin typeface="Black Han Sans"/>
              <a:ea typeface="Black Han Sans"/>
              <a:cs typeface="Black Han Sans"/>
              <a:sym typeface="Black Han Sans"/>
            </a:endParaRPr>
          </a:p>
        </p:txBody>
      </p:sp>
      <p:pic>
        <p:nvPicPr>
          <p:cNvPr id="289" name="Google Shape;289;p39"/>
          <p:cNvPicPr preferRelativeResize="0"/>
          <p:nvPr/>
        </p:nvPicPr>
        <p:blipFill>
          <a:blip r:embed="rId4">
            <a:alphaModFix/>
          </a:blip>
          <a:stretch>
            <a:fillRect/>
          </a:stretch>
        </p:blipFill>
        <p:spPr>
          <a:xfrm>
            <a:off x="2670875" y="817625"/>
            <a:ext cx="1174775" cy="411400"/>
          </a:xfrm>
          <a:prstGeom prst="rect">
            <a:avLst/>
          </a:prstGeom>
          <a:noFill/>
          <a:ln>
            <a:noFill/>
          </a:ln>
        </p:spPr>
      </p:pic>
      <p:graphicFrame>
        <p:nvGraphicFramePr>
          <p:cNvPr id="290" name="Google Shape;290;p39"/>
          <p:cNvGraphicFramePr/>
          <p:nvPr/>
        </p:nvGraphicFramePr>
        <p:xfrm>
          <a:off x="2369525" y="1292025"/>
          <a:ext cx="3000000" cy="3000000"/>
        </p:xfrm>
        <a:graphic>
          <a:graphicData uri="http://schemas.openxmlformats.org/drawingml/2006/table">
            <a:tbl>
              <a:tblPr>
                <a:solidFill>
                  <a:srgbClr val="F5F5F5"/>
                </a:solidFill>
                <a:tableStyleId>{11D1740D-7D8A-4341-ADD0-1C1C8DF99644}</a:tableStyleId>
              </a:tblPr>
              <a:tblGrid>
                <a:gridCol w="681800"/>
                <a:gridCol w="794325"/>
                <a:gridCol w="794325"/>
                <a:gridCol w="925450"/>
              </a:tblGrid>
              <a:tr h="220350">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rPr>
                        <a:t>공격력</a:t>
                      </a:r>
                      <a:endParaRPr b="1" sz="1100">
                        <a:solidFill>
                          <a:srgbClr val="373A3C"/>
                        </a:solidFill>
                        <a:highlight>
                          <a:srgbClr val="F5F5F5"/>
                        </a:highlight>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rPr>
                        <a:t>총알</a:t>
                      </a:r>
                      <a:endParaRPr b="1" sz="1100">
                        <a:solidFill>
                          <a:srgbClr val="373A3C"/>
                        </a:solidFill>
                        <a:highlight>
                          <a:srgbClr val="F5F5F5"/>
                        </a:highlight>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rPr>
                        <a:t>넉백</a:t>
                      </a:r>
                      <a:endParaRPr b="1" sz="1100">
                        <a:solidFill>
                          <a:srgbClr val="373A3C"/>
                        </a:solidFill>
                        <a:highlight>
                          <a:srgbClr val="F5F5F5"/>
                        </a:highlight>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rPr>
                        <a:t>발사속도</a:t>
                      </a:r>
                      <a:endParaRPr b="1" sz="1100">
                        <a:solidFill>
                          <a:srgbClr val="373A3C"/>
                        </a:solidFill>
                        <a:highlight>
                          <a:srgbClr val="F5F5F5"/>
                        </a:highlight>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2035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rPr>
                        <a:t>70~160</a:t>
                      </a:r>
                      <a:endParaRPr sz="1100">
                        <a:solidFill>
                          <a:srgbClr val="373A3C"/>
                        </a:solidFill>
                        <a:highlight>
                          <a:srgbClr val="F5F5F5"/>
                        </a:highlight>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rPr>
                        <a:t>8</a:t>
                      </a:r>
                      <a:endParaRPr sz="1100">
                        <a:solidFill>
                          <a:srgbClr val="373A3C"/>
                        </a:solidFill>
                        <a:highlight>
                          <a:srgbClr val="F5F5F5"/>
                        </a:highlight>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rPr>
                        <a:t>조금약함</a:t>
                      </a:r>
                      <a:endParaRPr sz="1100">
                        <a:solidFill>
                          <a:srgbClr val="373A3C"/>
                        </a:solidFill>
                        <a:highlight>
                          <a:srgbClr val="F5F5F5"/>
                        </a:highlight>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rPr>
                        <a:t>느림</a:t>
                      </a:r>
                      <a:endParaRPr sz="1100">
                        <a:solidFill>
                          <a:srgbClr val="373A3C"/>
                        </a:solidFill>
                        <a:highlight>
                          <a:srgbClr val="F5F5F5"/>
                        </a:highlight>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
        <p:nvSpPr>
          <p:cNvPr id="291" name="Google Shape;291;p39"/>
          <p:cNvSpPr txBox="1"/>
          <p:nvPr/>
        </p:nvSpPr>
        <p:spPr>
          <a:xfrm>
            <a:off x="3939775" y="906325"/>
            <a:ext cx="1349700" cy="2340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ko">
                <a:solidFill>
                  <a:srgbClr val="666666"/>
                </a:solidFill>
                <a:latin typeface="Proxima Nova Extrabold"/>
                <a:ea typeface="Proxima Nova Extrabold"/>
                <a:cs typeface="Proxima Nova Extrabold"/>
                <a:sym typeface="Proxima Nova Extrabold"/>
              </a:rPr>
              <a:t>은빛 샷건</a:t>
            </a:r>
            <a:endParaRPr>
              <a:solidFill>
                <a:srgbClr val="666666"/>
              </a:solidFill>
              <a:latin typeface="Proxima Nova Extrabold"/>
              <a:ea typeface="Proxima Nova Extrabold"/>
              <a:cs typeface="Proxima Nova Extrabold"/>
              <a:sym typeface="Proxima Nova Extrabold"/>
            </a:endParaRPr>
          </a:p>
        </p:txBody>
      </p:sp>
      <p:pic>
        <p:nvPicPr>
          <p:cNvPr id="292" name="Google Shape;292;p39"/>
          <p:cNvPicPr preferRelativeResize="0"/>
          <p:nvPr/>
        </p:nvPicPr>
        <p:blipFill>
          <a:blip r:embed="rId5">
            <a:alphaModFix/>
          </a:blip>
          <a:stretch>
            <a:fillRect/>
          </a:stretch>
        </p:blipFill>
        <p:spPr>
          <a:xfrm>
            <a:off x="5883350" y="750812"/>
            <a:ext cx="969758" cy="545025"/>
          </a:xfrm>
          <a:prstGeom prst="rect">
            <a:avLst/>
          </a:prstGeom>
          <a:noFill/>
          <a:ln>
            <a:noFill/>
          </a:ln>
        </p:spPr>
      </p:pic>
      <p:graphicFrame>
        <p:nvGraphicFramePr>
          <p:cNvPr id="293" name="Google Shape;293;p39"/>
          <p:cNvGraphicFramePr/>
          <p:nvPr/>
        </p:nvGraphicFramePr>
        <p:xfrm>
          <a:off x="5763200" y="1292025"/>
          <a:ext cx="3000000" cy="3000000"/>
        </p:xfrm>
        <a:graphic>
          <a:graphicData uri="http://schemas.openxmlformats.org/drawingml/2006/table">
            <a:tbl>
              <a:tblPr>
                <a:solidFill>
                  <a:srgbClr val="F5F5F5"/>
                </a:solidFill>
                <a:tableStyleId>{11D1740D-7D8A-4341-ADD0-1C1C8DF99644}</a:tableStyleId>
              </a:tblPr>
              <a:tblGrid>
                <a:gridCol w="727975"/>
                <a:gridCol w="573425"/>
                <a:gridCol w="811675"/>
              </a:tblGrid>
              <a:tr h="266700">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rPr>
                        <a:t>공격력</a:t>
                      </a:r>
                      <a:endParaRPr b="1" sz="1100">
                        <a:solidFill>
                          <a:srgbClr val="373A3C"/>
                        </a:solidFill>
                        <a:highlight>
                          <a:srgbClr val="F5F5F5"/>
                        </a:highlight>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rPr>
                        <a:t>총알</a:t>
                      </a:r>
                      <a:endParaRPr b="1" sz="1100">
                        <a:solidFill>
                          <a:srgbClr val="373A3C"/>
                        </a:solidFill>
                        <a:highlight>
                          <a:srgbClr val="F5F5F5"/>
                        </a:highlight>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rPr>
                        <a:t>발사속도</a:t>
                      </a:r>
                      <a:endParaRPr b="1" sz="1100">
                        <a:solidFill>
                          <a:srgbClr val="373A3C"/>
                        </a:solidFill>
                        <a:highlight>
                          <a:srgbClr val="F5F5F5"/>
                        </a:highlight>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6670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rPr>
                        <a:t>14</a:t>
                      </a:r>
                      <a:endParaRPr sz="1100">
                        <a:solidFill>
                          <a:srgbClr val="373A3C"/>
                        </a:solidFill>
                        <a:highlight>
                          <a:srgbClr val="F5F5F5"/>
                        </a:highlight>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rPr>
                        <a:t>30</a:t>
                      </a:r>
                      <a:endParaRPr sz="1100">
                        <a:solidFill>
                          <a:srgbClr val="373A3C"/>
                        </a:solidFill>
                        <a:highlight>
                          <a:srgbClr val="F5F5F5"/>
                        </a:highlight>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rPr>
                        <a:t>빠름</a:t>
                      </a:r>
                      <a:endParaRPr sz="1100">
                        <a:solidFill>
                          <a:srgbClr val="373A3C"/>
                        </a:solidFill>
                        <a:highlight>
                          <a:srgbClr val="F5F5F5"/>
                        </a:highlight>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
        <p:nvSpPr>
          <p:cNvPr id="294" name="Google Shape;294;p39"/>
          <p:cNvSpPr txBox="1"/>
          <p:nvPr/>
        </p:nvSpPr>
        <p:spPr>
          <a:xfrm>
            <a:off x="6987400" y="851313"/>
            <a:ext cx="799200" cy="234000"/>
          </a:xfrm>
          <a:prstGeom prst="rect">
            <a:avLst/>
          </a:prstGeom>
          <a:noFill/>
          <a:ln>
            <a:noFill/>
          </a:ln>
          <a:effectLst>
            <a:outerShdw blurRad="57150" rotWithShape="0" algn="bl">
              <a:schemeClr val="accent6">
                <a:alpha val="50000"/>
              </a:schemeClr>
            </a:outerShdw>
          </a:effectLst>
        </p:spPr>
        <p:txBody>
          <a:bodyPr anchorCtr="0" anchor="t" bIns="91425" lIns="91425" spcFirstLastPara="1" rIns="91425" wrap="square" tIns="54000">
            <a:noAutofit/>
          </a:bodyPr>
          <a:lstStyle/>
          <a:p>
            <a:pPr indent="0" lvl="0" marL="0" rtl="0" algn="l">
              <a:spcBef>
                <a:spcPts val="0"/>
              </a:spcBef>
              <a:spcAft>
                <a:spcPts val="0"/>
              </a:spcAft>
              <a:buNone/>
            </a:pPr>
            <a:r>
              <a:rPr b="1" i="1" lang="ko" sz="1600">
                <a:solidFill>
                  <a:srgbClr val="796416"/>
                </a:solidFill>
                <a:latin typeface="Black Han Sans"/>
                <a:ea typeface="Black Han Sans"/>
                <a:cs typeface="Black Han Sans"/>
                <a:sym typeface="Black Han Sans"/>
              </a:rPr>
              <a:t>mp7</a:t>
            </a:r>
            <a:endParaRPr b="1" i="1" sz="1600">
              <a:solidFill>
                <a:srgbClr val="796416"/>
              </a:solidFill>
              <a:latin typeface="Black Han Sans"/>
              <a:ea typeface="Black Han Sans"/>
              <a:cs typeface="Black Han Sans"/>
              <a:sym typeface="Black Han Sans"/>
            </a:endParaRPr>
          </a:p>
        </p:txBody>
      </p:sp>
      <p:pic>
        <p:nvPicPr>
          <p:cNvPr id="295" name="Google Shape;295;p39"/>
          <p:cNvPicPr preferRelativeResize="0"/>
          <p:nvPr/>
        </p:nvPicPr>
        <p:blipFill>
          <a:blip r:embed="rId6">
            <a:alphaModFix/>
          </a:blip>
          <a:stretch>
            <a:fillRect/>
          </a:stretch>
        </p:blipFill>
        <p:spPr>
          <a:xfrm>
            <a:off x="48975" y="2166200"/>
            <a:ext cx="1417250" cy="440700"/>
          </a:xfrm>
          <a:prstGeom prst="rect">
            <a:avLst/>
          </a:prstGeom>
          <a:noFill/>
          <a:ln>
            <a:noFill/>
          </a:ln>
        </p:spPr>
      </p:pic>
      <p:graphicFrame>
        <p:nvGraphicFramePr>
          <p:cNvPr id="296" name="Google Shape;296;p39"/>
          <p:cNvGraphicFramePr/>
          <p:nvPr/>
        </p:nvGraphicFramePr>
        <p:xfrm>
          <a:off x="48975" y="2696775"/>
          <a:ext cx="3000000" cy="3000000"/>
        </p:xfrm>
        <a:graphic>
          <a:graphicData uri="http://schemas.openxmlformats.org/drawingml/2006/table">
            <a:tbl>
              <a:tblPr>
                <a:solidFill>
                  <a:srgbClr val="F5F5F5"/>
                </a:solidFill>
                <a:tableStyleId>{11D1740D-7D8A-4341-ADD0-1C1C8DF99644}</a:tableStyleId>
              </a:tblPr>
              <a:tblGrid>
                <a:gridCol w="640300"/>
                <a:gridCol w="553375"/>
                <a:gridCol w="1363900"/>
              </a:tblGrid>
              <a:tr h="170625">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rPr>
                        <a:t>공격력</a:t>
                      </a:r>
                      <a:endParaRPr b="1" sz="1100">
                        <a:solidFill>
                          <a:srgbClr val="373A3C"/>
                        </a:solidFill>
                        <a:highlight>
                          <a:srgbClr val="F5F5F5"/>
                        </a:highlight>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rPr>
                        <a:t>총알</a:t>
                      </a:r>
                      <a:endParaRPr b="1" sz="1100">
                        <a:solidFill>
                          <a:srgbClr val="373A3C"/>
                        </a:solidFill>
                        <a:highlight>
                          <a:srgbClr val="F5F5F5"/>
                        </a:highlight>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rPr>
                        <a:t>발사속도</a:t>
                      </a:r>
                      <a:endParaRPr b="1" sz="1100">
                        <a:solidFill>
                          <a:srgbClr val="373A3C"/>
                        </a:solidFill>
                        <a:highlight>
                          <a:srgbClr val="F5F5F5"/>
                        </a:highlight>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170625">
                <a:tc>
                  <a:txBody>
                    <a:bodyPr/>
                    <a:lstStyle/>
                    <a:p>
                      <a:pPr indent="0" lvl="0" marL="0" rtl="0" algn="ctr">
                        <a:lnSpc>
                          <a:spcPct val="115000"/>
                        </a:lnSpc>
                        <a:spcBef>
                          <a:spcPts val="0"/>
                        </a:spcBef>
                        <a:spcAft>
                          <a:spcPts val="0"/>
                        </a:spcAft>
                        <a:buNone/>
                      </a:pPr>
                      <a:r>
                        <a:rPr lang="ko" sz="1100">
                          <a:solidFill>
                            <a:srgbClr val="373A3C"/>
                          </a:solidFill>
                          <a:highlight>
                            <a:srgbClr val="F5F5F5"/>
                          </a:highlight>
                        </a:rPr>
                        <a:t>20</a:t>
                      </a:r>
                      <a:endParaRPr sz="1100">
                        <a:solidFill>
                          <a:srgbClr val="373A3C"/>
                        </a:solidFill>
                        <a:highlight>
                          <a:srgbClr val="F5F5F5"/>
                        </a:highlight>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rPr>
                        <a:t>24</a:t>
                      </a:r>
                      <a:endParaRPr sz="1100">
                        <a:solidFill>
                          <a:srgbClr val="373A3C"/>
                        </a:solidFill>
                        <a:highlight>
                          <a:srgbClr val="F5F5F5"/>
                        </a:highlight>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rPr>
                        <a:t>3발씩 딜레이0.4초</a:t>
                      </a:r>
                      <a:endParaRPr sz="1100">
                        <a:solidFill>
                          <a:srgbClr val="373A3C"/>
                        </a:solidFill>
                        <a:highlight>
                          <a:srgbClr val="F5F5F5"/>
                        </a:highlight>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
        <p:nvSpPr>
          <p:cNvPr id="297" name="Google Shape;297;p39"/>
          <p:cNvSpPr txBox="1"/>
          <p:nvPr/>
        </p:nvSpPr>
        <p:spPr>
          <a:xfrm>
            <a:off x="1362600" y="2286950"/>
            <a:ext cx="1688700" cy="199200"/>
          </a:xfrm>
          <a:prstGeom prst="rect">
            <a:avLst/>
          </a:prstGeom>
          <a:noFill/>
          <a:ln>
            <a:noFill/>
          </a:ln>
        </p:spPr>
        <p:txBody>
          <a:bodyPr anchorCtr="0" anchor="t" bIns="91425" lIns="91425" spcFirstLastPara="1" rIns="91425" wrap="square" tIns="54000">
            <a:noAutofit/>
          </a:bodyPr>
          <a:lstStyle/>
          <a:p>
            <a:pPr indent="0" lvl="0" marL="0" rtl="0" algn="l">
              <a:spcBef>
                <a:spcPts val="0"/>
              </a:spcBef>
              <a:spcAft>
                <a:spcPts val="0"/>
              </a:spcAft>
              <a:buNone/>
            </a:pPr>
            <a:r>
              <a:rPr b="1" lang="ko" sz="1600">
                <a:solidFill>
                  <a:schemeClr val="dk1"/>
                </a:solidFill>
                <a:latin typeface="Black Han Sans"/>
                <a:ea typeface="Black Han Sans"/>
                <a:cs typeface="Black Han Sans"/>
                <a:sym typeface="Black Han Sans"/>
              </a:rPr>
              <a:t>m16</a:t>
            </a:r>
            <a:endParaRPr b="1" sz="1600">
              <a:solidFill>
                <a:schemeClr val="dk1"/>
              </a:solidFill>
              <a:latin typeface="Black Han Sans"/>
              <a:ea typeface="Black Han Sans"/>
              <a:cs typeface="Black Han Sans"/>
              <a:sym typeface="Black Han Sans"/>
            </a:endParaRPr>
          </a:p>
        </p:txBody>
      </p:sp>
      <p:pic>
        <p:nvPicPr>
          <p:cNvPr id="298" name="Google Shape;298;p39"/>
          <p:cNvPicPr preferRelativeResize="0"/>
          <p:nvPr/>
        </p:nvPicPr>
        <p:blipFill>
          <a:blip r:embed="rId7">
            <a:alphaModFix/>
          </a:blip>
          <a:stretch>
            <a:fillRect/>
          </a:stretch>
        </p:blipFill>
        <p:spPr>
          <a:xfrm>
            <a:off x="2939738" y="2229212"/>
            <a:ext cx="1510792" cy="377675"/>
          </a:xfrm>
          <a:prstGeom prst="rect">
            <a:avLst/>
          </a:prstGeom>
          <a:noFill/>
          <a:ln>
            <a:noFill/>
          </a:ln>
        </p:spPr>
      </p:pic>
      <p:graphicFrame>
        <p:nvGraphicFramePr>
          <p:cNvPr id="299" name="Google Shape;299;p39"/>
          <p:cNvGraphicFramePr/>
          <p:nvPr/>
        </p:nvGraphicFramePr>
        <p:xfrm>
          <a:off x="2939750" y="2696775"/>
          <a:ext cx="3000000" cy="3000000"/>
        </p:xfrm>
        <a:graphic>
          <a:graphicData uri="http://schemas.openxmlformats.org/drawingml/2006/table">
            <a:tbl>
              <a:tblPr>
                <a:solidFill>
                  <a:srgbClr val="F5F5F5"/>
                </a:solidFill>
                <a:tableStyleId>{11D1740D-7D8A-4341-ADD0-1C1C8DF99644}</a:tableStyleId>
              </a:tblPr>
              <a:tblGrid>
                <a:gridCol w="836625"/>
                <a:gridCol w="655350"/>
                <a:gridCol w="1451625"/>
              </a:tblGrid>
              <a:tr h="266700">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총알</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발사속도</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6670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175</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12</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1발씩 딜레이0.5초</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
        <p:nvSpPr>
          <p:cNvPr id="300" name="Google Shape;300;p39"/>
          <p:cNvSpPr txBox="1"/>
          <p:nvPr/>
        </p:nvSpPr>
        <p:spPr>
          <a:xfrm>
            <a:off x="4431725" y="2343450"/>
            <a:ext cx="1602000" cy="228300"/>
          </a:xfrm>
          <a:prstGeom prst="rect">
            <a:avLst/>
          </a:prstGeom>
          <a:noFill/>
          <a:ln>
            <a:noFill/>
          </a:ln>
        </p:spPr>
        <p:txBody>
          <a:bodyPr anchorCtr="0" anchor="t" bIns="54000" lIns="91425" spcFirstLastPara="1" rIns="91425" wrap="square" tIns="54000">
            <a:noAutofit/>
          </a:bodyPr>
          <a:lstStyle/>
          <a:p>
            <a:pPr indent="0" lvl="0" marL="0" rtl="0" algn="l">
              <a:spcBef>
                <a:spcPts val="0"/>
              </a:spcBef>
              <a:spcAft>
                <a:spcPts val="0"/>
              </a:spcAft>
              <a:buNone/>
            </a:pPr>
            <a:r>
              <a:rPr lang="ko">
                <a:solidFill>
                  <a:srgbClr val="6D3A00"/>
                </a:solidFill>
                <a:latin typeface="Black Han Sans"/>
                <a:ea typeface="Black Han Sans"/>
                <a:cs typeface="Black Han Sans"/>
                <a:sym typeface="Black Han Sans"/>
              </a:rPr>
              <a:t>모신나강</a:t>
            </a:r>
            <a:endParaRPr>
              <a:solidFill>
                <a:srgbClr val="6D3A00"/>
              </a:solidFill>
              <a:latin typeface="Black Han Sans"/>
              <a:ea typeface="Black Han Sans"/>
              <a:cs typeface="Black Han Sans"/>
              <a:sym typeface="Black Han Sans"/>
            </a:endParaRPr>
          </a:p>
        </p:txBody>
      </p:sp>
      <p:pic>
        <p:nvPicPr>
          <p:cNvPr id="301" name="Google Shape;301;p39"/>
          <p:cNvPicPr preferRelativeResize="0"/>
          <p:nvPr/>
        </p:nvPicPr>
        <p:blipFill>
          <a:blip r:embed="rId8">
            <a:alphaModFix/>
          </a:blip>
          <a:stretch>
            <a:fillRect/>
          </a:stretch>
        </p:blipFill>
        <p:spPr>
          <a:xfrm>
            <a:off x="6187750" y="2148740"/>
            <a:ext cx="1417250" cy="538622"/>
          </a:xfrm>
          <a:prstGeom prst="rect">
            <a:avLst/>
          </a:prstGeom>
          <a:noFill/>
          <a:ln>
            <a:noFill/>
          </a:ln>
        </p:spPr>
      </p:pic>
      <p:graphicFrame>
        <p:nvGraphicFramePr>
          <p:cNvPr id="302" name="Google Shape;302;p39"/>
          <p:cNvGraphicFramePr/>
          <p:nvPr/>
        </p:nvGraphicFramePr>
        <p:xfrm>
          <a:off x="6113550" y="2696775"/>
          <a:ext cx="3000000" cy="3000000"/>
        </p:xfrm>
        <a:graphic>
          <a:graphicData uri="http://schemas.openxmlformats.org/drawingml/2006/table">
            <a:tbl>
              <a:tblPr>
                <a:solidFill>
                  <a:srgbClr val="F5F5F5"/>
                </a:solidFill>
                <a:tableStyleId>{11D1740D-7D8A-4341-ADD0-1C1C8DF99644}</a:tableStyleId>
              </a:tblPr>
              <a:tblGrid>
                <a:gridCol w="680175"/>
                <a:gridCol w="884200"/>
                <a:gridCol w="951475"/>
              </a:tblGrid>
              <a:tr h="266700">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총알</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발사속도</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6670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16</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30</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약간빠름</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
        <p:nvSpPr>
          <p:cNvPr id="303" name="Google Shape;303;p39"/>
          <p:cNvSpPr txBox="1"/>
          <p:nvPr/>
        </p:nvSpPr>
        <p:spPr>
          <a:xfrm>
            <a:off x="7637625" y="2244575"/>
            <a:ext cx="882900" cy="37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2000">
                <a:solidFill>
                  <a:srgbClr val="2B2B2B"/>
                </a:solidFill>
                <a:latin typeface="Black Han Sans"/>
                <a:ea typeface="Black Han Sans"/>
                <a:cs typeface="Black Han Sans"/>
                <a:sym typeface="Black Han Sans"/>
              </a:rPr>
              <a:t>K2</a:t>
            </a:r>
            <a:endParaRPr sz="2000">
              <a:solidFill>
                <a:srgbClr val="2B2B2B"/>
              </a:solidFill>
              <a:latin typeface="Black Han Sans"/>
              <a:ea typeface="Black Han Sans"/>
              <a:cs typeface="Black Han Sans"/>
              <a:sym typeface="Black Han Sans"/>
            </a:endParaRPr>
          </a:p>
        </p:txBody>
      </p:sp>
      <p:pic>
        <p:nvPicPr>
          <p:cNvPr id="304" name="Google Shape;304;p39"/>
          <p:cNvPicPr preferRelativeResize="0"/>
          <p:nvPr/>
        </p:nvPicPr>
        <p:blipFill>
          <a:blip r:embed="rId9">
            <a:alphaModFix/>
          </a:blip>
          <a:stretch>
            <a:fillRect/>
          </a:stretch>
        </p:blipFill>
        <p:spPr>
          <a:xfrm>
            <a:off x="48975" y="3513737"/>
            <a:ext cx="1066050" cy="607125"/>
          </a:xfrm>
          <a:prstGeom prst="rect">
            <a:avLst/>
          </a:prstGeom>
          <a:noFill/>
          <a:ln>
            <a:noFill/>
          </a:ln>
        </p:spPr>
      </p:pic>
      <p:graphicFrame>
        <p:nvGraphicFramePr>
          <p:cNvPr id="305" name="Google Shape;305;p39"/>
          <p:cNvGraphicFramePr/>
          <p:nvPr/>
        </p:nvGraphicFramePr>
        <p:xfrm>
          <a:off x="48975" y="4120875"/>
          <a:ext cx="3000000" cy="3000000"/>
        </p:xfrm>
        <a:graphic>
          <a:graphicData uri="http://schemas.openxmlformats.org/drawingml/2006/table">
            <a:tbl>
              <a:tblPr>
                <a:solidFill>
                  <a:srgbClr val="F5F5F5"/>
                </a:solidFill>
                <a:tableStyleId>{11D1740D-7D8A-4341-ADD0-1C1C8DF99644}</a:tableStyleId>
              </a:tblPr>
              <a:tblGrid>
                <a:gridCol w="651000"/>
                <a:gridCol w="846300"/>
                <a:gridCol w="983225"/>
              </a:tblGrid>
              <a:tr h="266700">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총알</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발사속도</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6670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8</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45</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매우빠름</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
        <p:nvSpPr>
          <p:cNvPr id="306" name="Google Shape;306;p39"/>
          <p:cNvSpPr txBox="1"/>
          <p:nvPr/>
        </p:nvSpPr>
        <p:spPr>
          <a:xfrm>
            <a:off x="1205475" y="3700300"/>
            <a:ext cx="1234800" cy="234000"/>
          </a:xfrm>
          <a:prstGeom prst="rect">
            <a:avLst/>
          </a:prstGeom>
          <a:noFill/>
          <a:ln>
            <a:noFill/>
          </a:ln>
        </p:spPr>
        <p:txBody>
          <a:bodyPr anchorCtr="0" anchor="t" bIns="54000" lIns="90000" spcFirstLastPara="1" rIns="91425" wrap="square" tIns="54000">
            <a:noAutofit/>
          </a:bodyPr>
          <a:lstStyle/>
          <a:p>
            <a:pPr indent="0" lvl="0" marL="0" rtl="0" algn="l">
              <a:spcBef>
                <a:spcPts val="0"/>
              </a:spcBef>
              <a:spcAft>
                <a:spcPts val="0"/>
              </a:spcAft>
              <a:buNone/>
            </a:pPr>
            <a:r>
              <a:rPr lang="ko" sz="1600">
                <a:solidFill>
                  <a:srgbClr val="073763"/>
                </a:solidFill>
                <a:latin typeface="Black Han Sans"/>
                <a:ea typeface="Black Han Sans"/>
                <a:cs typeface="Black Han Sans"/>
                <a:sym typeface="Black Han Sans"/>
              </a:rPr>
              <a:t>UZI</a:t>
            </a:r>
            <a:endParaRPr sz="1600">
              <a:solidFill>
                <a:srgbClr val="073763"/>
              </a:solidFill>
              <a:latin typeface="Black Han Sans"/>
              <a:ea typeface="Black Han Sans"/>
              <a:cs typeface="Black Han Sans"/>
              <a:sym typeface="Black Han Sans"/>
            </a:endParaRPr>
          </a:p>
        </p:txBody>
      </p:sp>
      <p:pic>
        <p:nvPicPr>
          <p:cNvPr id="307" name="Google Shape;307;p39"/>
          <p:cNvPicPr preferRelativeResize="0"/>
          <p:nvPr/>
        </p:nvPicPr>
        <p:blipFill>
          <a:blip r:embed="rId10">
            <a:alphaModFix/>
          </a:blip>
          <a:stretch>
            <a:fillRect/>
          </a:stretch>
        </p:blipFill>
        <p:spPr>
          <a:xfrm>
            <a:off x="2939738" y="3478900"/>
            <a:ext cx="1852373" cy="572700"/>
          </a:xfrm>
          <a:prstGeom prst="rect">
            <a:avLst/>
          </a:prstGeom>
          <a:noFill/>
          <a:ln>
            <a:noFill/>
          </a:ln>
        </p:spPr>
      </p:pic>
      <p:graphicFrame>
        <p:nvGraphicFramePr>
          <p:cNvPr id="308" name="Google Shape;308;p39"/>
          <p:cNvGraphicFramePr/>
          <p:nvPr/>
        </p:nvGraphicFramePr>
        <p:xfrm>
          <a:off x="2939750" y="4065400"/>
          <a:ext cx="3000000" cy="3000000"/>
        </p:xfrm>
        <a:graphic>
          <a:graphicData uri="http://schemas.openxmlformats.org/drawingml/2006/table">
            <a:tbl>
              <a:tblPr>
                <a:solidFill>
                  <a:srgbClr val="F5F5F5"/>
                </a:solidFill>
                <a:tableStyleId>{11D1740D-7D8A-4341-ADD0-1C1C8DF99644}</a:tableStyleId>
              </a:tblPr>
              <a:tblGrid>
                <a:gridCol w="685700"/>
                <a:gridCol w="537125"/>
                <a:gridCol w="1432150"/>
              </a:tblGrid>
              <a:tr h="313500">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총알</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발사속도</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31350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400</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5</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1발씩 딜레이 1초</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
        <p:nvSpPr>
          <p:cNvPr id="309" name="Google Shape;309;p39"/>
          <p:cNvSpPr txBox="1"/>
          <p:nvPr/>
        </p:nvSpPr>
        <p:spPr>
          <a:xfrm>
            <a:off x="4591575" y="3560900"/>
            <a:ext cx="1095300" cy="41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a:latin typeface="Black Han Sans"/>
                <a:ea typeface="Black Han Sans"/>
                <a:cs typeface="Black Han Sans"/>
                <a:sym typeface="Black Han Sans"/>
              </a:rPr>
              <a:t>UN-14</a:t>
            </a:r>
            <a:endParaRPr>
              <a:latin typeface="Black Han Sans"/>
              <a:ea typeface="Black Han Sans"/>
              <a:cs typeface="Black Han Sans"/>
              <a:sym typeface="Black Han Sans"/>
            </a:endParaRPr>
          </a:p>
        </p:txBody>
      </p:sp>
      <p:pic>
        <p:nvPicPr>
          <p:cNvPr id="310" name="Google Shape;310;p39"/>
          <p:cNvPicPr preferRelativeResize="0"/>
          <p:nvPr/>
        </p:nvPicPr>
        <p:blipFill>
          <a:blip r:embed="rId11">
            <a:alphaModFix/>
          </a:blip>
          <a:stretch>
            <a:fillRect/>
          </a:stretch>
        </p:blipFill>
        <p:spPr>
          <a:xfrm>
            <a:off x="6130100" y="3596948"/>
            <a:ext cx="857305" cy="440700"/>
          </a:xfrm>
          <a:prstGeom prst="rect">
            <a:avLst/>
          </a:prstGeom>
          <a:noFill/>
          <a:ln>
            <a:noFill/>
          </a:ln>
        </p:spPr>
      </p:pic>
      <p:graphicFrame>
        <p:nvGraphicFramePr>
          <p:cNvPr id="311" name="Google Shape;311;p39"/>
          <p:cNvGraphicFramePr/>
          <p:nvPr/>
        </p:nvGraphicFramePr>
        <p:xfrm>
          <a:off x="6004975" y="4062388"/>
          <a:ext cx="3000000" cy="3000000"/>
        </p:xfrm>
        <a:graphic>
          <a:graphicData uri="http://schemas.openxmlformats.org/drawingml/2006/table">
            <a:tbl>
              <a:tblPr>
                <a:solidFill>
                  <a:srgbClr val="F5F5F5"/>
                </a:solidFill>
                <a:tableStyleId>{11D1740D-7D8A-4341-ADD0-1C1C8DF99644}</a:tableStyleId>
              </a:tblPr>
              <a:tblGrid>
                <a:gridCol w="770150"/>
                <a:gridCol w="603275"/>
                <a:gridCol w="1142425"/>
              </a:tblGrid>
              <a:tr h="281925">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총알</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발사속도</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24275">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25</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12</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단발/보통</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
        <p:nvSpPr>
          <p:cNvPr id="312" name="Google Shape;312;p39"/>
          <p:cNvSpPr txBox="1"/>
          <p:nvPr/>
        </p:nvSpPr>
        <p:spPr>
          <a:xfrm>
            <a:off x="6987400" y="3608450"/>
            <a:ext cx="1417200" cy="31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700">
                <a:solidFill>
                  <a:srgbClr val="990000"/>
                </a:solidFill>
                <a:latin typeface="Black Han Sans"/>
                <a:ea typeface="Black Han Sans"/>
                <a:cs typeface="Black Han Sans"/>
                <a:sym typeface="Black Han Sans"/>
              </a:rPr>
              <a:t>p12</a:t>
            </a:r>
            <a:endParaRPr sz="1700">
              <a:solidFill>
                <a:srgbClr val="990000"/>
              </a:solidFill>
              <a:latin typeface="Black Han Sans"/>
              <a:ea typeface="Black Han Sans"/>
              <a:cs typeface="Black Han Sans"/>
              <a:sym typeface="Black Ha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Google Shape;317;p40"/>
          <p:cNvSpPr txBox="1"/>
          <p:nvPr/>
        </p:nvSpPr>
        <p:spPr>
          <a:xfrm>
            <a:off x="31800" y="714050"/>
            <a:ext cx="9068700" cy="4299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318" name="Google Shape;318;p40"/>
          <p:cNvSpPr txBox="1"/>
          <p:nvPr>
            <p:ph type="title"/>
          </p:nvPr>
        </p:nvSpPr>
        <p:spPr>
          <a:xfrm>
            <a:off x="31800" y="0"/>
            <a:ext cx="8488800" cy="55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a:solidFill>
                  <a:srgbClr val="5B0F00"/>
                </a:solidFill>
                <a:latin typeface="Black Han Sans"/>
                <a:ea typeface="Black Han Sans"/>
                <a:cs typeface="Black Han Sans"/>
                <a:sym typeface="Black Han Sans"/>
              </a:rPr>
              <a:t>무기(총기류)</a:t>
            </a:r>
            <a:endParaRPr sz="3300" u="sng">
              <a:solidFill>
                <a:srgbClr val="274E13"/>
              </a:solidFill>
              <a:latin typeface="Proxima Nova Semibold"/>
              <a:ea typeface="Proxima Nova Semibold"/>
              <a:cs typeface="Proxima Nova Semibold"/>
              <a:sym typeface="Proxima Nova Semibold"/>
            </a:endParaRPr>
          </a:p>
        </p:txBody>
      </p:sp>
      <p:pic>
        <p:nvPicPr>
          <p:cNvPr id="319" name="Google Shape;319;p40"/>
          <p:cNvPicPr preferRelativeResize="0"/>
          <p:nvPr/>
        </p:nvPicPr>
        <p:blipFill>
          <a:blip r:embed="rId3">
            <a:alphaModFix/>
          </a:blip>
          <a:stretch>
            <a:fillRect/>
          </a:stretch>
        </p:blipFill>
        <p:spPr>
          <a:xfrm>
            <a:off x="58550" y="613700"/>
            <a:ext cx="1270225" cy="757475"/>
          </a:xfrm>
          <a:prstGeom prst="rect">
            <a:avLst/>
          </a:prstGeom>
          <a:noFill/>
          <a:ln>
            <a:noFill/>
          </a:ln>
        </p:spPr>
      </p:pic>
      <p:graphicFrame>
        <p:nvGraphicFramePr>
          <p:cNvPr id="320" name="Google Shape;320;p40"/>
          <p:cNvGraphicFramePr/>
          <p:nvPr/>
        </p:nvGraphicFramePr>
        <p:xfrm>
          <a:off x="58550" y="1371175"/>
          <a:ext cx="3000000" cy="3000000"/>
        </p:xfrm>
        <a:graphic>
          <a:graphicData uri="http://schemas.openxmlformats.org/drawingml/2006/table">
            <a:tbl>
              <a:tblPr>
                <a:solidFill>
                  <a:srgbClr val="F5F5F5"/>
                </a:solidFill>
                <a:tableStyleId>{11D1740D-7D8A-4341-ADD0-1C1C8DF99644}</a:tableStyleId>
              </a:tblPr>
              <a:tblGrid>
                <a:gridCol w="805850"/>
                <a:gridCol w="631250"/>
                <a:gridCol w="795250"/>
              </a:tblGrid>
              <a:tr h="266700">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총알</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발사속도</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6670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14</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30</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빠름</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pic>
        <p:nvPicPr>
          <p:cNvPr id="321" name="Google Shape;321;p40"/>
          <p:cNvPicPr preferRelativeResize="0"/>
          <p:nvPr/>
        </p:nvPicPr>
        <p:blipFill>
          <a:blip r:embed="rId4">
            <a:alphaModFix/>
          </a:blip>
          <a:stretch>
            <a:fillRect/>
          </a:stretch>
        </p:blipFill>
        <p:spPr>
          <a:xfrm>
            <a:off x="2518925" y="689050"/>
            <a:ext cx="1182300" cy="606750"/>
          </a:xfrm>
          <a:prstGeom prst="rect">
            <a:avLst/>
          </a:prstGeom>
          <a:noFill/>
          <a:ln>
            <a:noFill/>
          </a:ln>
        </p:spPr>
      </p:pic>
      <p:graphicFrame>
        <p:nvGraphicFramePr>
          <p:cNvPr id="322" name="Google Shape;322;p40"/>
          <p:cNvGraphicFramePr/>
          <p:nvPr/>
        </p:nvGraphicFramePr>
        <p:xfrm>
          <a:off x="2518925" y="1371175"/>
          <a:ext cx="3000000" cy="3000000"/>
        </p:xfrm>
        <a:graphic>
          <a:graphicData uri="http://schemas.openxmlformats.org/drawingml/2006/table">
            <a:tbl>
              <a:tblPr>
                <a:solidFill>
                  <a:srgbClr val="F5F5F5"/>
                </a:solidFill>
                <a:tableStyleId>{11D1740D-7D8A-4341-ADD0-1C1C8DF99644}</a:tableStyleId>
              </a:tblPr>
              <a:tblGrid>
                <a:gridCol w="778950"/>
                <a:gridCol w="707800"/>
                <a:gridCol w="862750"/>
              </a:tblGrid>
              <a:tr h="266700">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총알</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발사속도</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6670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22</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30</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약간느림</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
        <p:nvSpPr>
          <p:cNvPr id="323" name="Google Shape;323;p40"/>
          <p:cNvSpPr txBox="1"/>
          <p:nvPr/>
        </p:nvSpPr>
        <p:spPr>
          <a:xfrm>
            <a:off x="3812500" y="926575"/>
            <a:ext cx="995700" cy="380700"/>
          </a:xfrm>
          <a:prstGeom prst="rect">
            <a:avLst/>
          </a:prstGeom>
          <a:noFill/>
          <a:ln>
            <a:noFill/>
          </a:ln>
          <a:effectLst>
            <a:outerShdw blurRad="57150" rotWithShape="0" algn="bl" dir="5400000" dist="19050">
              <a:srgbClr val="6AA84F">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ko" sz="1600">
                <a:solidFill>
                  <a:srgbClr val="38761D"/>
                </a:solidFill>
                <a:latin typeface="Black Han Sans"/>
                <a:ea typeface="Black Han Sans"/>
                <a:cs typeface="Black Han Sans"/>
                <a:sym typeface="Black Han Sans"/>
              </a:rPr>
              <a:t>AUG</a:t>
            </a:r>
            <a:endParaRPr sz="1600">
              <a:solidFill>
                <a:srgbClr val="38761D"/>
              </a:solidFill>
              <a:latin typeface="Black Han Sans"/>
              <a:ea typeface="Black Han Sans"/>
              <a:cs typeface="Black Han Sans"/>
              <a:sym typeface="Black Han Sans"/>
            </a:endParaRPr>
          </a:p>
        </p:txBody>
      </p:sp>
      <p:pic>
        <p:nvPicPr>
          <p:cNvPr id="324" name="Google Shape;324;p40"/>
          <p:cNvPicPr preferRelativeResize="0"/>
          <p:nvPr/>
        </p:nvPicPr>
        <p:blipFill>
          <a:blip r:embed="rId5">
            <a:alphaModFix/>
          </a:blip>
          <a:stretch>
            <a:fillRect/>
          </a:stretch>
        </p:blipFill>
        <p:spPr>
          <a:xfrm>
            <a:off x="5426700" y="764425"/>
            <a:ext cx="1072198" cy="606750"/>
          </a:xfrm>
          <a:prstGeom prst="rect">
            <a:avLst/>
          </a:prstGeom>
          <a:noFill/>
          <a:ln>
            <a:noFill/>
          </a:ln>
        </p:spPr>
      </p:pic>
      <p:graphicFrame>
        <p:nvGraphicFramePr>
          <p:cNvPr id="325" name="Google Shape;325;p40"/>
          <p:cNvGraphicFramePr/>
          <p:nvPr/>
        </p:nvGraphicFramePr>
        <p:xfrm>
          <a:off x="5277975" y="1371175"/>
          <a:ext cx="3000000" cy="3000000"/>
        </p:xfrm>
        <a:graphic>
          <a:graphicData uri="http://schemas.openxmlformats.org/drawingml/2006/table">
            <a:tbl>
              <a:tblPr>
                <a:solidFill>
                  <a:srgbClr val="F5F5F5"/>
                </a:solidFill>
                <a:tableStyleId>{11D1740D-7D8A-4341-ADD0-1C1C8DF99644}</a:tableStyleId>
              </a:tblPr>
              <a:tblGrid>
                <a:gridCol w="624000"/>
                <a:gridCol w="807100"/>
                <a:gridCol w="971100"/>
              </a:tblGrid>
              <a:tr h="266700">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총알</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발사속도</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6670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12</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40</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매우빠름</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
        <p:nvSpPr>
          <p:cNvPr id="326" name="Google Shape;326;p40"/>
          <p:cNvSpPr txBox="1"/>
          <p:nvPr/>
        </p:nvSpPr>
        <p:spPr>
          <a:xfrm>
            <a:off x="6498900" y="894350"/>
            <a:ext cx="931500" cy="24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a:solidFill>
                  <a:srgbClr val="351C75"/>
                </a:solidFill>
                <a:latin typeface="Black Han Sans"/>
                <a:ea typeface="Black Han Sans"/>
                <a:cs typeface="Black Han Sans"/>
                <a:sym typeface="Black Han Sans"/>
              </a:rPr>
              <a:t>FNG-</a:t>
            </a:r>
            <a:r>
              <a:rPr lang="ko" sz="1700">
                <a:solidFill>
                  <a:srgbClr val="351C75"/>
                </a:solidFill>
                <a:latin typeface="Black Han Sans"/>
                <a:ea typeface="Black Han Sans"/>
                <a:cs typeface="Black Han Sans"/>
                <a:sym typeface="Black Han Sans"/>
              </a:rPr>
              <a:t>9</a:t>
            </a:r>
            <a:endParaRPr sz="1700">
              <a:solidFill>
                <a:srgbClr val="351C75"/>
              </a:solidFill>
              <a:latin typeface="Black Han Sans"/>
              <a:ea typeface="Black Han Sans"/>
              <a:cs typeface="Black Han Sans"/>
              <a:sym typeface="Black Han Sans"/>
            </a:endParaRPr>
          </a:p>
        </p:txBody>
      </p:sp>
      <p:pic>
        <p:nvPicPr>
          <p:cNvPr id="327" name="Google Shape;327;p40"/>
          <p:cNvPicPr preferRelativeResize="0"/>
          <p:nvPr/>
        </p:nvPicPr>
        <p:blipFill>
          <a:blip r:embed="rId6">
            <a:alphaModFix/>
          </a:blip>
          <a:stretch>
            <a:fillRect/>
          </a:stretch>
        </p:blipFill>
        <p:spPr>
          <a:xfrm>
            <a:off x="58550" y="2265839"/>
            <a:ext cx="1270225" cy="551011"/>
          </a:xfrm>
          <a:prstGeom prst="rect">
            <a:avLst/>
          </a:prstGeom>
          <a:noFill/>
          <a:ln>
            <a:noFill/>
          </a:ln>
        </p:spPr>
      </p:pic>
      <p:graphicFrame>
        <p:nvGraphicFramePr>
          <p:cNvPr id="328" name="Google Shape;328;p40"/>
          <p:cNvGraphicFramePr/>
          <p:nvPr/>
        </p:nvGraphicFramePr>
        <p:xfrm>
          <a:off x="58550" y="2865875"/>
          <a:ext cx="3000000" cy="3000000"/>
        </p:xfrm>
        <a:graphic>
          <a:graphicData uri="http://schemas.openxmlformats.org/drawingml/2006/table">
            <a:tbl>
              <a:tblPr>
                <a:solidFill>
                  <a:srgbClr val="F5F5F5"/>
                </a:solidFill>
                <a:tableStyleId>{11D1740D-7D8A-4341-ADD0-1C1C8DF99644}</a:tableStyleId>
              </a:tblPr>
              <a:tblGrid>
                <a:gridCol w="724000"/>
                <a:gridCol w="669050"/>
                <a:gridCol w="839300"/>
              </a:tblGrid>
              <a:tr h="266700">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총알</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발사속도</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6670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24</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20</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느림</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pic>
        <p:nvPicPr>
          <p:cNvPr id="329" name="Google Shape;329;p40"/>
          <p:cNvPicPr preferRelativeResize="0"/>
          <p:nvPr/>
        </p:nvPicPr>
        <p:blipFill>
          <a:blip r:embed="rId7">
            <a:alphaModFix/>
          </a:blip>
          <a:stretch>
            <a:fillRect/>
          </a:stretch>
        </p:blipFill>
        <p:spPr>
          <a:xfrm>
            <a:off x="2898275" y="2265850"/>
            <a:ext cx="1590800" cy="551000"/>
          </a:xfrm>
          <a:prstGeom prst="rect">
            <a:avLst/>
          </a:prstGeom>
          <a:noFill/>
          <a:ln>
            <a:noFill/>
          </a:ln>
        </p:spPr>
      </p:pic>
      <p:graphicFrame>
        <p:nvGraphicFramePr>
          <p:cNvPr id="330" name="Google Shape;330;p40"/>
          <p:cNvGraphicFramePr/>
          <p:nvPr/>
        </p:nvGraphicFramePr>
        <p:xfrm>
          <a:off x="2518913" y="2865875"/>
          <a:ext cx="3000000" cy="3000000"/>
        </p:xfrm>
        <a:graphic>
          <a:graphicData uri="http://schemas.openxmlformats.org/drawingml/2006/table">
            <a:tbl>
              <a:tblPr>
                <a:solidFill>
                  <a:srgbClr val="F5F5F5"/>
                </a:solidFill>
                <a:tableStyleId>{11D1740D-7D8A-4341-ADD0-1C1C8DF99644}</a:tableStyleId>
              </a:tblPr>
              <a:tblGrid>
                <a:gridCol w="637650"/>
                <a:gridCol w="572400"/>
                <a:gridCol w="1249300"/>
                <a:gridCol w="1313450"/>
              </a:tblGrid>
              <a:tr h="266700">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총알</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발사속도</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특수</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6670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225</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8</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1발씩 딜레이 0.8</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탄환이 폭팔한다</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
        <p:nvSpPr>
          <p:cNvPr id="331" name="Google Shape;331;p40"/>
          <p:cNvSpPr txBox="1"/>
          <p:nvPr/>
        </p:nvSpPr>
        <p:spPr>
          <a:xfrm>
            <a:off x="4527525" y="2395900"/>
            <a:ext cx="1437000" cy="4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700">
                <a:solidFill>
                  <a:srgbClr val="132E05"/>
                </a:solidFill>
                <a:latin typeface="Black Han Sans"/>
                <a:ea typeface="Black Han Sans"/>
                <a:cs typeface="Black Han Sans"/>
                <a:sym typeface="Black Han Sans"/>
              </a:rPr>
              <a:t>브렛에 저격총</a:t>
            </a:r>
            <a:endParaRPr sz="1700">
              <a:solidFill>
                <a:srgbClr val="132E05"/>
              </a:solidFill>
              <a:latin typeface="Black Han Sans"/>
              <a:ea typeface="Black Han Sans"/>
              <a:cs typeface="Black Han Sans"/>
              <a:sym typeface="Black Han Sans"/>
            </a:endParaRPr>
          </a:p>
        </p:txBody>
      </p:sp>
      <p:pic>
        <p:nvPicPr>
          <p:cNvPr id="332" name="Google Shape;332;p40"/>
          <p:cNvPicPr preferRelativeResize="0"/>
          <p:nvPr/>
        </p:nvPicPr>
        <p:blipFill>
          <a:blip r:embed="rId8">
            <a:alphaModFix/>
          </a:blip>
          <a:stretch>
            <a:fillRect/>
          </a:stretch>
        </p:blipFill>
        <p:spPr>
          <a:xfrm>
            <a:off x="6582213" y="2281908"/>
            <a:ext cx="931500" cy="579680"/>
          </a:xfrm>
          <a:prstGeom prst="rect">
            <a:avLst/>
          </a:prstGeom>
          <a:noFill/>
          <a:ln>
            <a:noFill/>
          </a:ln>
        </p:spPr>
      </p:pic>
      <p:graphicFrame>
        <p:nvGraphicFramePr>
          <p:cNvPr id="333" name="Google Shape;333;p40"/>
          <p:cNvGraphicFramePr/>
          <p:nvPr/>
        </p:nvGraphicFramePr>
        <p:xfrm>
          <a:off x="6582213" y="2865875"/>
          <a:ext cx="3000000" cy="3000000"/>
        </p:xfrm>
        <a:graphic>
          <a:graphicData uri="http://schemas.openxmlformats.org/drawingml/2006/table">
            <a:tbl>
              <a:tblPr>
                <a:solidFill>
                  <a:srgbClr val="F5F5F5"/>
                </a:solidFill>
                <a:tableStyleId>{11D1740D-7D8A-4341-ADD0-1C1C8DF99644}</a:tableStyleId>
              </a:tblPr>
              <a:tblGrid>
                <a:gridCol w="625025"/>
                <a:gridCol w="486050"/>
                <a:gridCol w="816100"/>
              </a:tblGrid>
              <a:tr h="266700">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총알</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발사속도</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6670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65</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6</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단발/느림</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
        <p:nvSpPr>
          <p:cNvPr id="334" name="Google Shape;334;p40"/>
          <p:cNvSpPr txBox="1"/>
          <p:nvPr/>
        </p:nvSpPr>
        <p:spPr>
          <a:xfrm>
            <a:off x="7466625" y="2400288"/>
            <a:ext cx="8763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700">
                <a:solidFill>
                  <a:srgbClr val="B45F06"/>
                </a:solidFill>
                <a:latin typeface="Black Han Sans"/>
                <a:ea typeface="Black Han Sans"/>
                <a:cs typeface="Black Han Sans"/>
                <a:sym typeface="Black Han Sans"/>
              </a:rPr>
              <a:t>리볼버</a:t>
            </a:r>
            <a:endParaRPr sz="1700">
              <a:solidFill>
                <a:srgbClr val="B45F06"/>
              </a:solidFill>
              <a:latin typeface="Black Han Sans"/>
              <a:ea typeface="Black Han Sans"/>
              <a:cs typeface="Black Han Sans"/>
              <a:sym typeface="Black Han Sans"/>
            </a:endParaRPr>
          </a:p>
        </p:txBody>
      </p:sp>
      <p:sp>
        <p:nvSpPr>
          <p:cNvPr id="335" name="Google Shape;335;p40"/>
          <p:cNvSpPr txBox="1"/>
          <p:nvPr/>
        </p:nvSpPr>
        <p:spPr>
          <a:xfrm>
            <a:off x="1386950" y="2461300"/>
            <a:ext cx="838200" cy="28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600">
                <a:solidFill>
                  <a:srgbClr val="073763"/>
                </a:solidFill>
                <a:latin typeface="Black Han Sans"/>
                <a:ea typeface="Black Han Sans"/>
                <a:cs typeface="Black Han Sans"/>
                <a:sym typeface="Black Han Sans"/>
              </a:rPr>
              <a:t>UN-12</a:t>
            </a:r>
            <a:endParaRPr sz="1600">
              <a:solidFill>
                <a:srgbClr val="073763"/>
              </a:solidFill>
              <a:latin typeface="Black Han Sans"/>
              <a:ea typeface="Black Han Sans"/>
              <a:cs typeface="Black Han Sans"/>
              <a:sym typeface="Black Han Sans"/>
            </a:endParaRPr>
          </a:p>
        </p:txBody>
      </p:sp>
      <p:pic>
        <p:nvPicPr>
          <p:cNvPr id="336" name="Google Shape;336;p40"/>
          <p:cNvPicPr preferRelativeResize="0"/>
          <p:nvPr/>
        </p:nvPicPr>
        <p:blipFill>
          <a:blip r:embed="rId9">
            <a:alphaModFix/>
          </a:blip>
          <a:stretch>
            <a:fillRect/>
          </a:stretch>
        </p:blipFill>
        <p:spPr>
          <a:xfrm>
            <a:off x="102500" y="3629865"/>
            <a:ext cx="1182300" cy="654122"/>
          </a:xfrm>
          <a:prstGeom prst="rect">
            <a:avLst/>
          </a:prstGeom>
          <a:noFill/>
          <a:ln>
            <a:noFill/>
          </a:ln>
        </p:spPr>
      </p:pic>
      <p:graphicFrame>
        <p:nvGraphicFramePr>
          <p:cNvPr id="337" name="Google Shape;337;p40"/>
          <p:cNvGraphicFramePr/>
          <p:nvPr/>
        </p:nvGraphicFramePr>
        <p:xfrm>
          <a:off x="58550" y="4283975"/>
          <a:ext cx="3000000" cy="3000000"/>
        </p:xfrm>
        <a:graphic>
          <a:graphicData uri="http://schemas.openxmlformats.org/drawingml/2006/table">
            <a:tbl>
              <a:tblPr>
                <a:solidFill>
                  <a:srgbClr val="F5F5F5"/>
                </a:solidFill>
                <a:tableStyleId>{11D1740D-7D8A-4341-ADD0-1C1C8DF99644}</a:tableStyleId>
              </a:tblPr>
              <a:tblGrid>
                <a:gridCol w="724000"/>
                <a:gridCol w="713100"/>
                <a:gridCol w="849675"/>
              </a:tblGrid>
              <a:tr h="266700">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총알</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발사속도</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6670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25</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15</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단발/빠름</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
        <p:nvSpPr>
          <p:cNvPr id="338" name="Google Shape;338;p40"/>
          <p:cNvSpPr txBox="1"/>
          <p:nvPr/>
        </p:nvSpPr>
        <p:spPr>
          <a:xfrm>
            <a:off x="1196475" y="3833925"/>
            <a:ext cx="1072200" cy="24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600">
                <a:solidFill>
                  <a:srgbClr val="0C343D"/>
                </a:solidFill>
                <a:latin typeface="Black Han Sans"/>
                <a:ea typeface="Black Han Sans"/>
                <a:cs typeface="Black Han Sans"/>
                <a:sym typeface="Black Han Sans"/>
              </a:rPr>
              <a:t>UN-16</a:t>
            </a:r>
            <a:endParaRPr sz="1600">
              <a:solidFill>
                <a:srgbClr val="0C343D"/>
              </a:solidFill>
              <a:latin typeface="Black Han Sans"/>
              <a:ea typeface="Black Han Sans"/>
              <a:cs typeface="Black Han Sans"/>
              <a:sym typeface="Black Han Sans"/>
            </a:endParaRPr>
          </a:p>
        </p:txBody>
      </p:sp>
      <p:sp>
        <p:nvSpPr>
          <p:cNvPr id="339" name="Google Shape;339;p40"/>
          <p:cNvSpPr txBox="1"/>
          <p:nvPr/>
        </p:nvSpPr>
        <p:spPr>
          <a:xfrm>
            <a:off x="1441425" y="888100"/>
            <a:ext cx="8271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600">
                <a:solidFill>
                  <a:srgbClr val="8E7CC3"/>
                </a:solidFill>
                <a:latin typeface="Black Han Sans"/>
                <a:ea typeface="Black Han Sans"/>
                <a:cs typeface="Black Han Sans"/>
                <a:sym typeface="Black Han Sans"/>
              </a:rPr>
              <a:t>L85A2</a:t>
            </a:r>
            <a:endParaRPr sz="1800">
              <a:solidFill>
                <a:srgbClr val="8E7CC3"/>
              </a:solidFill>
              <a:latin typeface="Black Han Sans"/>
              <a:ea typeface="Black Han Sans"/>
              <a:cs typeface="Black Han Sans"/>
              <a:sym typeface="Black Han Sans"/>
            </a:endParaRPr>
          </a:p>
        </p:txBody>
      </p:sp>
      <p:pic>
        <p:nvPicPr>
          <p:cNvPr id="340" name="Google Shape;340;p40"/>
          <p:cNvPicPr preferRelativeResize="0"/>
          <p:nvPr/>
        </p:nvPicPr>
        <p:blipFill>
          <a:blip r:embed="rId10">
            <a:alphaModFix/>
          </a:blip>
          <a:stretch>
            <a:fillRect/>
          </a:stretch>
        </p:blipFill>
        <p:spPr>
          <a:xfrm>
            <a:off x="2518925" y="3578188"/>
            <a:ext cx="1102476" cy="757475"/>
          </a:xfrm>
          <a:prstGeom prst="rect">
            <a:avLst/>
          </a:prstGeom>
          <a:noFill/>
          <a:ln>
            <a:noFill/>
          </a:ln>
        </p:spPr>
      </p:pic>
      <p:graphicFrame>
        <p:nvGraphicFramePr>
          <p:cNvPr id="341" name="Google Shape;341;p40"/>
          <p:cNvGraphicFramePr/>
          <p:nvPr/>
        </p:nvGraphicFramePr>
        <p:xfrm>
          <a:off x="2518925" y="4283975"/>
          <a:ext cx="3000000" cy="3000000"/>
        </p:xfrm>
        <a:graphic>
          <a:graphicData uri="http://schemas.openxmlformats.org/drawingml/2006/table">
            <a:tbl>
              <a:tblPr>
                <a:solidFill>
                  <a:srgbClr val="F5F5F5"/>
                </a:solidFill>
                <a:tableStyleId>{11D1740D-7D8A-4341-ADD0-1C1C8DF99644}</a:tableStyleId>
              </a:tblPr>
              <a:tblGrid>
                <a:gridCol w="741650"/>
                <a:gridCol w="751875"/>
                <a:gridCol w="793250"/>
              </a:tblGrid>
              <a:tr h="266700">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    총알</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발사속도</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6670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15</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35</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약간빠름</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
        <p:nvSpPr>
          <p:cNvPr id="342" name="Google Shape;342;p40"/>
          <p:cNvSpPr txBox="1"/>
          <p:nvPr/>
        </p:nvSpPr>
        <p:spPr>
          <a:xfrm>
            <a:off x="3669175" y="3833925"/>
            <a:ext cx="9036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600">
                <a:solidFill>
                  <a:srgbClr val="660000"/>
                </a:solidFill>
                <a:latin typeface="Black Han Sans"/>
                <a:ea typeface="Black Han Sans"/>
                <a:cs typeface="Black Han Sans"/>
                <a:sym typeface="Black Han Sans"/>
              </a:rPr>
              <a:t>MP</a:t>
            </a:r>
            <a:r>
              <a:rPr lang="ko" sz="1900">
                <a:solidFill>
                  <a:srgbClr val="660000"/>
                </a:solidFill>
                <a:latin typeface="Black Han Sans"/>
                <a:ea typeface="Black Han Sans"/>
                <a:cs typeface="Black Han Sans"/>
                <a:sym typeface="Black Han Sans"/>
              </a:rPr>
              <a:t>5</a:t>
            </a:r>
            <a:endParaRPr sz="1900">
              <a:solidFill>
                <a:srgbClr val="660000"/>
              </a:solidFill>
              <a:latin typeface="Black Han Sans"/>
              <a:ea typeface="Black Han Sans"/>
              <a:cs typeface="Black Han Sans"/>
              <a:sym typeface="Black Han Sans"/>
            </a:endParaRPr>
          </a:p>
        </p:txBody>
      </p:sp>
      <p:pic>
        <p:nvPicPr>
          <p:cNvPr id="343" name="Google Shape;343;p40"/>
          <p:cNvPicPr preferRelativeResize="0"/>
          <p:nvPr/>
        </p:nvPicPr>
        <p:blipFill>
          <a:blip r:embed="rId11">
            <a:alphaModFix/>
          </a:blip>
          <a:stretch>
            <a:fillRect/>
          </a:stretch>
        </p:blipFill>
        <p:spPr>
          <a:xfrm>
            <a:off x="5603325" y="3151637"/>
            <a:ext cx="1215975" cy="1215975"/>
          </a:xfrm>
          <a:prstGeom prst="rect">
            <a:avLst/>
          </a:prstGeom>
          <a:noFill/>
          <a:ln>
            <a:noFill/>
          </a:ln>
        </p:spPr>
      </p:pic>
      <p:graphicFrame>
        <p:nvGraphicFramePr>
          <p:cNvPr id="344" name="Google Shape;344;p40"/>
          <p:cNvGraphicFramePr/>
          <p:nvPr/>
        </p:nvGraphicFramePr>
        <p:xfrm>
          <a:off x="5025113" y="4283975"/>
          <a:ext cx="3000000" cy="3000000"/>
        </p:xfrm>
        <a:graphic>
          <a:graphicData uri="http://schemas.openxmlformats.org/drawingml/2006/table">
            <a:tbl>
              <a:tblPr>
                <a:solidFill>
                  <a:srgbClr val="F5F5F5"/>
                </a:solidFill>
                <a:tableStyleId>{11D1740D-7D8A-4341-ADD0-1C1C8DF99644}</a:tableStyleId>
              </a:tblPr>
              <a:tblGrid>
                <a:gridCol w="674900"/>
                <a:gridCol w="487150"/>
                <a:gridCol w="764250"/>
                <a:gridCol w="2149000"/>
              </a:tblGrid>
              <a:tr h="327050">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총알</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발사속도</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특수</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4445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50~100</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12</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느림</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우클릭으로방어모드쿨타임 3초 </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
        <p:nvSpPr>
          <p:cNvPr id="345" name="Google Shape;345;p40"/>
          <p:cNvSpPr txBox="1"/>
          <p:nvPr/>
        </p:nvSpPr>
        <p:spPr>
          <a:xfrm>
            <a:off x="6900600" y="3815025"/>
            <a:ext cx="1927200" cy="38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600">
                <a:solidFill>
                  <a:srgbClr val="20124D"/>
                </a:solidFill>
                <a:latin typeface="Black Han Sans"/>
                <a:ea typeface="Black Han Sans"/>
                <a:cs typeface="Black Han Sans"/>
                <a:sym typeface="Black Han Sans"/>
              </a:rPr>
              <a:t>우산총</a:t>
            </a:r>
            <a:endParaRPr sz="1600">
              <a:solidFill>
                <a:srgbClr val="20124D"/>
              </a:solidFill>
              <a:latin typeface="Black Han Sans"/>
              <a:ea typeface="Black Han Sans"/>
              <a:cs typeface="Black Han Sans"/>
              <a:sym typeface="Black Han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Google Shape;350;p41"/>
          <p:cNvSpPr txBox="1"/>
          <p:nvPr/>
        </p:nvSpPr>
        <p:spPr>
          <a:xfrm>
            <a:off x="-17125" y="631275"/>
            <a:ext cx="9062400" cy="4386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pic>
        <p:nvPicPr>
          <p:cNvPr id="351" name="Google Shape;351;p41"/>
          <p:cNvPicPr preferRelativeResize="0"/>
          <p:nvPr/>
        </p:nvPicPr>
        <p:blipFill>
          <a:blip r:embed="rId3">
            <a:alphaModFix/>
          </a:blip>
          <a:stretch>
            <a:fillRect/>
          </a:stretch>
        </p:blipFill>
        <p:spPr>
          <a:xfrm>
            <a:off x="103425" y="631275"/>
            <a:ext cx="523875" cy="834650"/>
          </a:xfrm>
          <a:prstGeom prst="rect">
            <a:avLst/>
          </a:prstGeom>
          <a:noFill/>
          <a:ln>
            <a:noFill/>
          </a:ln>
        </p:spPr>
      </p:pic>
      <p:graphicFrame>
        <p:nvGraphicFramePr>
          <p:cNvPr id="352" name="Google Shape;352;p41"/>
          <p:cNvGraphicFramePr/>
          <p:nvPr/>
        </p:nvGraphicFramePr>
        <p:xfrm>
          <a:off x="54450" y="1502200"/>
          <a:ext cx="3000000" cy="3000000"/>
        </p:xfrm>
        <a:graphic>
          <a:graphicData uri="http://schemas.openxmlformats.org/drawingml/2006/table">
            <a:tbl>
              <a:tblPr>
                <a:solidFill>
                  <a:srgbClr val="F5F5F5"/>
                </a:solidFill>
                <a:tableStyleId>{11D1740D-7D8A-4341-ADD0-1C1C8DF99644}</a:tableStyleId>
              </a:tblPr>
              <a:tblGrid>
                <a:gridCol w="621450"/>
                <a:gridCol w="753525"/>
                <a:gridCol w="541250"/>
              </a:tblGrid>
              <a:tr h="266700">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a:t>
                      </a:r>
                      <a:r>
                        <a:rPr b="1" lang="ko" sz="1100">
                          <a:solidFill>
                            <a:srgbClr val="373A3C"/>
                          </a:solidFill>
                          <a:highlight>
                            <a:srgbClr val="F5F5F5"/>
                          </a:highlight>
                          <a:latin typeface="Open Sans"/>
                          <a:ea typeface="Open Sans"/>
                          <a:cs typeface="Open Sans"/>
                          <a:sym typeface="Open Sans"/>
                        </a:rPr>
                        <a:t>속도</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넉백</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6670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40</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빠름</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약함</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
        <p:nvSpPr>
          <p:cNvPr id="353" name="Google Shape;353;p41"/>
          <p:cNvSpPr txBox="1"/>
          <p:nvPr/>
        </p:nvSpPr>
        <p:spPr>
          <a:xfrm>
            <a:off x="684850" y="1056950"/>
            <a:ext cx="1028700" cy="37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800">
                <a:solidFill>
                  <a:srgbClr val="85200C"/>
                </a:solidFill>
                <a:latin typeface="Black Han Sans"/>
                <a:ea typeface="Black Han Sans"/>
                <a:cs typeface="Black Han Sans"/>
                <a:sym typeface="Black Han Sans"/>
              </a:rPr>
              <a:t>빠루</a:t>
            </a:r>
            <a:endParaRPr sz="1800">
              <a:solidFill>
                <a:srgbClr val="85200C"/>
              </a:solidFill>
              <a:latin typeface="Black Han Sans"/>
              <a:ea typeface="Black Han Sans"/>
              <a:cs typeface="Black Han Sans"/>
              <a:sym typeface="Black Han Sans"/>
            </a:endParaRPr>
          </a:p>
        </p:txBody>
      </p:sp>
      <p:pic>
        <p:nvPicPr>
          <p:cNvPr id="354" name="Google Shape;354;p41"/>
          <p:cNvPicPr preferRelativeResize="0"/>
          <p:nvPr/>
        </p:nvPicPr>
        <p:blipFill>
          <a:blip r:embed="rId4">
            <a:alphaModFix/>
          </a:blip>
          <a:stretch>
            <a:fillRect/>
          </a:stretch>
        </p:blipFill>
        <p:spPr>
          <a:xfrm>
            <a:off x="2521825" y="860625"/>
            <a:ext cx="407750" cy="605300"/>
          </a:xfrm>
          <a:prstGeom prst="rect">
            <a:avLst/>
          </a:prstGeom>
          <a:noFill/>
          <a:ln>
            <a:noFill/>
          </a:ln>
        </p:spPr>
      </p:pic>
      <p:graphicFrame>
        <p:nvGraphicFramePr>
          <p:cNvPr id="355" name="Google Shape;355;p41"/>
          <p:cNvGraphicFramePr/>
          <p:nvPr/>
        </p:nvGraphicFramePr>
        <p:xfrm>
          <a:off x="2329550" y="1502200"/>
          <a:ext cx="3000000" cy="3000000"/>
        </p:xfrm>
        <a:graphic>
          <a:graphicData uri="http://schemas.openxmlformats.org/drawingml/2006/table">
            <a:tbl>
              <a:tblPr>
                <a:solidFill>
                  <a:srgbClr val="F5F5F5"/>
                </a:solidFill>
                <a:tableStyleId>{11D1740D-7D8A-4341-ADD0-1C1C8DF99644}</a:tableStyleId>
              </a:tblPr>
              <a:tblGrid>
                <a:gridCol w="705800"/>
                <a:gridCol w="800600"/>
                <a:gridCol w="848000"/>
              </a:tblGrid>
              <a:tr h="266700">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속도</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넉백</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6670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15</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매우 빠름</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매우약함</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
        <p:nvSpPr>
          <p:cNvPr id="356" name="Google Shape;356;p41"/>
          <p:cNvSpPr txBox="1"/>
          <p:nvPr/>
        </p:nvSpPr>
        <p:spPr>
          <a:xfrm>
            <a:off x="3106650" y="1092325"/>
            <a:ext cx="729300" cy="2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800">
                <a:solidFill>
                  <a:srgbClr val="783F04"/>
                </a:solidFill>
                <a:latin typeface="Black Han Sans"/>
                <a:ea typeface="Black Han Sans"/>
                <a:cs typeface="Black Han Sans"/>
                <a:sym typeface="Black Han Sans"/>
              </a:rPr>
              <a:t>호미</a:t>
            </a:r>
            <a:endParaRPr sz="1800">
              <a:solidFill>
                <a:srgbClr val="783F04"/>
              </a:solidFill>
              <a:latin typeface="Black Han Sans"/>
              <a:ea typeface="Black Han Sans"/>
              <a:cs typeface="Black Han Sans"/>
              <a:sym typeface="Black Han Sans"/>
            </a:endParaRPr>
          </a:p>
        </p:txBody>
      </p:sp>
      <p:pic>
        <p:nvPicPr>
          <p:cNvPr id="357" name="Google Shape;357;p41"/>
          <p:cNvPicPr preferRelativeResize="0"/>
          <p:nvPr/>
        </p:nvPicPr>
        <p:blipFill>
          <a:blip r:embed="rId5">
            <a:alphaModFix/>
          </a:blip>
          <a:stretch>
            <a:fillRect/>
          </a:stretch>
        </p:blipFill>
        <p:spPr>
          <a:xfrm>
            <a:off x="5541600" y="728275"/>
            <a:ext cx="435325" cy="773925"/>
          </a:xfrm>
          <a:prstGeom prst="rect">
            <a:avLst/>
          </a:prstGeom>
          <a:noFill/>
          <a:ln>
            <a:noFill/>
          </a:ln>
        </p:spPr>
      </p:pic>
      <p:graphicFrame>
        <p:nvGraphicFramePr>
          <p:cNvPr id="358" name="Google Shape;358;p41"/>
          <p:cNvGraphicFramePr/>
          <p:nvPr/>
        </p:nvGraphicFramePr>
        <p:xfrm>
          <a:off x="5274875" y="1502200"/>
          <a:ext cx="3000000" cy="3000000"/>
        </p:xfrm>
        <a:graphic>
          <a:graphicData uri="http://schemas.openxmlformats.org/drawingml/2006/table">
            <a:tbl>
              <a:tblPr>
                <a:solidFill>
                  <a:srgbClr val="F5F5F5"/>
                </a:solidFill>
                <a:tableStyleId>{11D1740D-7D8A-4341-ADD0-1C1C8DF99644}</a:tableStyleId>
              </a:tblPr>
              <a:tblGrid>
                <a:gridCol w="732725"/>
                <a:gridCol w="783800"/>
                <a:gridCol w="572350"/>
              </a:tblGrid>
              <a:tr h="266700">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속도</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넉백</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6670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80</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약간빠름</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약함</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
        <p:nvSpPr>
          <p:cNvPr id="359" name="Google Shape;359;p41"/>
          <p:cNvSpPr txBox="1"/>
          <p:nvPr/>
        </p:nvSpPr>
        <p:spPr>
          <a:xfrm>
            <a:off x="6040625" y="1078725"/>
            <a:ext cx="1235400" cy="353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ko" sz="1700">
                <a:latin typeface="Black Han Sans"/>
                <a:ea typeface="Black Han Sans"/>
                <a:cs typeface="Black Han Sans"/>
                <a:sym typeface="Black Han Sans"/>
              </a:rPr>
              <a:t>나이프</a:t>
            </a:r>
            <a:endParaRPr sz="1700">
              <a:latin typeface="Black Han Sans"/>
              <a:ea typeface="Black Han Sans"/>
              <a:cs typeface="Black Han Sans"/>
              <a:sym typeface="Black Han Sans"/>
            </a:endParaRPr>
          </a:p>
        </p:txBody>
      </p:sp>
      <p:pic>
        <p:nvPicPr>
          <p:cNvPr id="360" name="Google Shape;360;p41"/>
          <p:cNvPicPr preferRelativeResize="0"/>
          <p:nvPr/>
        </p:nvPicPr>
        <p:blipFill>
          <a:blip r:embed="rId6">
            <a:alphaModFix/>
          </a:blip>
          <a:stretch>
            <a:fillRect/>
          </a:stretch>
        </p:blipFill>
        <p:spPr>
          <a:xfrm>
            <a:off x="-17124" y="2109975"/>
            <a:ext cx="764975" cy="1026000"/>
          </a:xfrm>
          <a:prstGeom prst="rect">
            <a:avLst/>
          </a:prstGeom>
          <a:noFill/>
          <a:ln>
            <a:noFill/>
          </a:ln>
        </p:spPr>
      </p:pic>
      <p:graphicFrame>
        <p:nvGraphicFramePr>
          <p:cNvPr id="361" name="Google Shape;361;p41"/>
          <p:cNvGraphicFramePr/>
          <p:nvPr/>
        </p:nvGraphicFramePr>
        <p:xfrm>
          <a:off x="76938" y="3135975"/>
          <a:ext cx="3000000" cy="3000000"/>
        </p:xfrm>
        <a:graphic>
          <a:graphicData uri="http://schemas.openxmlformats.org/drawingml/2006/table">
            <a:tbl>
              <a:tblPr>
                <a:solidFill>
                  <a:srgbClr val="F5F5F5"/>
                </a:solidFill>
                <a:tableStyleId>{11D1740D-7D8A-4341-ADD0-1C1C8DF99644}</a:tableStyleId>
              </a:tblPr>
              <a:tblGrid>
                <a:gridCol w="665975"/>
                <a:gridCol w="595600"/>
                <a:gridCol w="609675"/>
              </a:tblGrid>
              <a:tr h="266700">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속도</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넉백</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6670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120</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느림</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강함</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
        <p:nvSpPr>
          <p:cNvPr id="362" name="Google Shape;362;p41"/>
          <p:cNvSpPr txBox="1"/>
          <p:nvPr/>
        </p:nvSpPr>
        <p:spPr>
          <a:xfrm>
            <a:off x="632800" y="2668625"/>
            <a:ext cx="1132800" cy="54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2000">
                <a:solidFill>
                  <a:srgbClr val="990000"/>
                </a:solidFill>
                <a:latin typeface="Black Han Sans"/>
                <a:ea typeface="Black Han Sans"/>
                <a:cs typeface="Black Han Sans"/>
                <a:sym typeface="Black Han Sans"/>
              </a:rPr>
              <a:t>소방도끼</a:t>
            </a:r>
            <a:endParaRPr sz="2000">
              <a:solidFill>
                <a:srgbClr val="990000"/>
              </a:solidFill>
              <a:latin typeface="Black Han Sans"/>
              <a:ea typeface="Black Han Sans"/>
              <a:cs typeface="Black Han Sans"/>
              <a:sym typeface="Black Han Sans"/>
            </a:endParaRPr>
          </a:p>
        </p:txBody>
      </p:sp>
      <p:pic>
        <p:nvPicPr>
          <p:cNvPr id="363" name="Google Shape;363;p41"/>
          <p:cNvPicPr preferRelativeResize="0"/>
          <p:nvPr/>
        </p:nvPicPr>
        <p:blipFill>
          <a:blip r:embed="rId7">
            <a:alphaModFix/>
          </a:blip>
          <a:stretch>
            <a:fillRect/>
          </a:stretch>
        </p:blipFill>
        <p:spPr>
          <a:xfrm>
            <a:off x="2468975" y="2109964"/>
            <a:ext cx="407750" cy="1047838"/>
          </a:xfrm>
          <a:prstGeom prst="rect">
            <a:avLst/>
          </a:prstGeom>
          <a:noFill/>
          <a:ln>
            <a:noFill/>
          </a:ln>
        </p:spPr>
      </p:pic>
      <p:graphicFrame>
        <p:nvGraphicFramePr>
          <p:cNvPr id="364" name="Google Shape;364;p41"/>
          <p:cNvGraphicFramePr/>
          <p:nvPr/>
        </p:nvGraphicFramePr>
        <p:xfrm>
          <a:off x="2293625" y="3135975"/>
          <a:ext cx="3000000" cy="3000000"/>
        </p:xfrm>
        <a:graphic>
          <a:graphicData uri="http://schemas.openxmlformats.org/drawingml/2006/table">
            <a:tbl>
              <a:tblPr>
                <a:solidFill>
                  <a:srgbClr val="F5F5F5"/>
                </a:solidFill>
                <a:tableStyleId>{11D1740D-7D8A-4341-ADD0-1C1C8DF99644}</a:tableStyleId>
              </a:tblPr>
              <a:tblGrid>
                <a:gridCol w="638825"/>
                <a:gridCol w="789975"/>
                <a:gridCol w="758575"/>
              </a:tblGrid>
              <a:tr h="266700">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속도</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넉백</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6670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50</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약간느림</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매우강함</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
        <p:nvSpPr>
          <p:cNvPr id="365" name="Google Shape;365;p41"/>
          <p:cNvSpPr txBox="1"/>
          <p:nvPr/>
        </p:nvSpPr>
        <p:spPr>
          <a:xfrm>
            <a:off x="2932450" y="2608575"/>
            <a:ext cx="1309500" cy="52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2500">
                <a:solidFill>
                  <a:srgbClr val="20124D"/>
                </a:solidFill>
                <a:latin typeface="Black Han Sans"/>
                <a:ea typeface="Black Han Sans"/>
                <a:cs typeface="Black Han Sans"/>
                <a:sym typeface="Black Han Sans"/>
              </a:rPr>
              <a:t>삽</a:t>
            </a:r>
            <a:endParaRPr sz="2700">
              <a:solidFill>
                <a:srgbClr val="20124D"/>
              </a:solidFill>
              <a:latin typeface="Black Han Sans"/>
              <a:ea typeface="Black Han Sans"/>
              <a:cs typeface="Black Han Sans"/>
              <a:sym typeface="Black Han Sans"/>
            </a:endParaRPr>
          </a:p>
        </p:txBody>
      </p:sp>
      <p:pic>
        <p:nvPicPr>
          <p:cNvPr id="366" name="Google Shape;366;p41"/>
          <p:cNvPicPr preferRelativeResize="0"/>
          <p:nvPr/>
        </p:nvPicPr>
        <p:blipFill>
          <a:blip r:embed="rId8">
            <a:alphaModFix/>
          </a:blip>
          <a:stretch>
            <a:fillRect/>
          </a:stretch>
        </p:blipFill>
        <p:spPr>
          <a:xfrm>
            <a:off x="4921363" y="2051363"/>
            <a:ext cx="466000" cy="1165037"/>
          </a:xfrm>
          <a:prstGeom prst="rect">
            <a:avLst/>
          </a:prstGeom>
          <a:noFill/>
          <a:ln>
            <a:noFill/>
          </a:ln>
          <a:effectLst>
            <a:outerShdw blurRad="57150" rotWithShape="0" algn="bl" dir="5400000" dist="19050">
              <a:srgbClr val="D5A6BD">
                <a:alpha val="50000"/>
              </a:srgbClr>
            </a:outerShdw>
          </a:effectLst>
        </p:spPr>
      </p:pic>
      <p:graphicFrame>
        <p:nvGraphicFramePr>
          <p:cNvPr id="367" name="Google Shape;367;p41"/>
          <p:cNvGraphicFramePr/>
          <p:nvPr/>
        </p:nvGraphicFramePr>
        <p:xfrm>
          <a:off x="4774425" y="3157800"/>
          <a:ext cx="3000000" cy="3000000"/>
        </p:xfrm>
        <a:graphic>
          <a:graphicData uri="http://schemas.openxmlformats.org/drawingml/2006/table">
            <a:tbl>
              <a:tblPr>
                <a:solidFill>
                  <a:srgbClr val="F5F5F5"/>
                </a:solidFill>
                <a:tableStyleId>{11D1740D-7D8A-4341-ADD0-1C1C8DF99644}</a:tableStyleId>
              </a:tblPr>
              <a:tblGrid>
                <a:gridCol w="638825"/>
                <a:gridCol w="830450"/>
                <a:gridCol w="500400"/>
              </a:tblGrid>
              <a:tr h="266700">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속도</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넉백</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6670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160</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보통</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약함</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
        <p:nvSpPr>
          <p:cNvPr id="368" name="Google Shape;368;p41"/>
          <p:cNvSpPr txBox="1"/>
          <p:nvPr/>
        </p:nvSpPr>
        <p:spPr>
          <a:xfrm>
            <a:off x="5396175" y="2667350"/>
            <a:ext cx="1132800" cy="440400"/>
          </a:xfrm>
          <a:prstGeom prst="rect">
            <a:avLst/>
          </a:prstGeom>
          <a:noFill/>
          <a:ln>
            <a:noFill/>
          </a:ln>
          <a:effectLst>
            <a:outerShdw blurRad="57150" rotWithShape="0" algn="bl" dir="5400000" dist="19050">
              <a:srgbClr val="A64D79">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ko" sz="2000">
                <a:solidFill>
                  <a:srgbClr val="C27BA0"/>
                </a:solidFill>
                <a:latin typeface="Black Han Sans"/>
                <a:ea typeface="Black Han Sans"/>
                <a:cs typeface="Black Han Sans"/>
                <a:sym typeface="Black Han Sans"/>
              </a:rPr>
              <a:t>카타나</a:t>
            </a:r>
            <a:endParaRPr sz="2000">
              <a:solidFill>
                <a:srgbClr val="C27BA0"/>
              </a:solidFill>
              <a:latin typeface="Black Han Sans"/>
              <a:ea typeface="Black Han Sans"/>
              <a:cs typeface="Black Han Sans"/>
              <a:sym typeface="Black Han Sans"/>
            </a:endParaRPr>
          </a:p>
        </p:txBody>
      </p:sp>
      <p:pic>
        <p:nvPicPr>
          <p:cNvPr id="369" name="Google Shape;369;p41"/>
          <p:cNvPicPr preferRelativeResize="0"/>
          <p:nvPr/>
        </p:nvPicPr>
        <p:blipFill>
          <a:blip r:embed="rId9">
            <a:alphaModFix/>
          </a:blip>
          <a:stretch>
            <a:fillRect/>
          </a:stretch>
        </p:blipFill>
        <p:spPr>
          <a:xfrm>
            <a:off x="7276025" y="1855500"/>
            <a:ext cx="729300" cy="1302300"/>
          </a:xfrm>
          <a:prstGeom prst="rect">
            <a:avLst/>
          </a:prstGeom>
          <a:noFill/>
          <a:ln>
            <a:noFill/>
          </a:ln>
        </p:spPr>
      </p:pic>
      <p:graphicFrame>
        <p:nvGraphicFramePr>
          <p:cNvPr id="370" name="Google Shape;370;p41"/>
          <p:cNvGraphicFramePr/>
          <p:nvPr/>
        </p:nvGraphicFramePr>
        <p:xfrm>
          <a:off x="7029113" y="3157800"/>
          <a:ext cx="3000000" cy="3000000"/>
        </p:xfrm>
        <a:graphic>
          <a:graphicData uri="http://schemas.openxmlformats.org/drawingml/2006/table">
            <a:tbl>
              <a:tblPr>
                <a:solidFill>
                  <a:srgbClr val="F5F5F5"/>
                </a:solidFill>
                <a:tableStyleId>{11D1740D-7D8A-4341-ADD0-1C1C8DF99644}</a:tableStyleId>
              </a:tblPr>
              <a:tblGrid>
                <a:gridCol w="638825"/>
                <a:gridCol w="830450"/>
                <a:gridCol w="500400"/>
              </a:tblGrid>
              <a:tr h="263700">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속도</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넉백</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6370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120</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보통</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보통</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
        <p:nvSpPr>
          <p:cNvPr id="371" name="Google Shape;371;p41"/>
          <p:cNvSpPr txBox="1"/>
          <p:nvPr/>
        </p:nvSpPr>
        <p:spPr>
          <a:xfrm>
            <a:off x="7833400" y="2666775"/>
            <a:ext cx="1062900" cy="41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800">
                <a:solidFill>
                  <a:srgbClr val="575757"/>
                </a:solidFill>
                <a:latin typeface="Black Han Sans"/>
                <a:ea typeface="Black Han Sans"/>
                <a:cs typeface="Black Han Sans"/>
                <a:sym typeface="Black Han Sans"/>
              </a:rPr>
              <a:t>총모양 칼</a:t>
            </a:r>
            <a:endParaRPr sz="1800">
              <a:solidFill>
                <a:srgbClr val="575757"/>
              </a:solidFill>
              <a:latin typeface="Black Han Sans"/>
              <a:ea typeface="Black Han Sans"/>
              <a:cs typeface="Black Han Sans"/>
              <a:sym typeface="Black Han Sans"/>
            </a:endParaRPr>
          </a:p>
        </p:txBody>
      </p:sp>
      <p:pic>
        <p:nvPicPr>
          <p:cNvPr id="372" name="Google Shape;372;p41"/>
          <p:cNvPicPr preferRelativeResize="0"/>
          <p:nvPr/>
        </p:nvPicPr>
        <p:blipFill>
          <a:blip r:embed="rId10">
            <a:alphaModFix/>
          </a:blip>
          <a:stretch>
            <a:fillRect/>
          </a:stretch>
        </p:blipFill>
        <p:spPr>
          <a:xfrm>
            <a:off x="160974" y="3809852"/>
            <a:ext cx="523875" cy="1129459"/>
          </a:xfrm>
          <a:prstGeom prst="rect">
            <a:avLst/>
          </a:prstGeom>
          <a:noFill/>
          <a:ln>
            <a:noFill/>
          </a:ln>
        </p:spPr>
      </p:pic>
      <p:sp>
        <p:nvSpPr>
          <p:cNvPr id="373" name="Google Shape;373;p41"/>
          <p:cNvSpPr txBox="1"/>
          <p:nvPr/>
        </p:nvSpPr>
        <p:spPr>
          <a:xfrm>
            <a:off x="675900" y="3924150"/>
            <a:ext cx="1132800" cy="353700"/>
          </a:xfrm>
          <a:prstGeom prst="rect">
            <a:avLst/>
          </a:prstGeom>
          <a:noFill/>
          <a:ln>
            <a:noFill/>
          </a:ln>
          <a:effectLst>
            <a:outerShdw blurRad="57150" rotWithShape="0" algn="bl" dir="5400000" dist="19050">
              <a:srgbClr val="FF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ko" sz="1700">
                <a:solidFill>
                  <a:srgbClr val="1F1F1F"/>
                </a:solidFill>
                <a:latin typeface="Black Han Sans"/>
                <a:ea typeface="Black Han Sans"/>
                <a:cs typeface="Black Han Sans"/>
                <a:sym typeface="Black Han Sans"/>
              </a:rPr>
              <a:t>쿠크리</a:t>
            </a:r>
            <a:endParaRPr sz="1700">
              <a:solidFill>
                <a:srgbClr val="1F1F1F"/>
              </a:solidFill>
              <a:latin typeface="Black Han Sans"/>
              <a:ea typeface="Black Han Sans"/>
              <a:cs typeface="Black Han Sans"/>
              <a:sym typeface="Black Han Sans"/>
            </a:endParaRPr>
          </a:p>
        </p:txBody>
      </p:sp>
      <p:pic>
        <p:nvPicPr>
          <p:cNvPr id="374" name="Google Shape;374;p41"/>
          <p:cNvPicPr preferRelativeResize="0"/>
          <p:nvPr/>
        </p:nvPicPr>
        <p:blipFill>
          <a:blip r:embed="rId11">
            <a:alphaModFix/>
          </a:blip>
          <a:stretch>
            <a:fillRect/>
          </a:stretch>
        </p:blipFill>
        <p:spPr>
          <a:xfrm>
            <a:off x="4124675" y="4033900"/>
            <a:ext cx="559271" cy="834650"/>
          </a:xfrm>
          <a:prstGeom prst="rect">
            <a:avLst/>
          </a:prstGeom>
          <a:noFill/>
          <a:ln>
            <a:noFill/>
          </a:ln>
        </p:spPr>
      </p:pic>
      <p:graphicFrame>
        <p:nvGraphicFramePr>
          <p:cNvPr id="375" name="Google Shape;375;p41"/>
          <p:cNvGraphicFramePr/>
          <p:nvPr/>
        </p:nvGraphicFramePr>
        <p:xfrm>
          <a:off x="4767150" y="4367800"/>
          <a:ext cx="3000000" cy="3000000"/>
        </p:xfrm>
        <a:graphic>
          <a:graphicData uri="http://schemas.openxmlformats.org/drawingml/2006/table">
            <a:tbl>
              <a:tblPr>
                <a:solidFill>
                  <a:srgbClr val="F5F5F5"/>
                </a:solidFill>
                <a:tableStyleId>{11D1740D-7D8A-4341-ADD0-1C1C8DF99644}</a:tableStyleId>
              </a:tblPr>
              <a:tblGrid>
                <a:gridCol w="649375"/>
                <a:gridCol w="1105100"/>
                <a:gridCol w="754400"/>
              </a:tblGrid>
              <a:tr h="266700">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속도</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넉백</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6670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5</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미친듯이 빠름</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매우약함</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
        <p:nvSpPr>
          <p:cNvPr id="376" name="Google Shape;376;p41"/>
          <p:cNvSpPr txBox="1"/>
          <p:nvPr/>
        </p:nvSpPr>
        <p:spPr>
          <a:xfrm>
            <a:off x="4774425" y="3935850"/>
            <a:ext cx="1235400" cy="33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800">
                <a:solidFill>
                  <a:srgbClr val="4C1130"/>
                </a:solidFill>
                <a:latin typeface="Black Han Sans"/>
                <a:ea typeface="Black Han Sans"/>
                <a:cs typeface="Black Han Sans"/>
                <a:sym typeface="Black Han Sans"/>
              </a:rPr>
              <a:t>양손 단검</a:t>
            </a:r>
            <a:endParaRPr sz="2000">
              <a:solidFill>
                <a:srgbClr val="4C1130"/>
              </a:solidFill>
              <a:latin typeface="Black Han Sans"/>
              <a:ea typeface="Black Han Sans"/>
              <a:cs typeface="Black Han Sans"/>
              <a:sym typeface="Black Han Sans"/>
            </a:endParaRPr>
          </a:p>
        </p:txBody>
      </p:sp>
      <p:graphicFrame>
        <p:nvGraphicFramePr>
          <p:cNvPr id="377" name="Google Shape;377;p41"/>
          <p:cNvGraphicFramePr/>
          <p:nvPr/>
        </p:nvGraphicFramePr>
        <p:xfrm>
          <a:off x="632800" y="4367800"/>
          <a:ext cx="3000000" cy="3000000"/>
        </p:xfrm>
        <a:graphic>
          <a:graphicData uri="http://schemas.openxmlformats.org/drawingml/2006/table">
            <a:tbl>
              <a:tblPr>
                <a:solidFill>
                  <a:srgbClr val="F5F5F5"/>
                </a:solidFill>
                <a:tableStyleId>{11D1740D-7D8A-4341-ADD0-1C1C8DF99644}</a:tableStyleId>
              </a:tblPr>
              <a:tblGrid>
                <a:gridCol w="705725"/>
                <a:gridCol w="744800"/>
                <a:gridCol w="715750"/>
                <a:gridCol w="1076325"/>
              </a:tblGrid>
              <a:tr h="266700">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공격력</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속도</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넉백</a:t>
                      </a:r>
                      <a:endParaRPr b="1"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ko" sz="1100">
                          <a:solidFill>
                            <a:srgbClr val="373A3C"/>
                          </a:solidFill>
                          <a:highlight>
                            <a:srgbClr val="F5F5F5"/>
                          </a:highlight>
                          <a:latin typeface="Open Sans"/>
                          <a:ea typeface="Open Sans"/>
                          <a:cs typeface="Open Sans"/>
                          <a:sym typeface="Open Sans"/>
                        </a:rPr>
                        <a:t>출혈</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r h="266700">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160</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보통</a:t>
                      </a:r>
                      <a:r>
                        <a:rPr lang="ko" sz="1100">
                          <a:solidFill>
                            <a:srgbClr val="373A3C"/>
                          </a:solidFill>
                          <a:highlight>
                            <a:srgbClr val="F5F5F5"/>
                          </a:highlight>
                          <a:latin typeface="Open Sans"/>
                          <a:ea typeface="Open Sans"/>
                          <a:cs typeface="Open Sans"/>
                          <a:sym typeface="Open Sans"/>
                        </a:rPr>
                        <a:t> </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없음</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ko" sz="1100">
                          <a:solidFill>
                            <a:srgbClr val="373A3C"/>
                          </a:solidFill>
                          <a:highlight>
                            <a:srgbClr val="F5F5F5"/>
                          </a:highlight>
                          <a:latin typeface="Open Sans"/>
                          <a:ea typeface="Open Sans"/>
                          <a:cs typeface="Open Sans"/>
                          <a:sym typeface="Open Sans"/>
                        </a:rPr>
                        <a:t>초당 5데미지</a:t>
                      </a:r>
                      <a:endParaRPr sz="1100">
                        <a:solidFill>
                          <a:srgbClr val="373A3C"/>
                        </a:solidFill>
                        <a:highlight>
                          <a:srgbClr val="F5F5F5"/>
                        </a:highlight>
                        <a:latin typeface="Open Sans"/>
                        <a:ea typeface="Open Sans"/>
                        <a:cs typeface="Open Sans"/>
                        <a:sym typeface="Open Sans"/>
                      </a:endParaRPr>
                    </a:p>
                  </a:txBody>
                  <a:tcPr marT="47625" marB="47625" marR="95250" marL="95250">
                    <a:lnL cap="flat" cmpd="sng" w="11200">
                      <a:solidFill>
                        <a:srgbClr val="DDDDDD"/>
                      </a:solidFill>
                      <a:prstDash val="solid"/>
                      <a:round/>
                      <a:headEnd len="sm" w="sm" type="none"/>
                      <a:tailEnd len="sm" w="sm" type="none"/>
                    </a:lnL>
                    <a:lnR cap="flat" cmpd="sng" w="11200">
                      <a:solidFill>
                        <a:srgbClr val="DDDDDD"/>
                      </a:solidFill>
                      <a:prstDash val="solid"/>
                      <a:round/>
                      <a:headEnd len="sm" w="sm" type="none"/>
                      <a:tailEnd len="sm" w="sm" type="none"/>
                    </a:lnR>
                    <a:lnT cap="flat" cmpd="sng" w="11200">
                      <a:solidFill>
                        <a:srgbClr val="DDDDDD"/>
                      </a:solidFill>
                      <a:prstDash val="solid"/>
                      <a:round/>
                      <a:headEnd len="sm" w="sm" type="none"/>
                      <a:tailEnd len="sm" w="sm" type="none"/>
                    </a:lnT>
                    <a:lnB cap="flat" cmpd="sng" w="11200">
                      <a:solidFill>
                        <a:srgbClr val="DDDDDD"/>
                      </a:solidFill>
                      <a:prstDash val="solid"/>
                      <a:round/>
                      <a:headEnd len="sm" w="sm" type="none"/>
                      <a:tailEnd len="sm" w="sm" type="none"/>
                    </a:lnB>
                  </a:tcPr>
                </a:tc>
              </a:tr>
            </a:tbl>
          </a:graphicData>
        </a:graphic>
      </p:graphicFrame>
      <p:sp>
        <p:nvSpPr>
          <p:cNvPr id="378" name="Google Shape;378;p41"/>
          <p:cNvSpPr txBox="1"/>
          <p:nvPr>
            <p:ph type="title"/>
          </p:nvPr>
        </p:nvSpPr>
        <p:spPr>
          <a:xfrm>
            <a:off x="31800" y="0"/>
            <a:ext cx="8488800" cy="55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a:solidFill>
                  <a:srgbClr val="5B0F00"/>
                </a:solidFill>
                <a:latin typeface="Black Han Sans"/>
                <a:ea typeface="Black Han Sans"/>
                <a:cs typeface="Black Han Sans"/>
                <a:sym typeface="Black Han Sans"/>
              </a:rPr>
              <a:t>무기(근접무기)</a:t>
            </a:r>
            <a:endParaRPr sz="3300" u="sng">
              <a:solidFill>
                <a:srgbClr val="274E13"/>
              </a:solidFill>
              <a:latin typeface="Proxima Nova Semibold"/>
              <a:ea typeface="Proxima Nova Semibold"/>
              <a:cs typeface="Proxima Nova Semibold"/>
              <a:sym typeface="Proxima Nova Semibo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pic>
        <p:nvPicPr>
          <p:cNvPr id="74" name="Google Shape;74;p15"/>
          <p:cNvPicPr preferRelativeResize="0"/>
          <p:nvPr/>
        </p:nvPicPr>
        <p:blipFill>
          <a:blip r:embed="rId3">
            <a:alphaModFix amt="26000"/>
          </a:blip>
          <a:stretch>
            <a:fillRect/>
          </a:stretch>
        </p:blipFill>
        <p:spPr>
          <a:xfrm>
            <a:off x="0" y="0"/>
            <a:ext cx="9144000" cy="5143500"/>
          </a:xfrm>
          <a:prstGeom prst="rect">
            <a:avLst/>
          </a:prstGeom>
          <a:noFill/>
          <a:ln>
            <a:noFill/>
          </a:ln>
        </p:spPr>
      </p:pic>
      <p:sp>
        <p:nvSpPr>
          <p:cNvPr id="75" name="Google Shape;75;p15"/>
          <p:cNvSpPr txBox="1"/>
          <p:nvPr>
            <p:ph type="title"/>
          </p:nvPr>
        </p:nvSpPr>
        <p:spPr>
          <a:xfrm>
            <a:off x="311700" y="22854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ko"/>
              <a:t>2. 게임 개요</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sp>
        <p:nvSpPr>
          <p:cNvPr id="383" name="Google Shape;383;p42"/>
          <p:cNvSpPr txBox="1"/>
          <p:nvPr>
            <p:ph type="title"/>
          </p:nvPr>
        </p:nvSpPr>
        <p:spPr>
          <a:xfrm>
            <a:off x="311700" y="20661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ko"/>
              <a:t>8. 게임 스토리보드( 진행화면 )</a:t>
            </a:r>
            <a:endParaRPr/>
          </a:p>
        </p:txBody>
      </p:sp>
      <p:pic>
        <p:nvPicPr>
          <p:cNvPr id="384" name="Google Shape;384;p42"/>
          <p:cNvPicPr preferRelativeResize="0"/>
          <p:nvPr/>
        </p:nvPicPr>
        <p:blipFill>
          <a:blip r:embed="rId3">
            <a:alphaModFix amt="26000"/>
          </a:blip>
          <a:stretch>
            <a:fillRect/>
          </a:stretch>
        </p:blipFill>
        <p:spPr>
          <a:xfrm>
            <a:off x="0" y="0"/>
            <a:ext cx="9144000"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sp>
        <p:nvSpPr>
          <p:cNvPr id="389" name="Google Shape;389;p43"/>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a:solidFill>
                  <a:srgbClr val="5B0F00"/>
                </a:solidFill>
                <a:latin typeface="Black Han Sans"/>
                <a:ea typeface="Black Han Sans"/>
                <a:cs typeface="Black Han Sans"/>
                <a:sym typeface="Black Han Sans"/>
              </a:rPr>
              <a:t>게임진행</a:t>
            </a:r>
            <a:endParaRPr/>
          </a:p>
        </p:txBody>
      </p:sp>
      <p:pic>
        <p:nvPicPr>
          <p:cNvPr id="390" name="Google Shape;390;p43"/>
          <p:cNvPicPr preferRelativeResize="0"/>
          <p:nvPr/>
        </p:nvPicPr>
        <p:blipFill>
          <a:blip r:embed="rId3">
            <a:alphaModFix/>
          </a:blip>
          <a:stretch>
            <a:fillRect/>
          </a:stretch>
        </p:blipFill>
        <p:spPr>
          <a:xfrm>
            <a:off x="784613" y="572700"/>
            <a:ext cx="7574774" cy="42608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sp>
        <p:nvSpPr>
          <p:cNvPr id="395" name="Google Shape;395;p44"/>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a:solidFill>
                  <a:srgbClr val="5B0F00"/>
                </a:solidFill>
                <a:latin typeface="Black Han Sans"/>
                <a:ea typeface="Black Han Sans"/>
                <a:cs typeface="Black Han Sans"/>
                <a:sym typeface="Black Han Sans"/>
              </a:rPr>
              <a:t>게임공격</a:t>
            </a:r>
            <a:endParaRPr/>
          </a:p>
        </p:txBody>
      </p:sp>
      <p:pic>
        <p:nvPicPr>
          <p:cNvPr id="396" name="Google Shape;396;p44"/>
          <p:cNvPicPr preferRelativeResize="0"/>
          <p:nvPr/>
        </p:nvPicPr>
        <p:blipFill>
          <a:blip r:embed="rId3">
            <a:alphaModFix/>
          </a:blip>
          <a:stretch>
            <a:fillRect/>
          </a:stretch>
        </p:blipFill>
        <p:spPr>
          <a:xfrm>
            <a:off x="202875" y="744412"/>
            <a:ext cx="4329826" cy="3247350"/>
          </a:xfrm>
          <a:prstGeom prst="rect">
            <a:avLst/>
          </a:prstGeom>
          <a:noFill/>
          <a:ln>
            <a:noFill/>
          </a:ln>
        </p:spPr>
      </p:pic>
      <p:pic>
        <p:nvPicPr>
          <p:cNvPr id="397" name="Google Shape;397;p44"/>
          <p:cNvPicPr preferRelativeResize="0"/>
          <p:nvPr/>
        </p:nvPicPr>
        <p:blipFill>
          <a:blip r:embed="rId4">
            <a:alphaModFix/>
          </a:blip>
          <a:stretch>
            <a:fillRect/>
          </a:stretch>
        </p:blipFill>
        <p:spPr>
          <a:xfrm>
            <a:off x="4619925" y="725100"/>
            <a:ext cx="4355517" cy="3266650"/>
          </a:xfrm>
          <a:prstGeom prst="rect">
            <a:avLst/>
          </a:prstGeom>
          <a:noFill/>
          <a:ln>
            <a:noFill/>
          </a:ln>
        </p:spPr>
      </p:pic>
      <p:sp>
        <p:nvSpPr>
          <p:cNvPr id="398" name="Google Shape;398;p44"/>
          <p:cNvSpPr txBox="1"/>
          <p:nvPr/>
        </p:nvSpPr>
        <p:spPr>
          <a:xfrm>
            <a:off x="202875" y="4163450"/>
            <a:ext cx="3833100" cy="42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a:latin typeface="Proxima Nova"/>
                <a:ea typeface="Proxima Nova"/>
                <a:cs typeface="Proxima Nova"/>
                <a:sym typeface="Proxima Nova"/>
              </a:rPr>
              <a:t>대시로 적 혹은 총탄을 피할 수 있다.</a:t>
            </a:r>
            <a:endParaRPr>
              <a:latin typeface="Proxima Nova"/>
              <a:ea typeface="Proxima Nova"/>
              <a:cs typeface="Proxima Nova"/>
              <a:sym typeface="Proxima Nova"/>
            </a:endParaRPr>
          </a:p>
        </p:txBody>
      </p:sp>
      <p:sp>
        <p:nvSpPr>
          <p:cNvPr id="399" name="Google Shape;399;p44"/>
          <p:cNvSpPr txBox="1"/>
          <p:nvPr/>
        </p:nvSpPr>
        <p:spPr>
          <a:xfrm>
            <a:off x="4619925" y="4163450"/>
            <a:ext cx="2655000" cy="42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a:latin typeface="Proxima Nova"/>
                <a:ea typeface="Proxima Nova"/>
                <a:cs typeface="Proxima Nova"/>
                <a:sym typeface="Proxima Nova"/>
              </a:rPr>
              <a:t>다양한 무기를 쏠 수 있다.</a:t>
            </a:r>
            <a:endParaRPr>
              <a:latin typeface="Proxima Nova"/>
              <a:ea typeface="Proxima Nova"/>
              <a:cs typeface="Proxima Nova"/>
              <a:sym typeface="Proxima Nov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3" name="Shape 403"/>
        <p:cNvGrpSpPr/>
        <p:nvPr/>
      </p:nvGrpSpPr>
      <p:grpSpPr>
        <a:xfrm>
          <a:off x="0" y="0"/>
          <a:ext cx="0" cy="0"/>
          <a:chOff x="0" y="0"/>
          <a:chExt cx="0" cy="0"/>
        </a:xfrm>
      </p:grpSpPr>
      <p:sp>
        <p:nvSpPr>
          <p:cNvPr id="404" name="Google Shape;404;p45"/>
          <p:cNvSpPr txBox="1"/>
          <p:nvPr>
            <p:ph type="title"/>
          </p:nvPr>
        </p:nvSpPr>
        <p:spPr>
          <a:xfrm>
            <a:off x="388375" y="2247000"/>
            <a:ext cx="7988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ko"/>
              <a:t>9. 기타</a:t>
            </a:r>
            <a:endParaRPr b="1"/>
          </a:p>
        </p:txBody>
      </p:sp>
      <p:pic>
        <p:nvPicPr>
          <p:cNvPr id="405" name="Google Shape;405;p45"/>
          <p:cNvPicPr preferRelativeResize="0"/>
          <p:nvPr/>
        </p:nvPicPr>
        <p:blipFill>
          <a:blip r:embed="rId3">
            <a:alphaModFix amt="26000"/>
          </a:blip>
          <a:stretch>
            <a:fillRect/>
          </a:stretch>
        </p:blipFill>
        <p:spPr>
          <a:xfrm>
            <a:off x="0" y="0"/>
            <a:ext cx="9144000"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9" name="Shape 409"/>
        <p:cNvGrpSpPr/>
        <p:nvPr/>
      </p:nvGrpSpPr>
      <p:grpSpPr>
        <a:xfrm>
          <a:off x="0" y="0"/>
          <a:ext cx="0" cy="0"/>
          <a:chOff x="0" y="0"/>
          <a:chExt cx="0" cy="0"/>
        </a:xfrm>
      </p:grpSpPr>
      <p:pic>
        <p:nvPicPr>
          <p:cNvPr id="410" name="Google Shape;410;p46"/>
          <p:cNvPicPr preferRelativeResize="0"/>
          <p:nvPr/>
        </p:nvPicPr>
        <p:blipFill>
          <a:blip r:embed="rId3">
            <a:alphaModFix/>
          </a:blip>
          <a:stretch>
            <a:fillRect/>
          </a:stretch>
        </p:blipFill>
        <p:spPr>
          <a:xfrm>
            <a:off x="5390949" y="215400"/>
            <a:ext cx="1619900" cy="2694140"/>
          </a:xfrm>
          <a:prstGeom prst="rect">
            <a:avLst/>
          </a:prstGeom>
          <a:noFill/>
          <a:ln>
            <a:noFill/>
          </a:ln>
        </p:spPr>
      </p:pic>
      <p:sp>
        <p:nvSpPr>
          <p:cNvPr id="411" name="Google Shape;411;p46"/>
          <p:cNvSpPr txBox="1"/>
          <p:nvPr>
            <p:ph type="title"/>
          </p:nvPr>
        </p:nvSpPr>
        <p:spPr>
          <a:xfrm>
            <a:off x="0" y="24963"/>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a:solidFill>
                  <a:srgbClr val="5B0F00"/>
                </a:solidFill>
                <a:latin typeface="Black Han Sans"/>
                <a:ea typeface="Black Han Sans"/>
                <a:cs typeface="Black Han Sans"/>
                <a:sym typeface="Black Han Sans"/>
              </a:rPr>
              <a:t>스프라이트(</a:t>
            </a:r>
            <a:r>
              <a:rPr lang="ko" sz="2100">
                <a:solidFill>
                  <a:srgbClr val="5B0F00"/>
                </a:solidFill>
                <a:latin typeface="Black Han Sans"/>
                <a:ea typeface="Black Han Sans"/>
                <a:cs typeface="Black Han Sans"/>
                <a:sym typeface="Black Han Sans"/>
              </a:rPr>
              <a:t>제작중인 것들</a:t>
            </a:r>
            <a:r>
              <a:rPr lang="ko">
                <a:solidFill>
                  <a:srgbClr val="5B0F00"/>
                </a:solidFill>
                <a:latin typeface="Black Han Sans"/>
                <a:ea typeface="Black Han Sans"/>
                <a:cs typeface="Black Han Sans"/>
                <a:sym typeface="Black Han Sans"/>
              </a:rPr>
              <a:t>)</a:t>
            </a:r>
            <a:endParaRPr/>
          </a:p>
        </p:txBody>
      </p:sp>
      <p:pic>
        <p:nvPicPr>
          <p:cNvPr id="412" name="Google Shape;412;p46"/>
          <p:cNvPicPr preferRelativeResize="0"/>
          <p:nvPr/>
        </p:nvPicPr>
        <p:blipFill>
          <a:blip r:embed="rId4">
            <a:alphaModFix/>
          </a:blip>
          <a:stretch>
            <a:fillRect/>
          </a:stretch>
        </p:blipFill>
        <p:spPr>
          <a:xfrm>
            <a:off x="119000" y="615150"/>
            <a:ext cx="1280399" cy="1008695"/>
          </a:xfrm>
          <a:prstGeom prst="rect">
            <a:avLst/>
          </a:prstGeom>
          <a:noFill/>
          <a:ln>
            <a:noFill/>
          </a:ln>
        </p:spPr>
      </p:pic>
      <p:pic>
        <p:nvPicPr>
          <p:cNvPr id="413" name="Google Shape;413;p46"/>
          <p:cNvPicPr preferRelativeResize="0"/>
          <p:nvPr/>
        </p:nvPicPr>
        <p:blipFill>
          <a:blip r:embed="rId5">
            <a:alphaModFix/>
          </a:blip>
          <a:stretch>
            <a:fillRect/>
          </a:stretch>
        </p:blipFill>
        <p:spPr>
          <a:xfrm>
            <a:off x="119012" y="1676675"/>
            <a:ext cx="1280400" cy="2418525"/>
          </a:xfrm>
          <a:prstGeom prst="rect">
            <a:avLst/>
          </a:prstGeom>
          <a:noFill/>
          <a:ln>
            <a:noFill/>
          </a:ln>
        </p:spPr>
      </p:pic>
      <p:pic>
        <p:nvPicPr>
          <p:cNvPr id="414" name="Google Shape;414;p46"/>
          <p:cNvPicPr preferRelativeResize="0"/>
          <p:nvPr/>
        </p:nvPicPr>
        <p:blipFill>
          <a:blip r:embed="rId6">
            <a:alphaModFix/>
          </a:blip>
          <a:stretch>
            <a:fillRect/>
          </a:stretch>
        </p:blipFill>
        <p:spPr>
          <a:xfrm>
            <a:off x="96562" y="4118700"/>
            <a:ext cx="1325275" cy="901450"/>
          </a:xfrm>
          <a:prstGeom prst="rect">
            <a:avLst/>
          </a:prstGeom>
          <a:noFill/>
          <a:ln>
            <a:noFill/>
          </a:ln>
        </p:spPr>
      </p:pic>
      <p:pic>
        <p:nvPicPr>
          <p:cNvPr id="415" name="Google Shape;415;p46"/>
          <p:cNvPicPr preferRelativeResize="0"/>
          <p:nvPr/>
        </p:nvPicPr>
        <p:blipFill rotWithShape="1">
          <a:blip r:embed="rId7">
            <a:alphaModFix/>
          </a:blip>
          <a:srcRect b="-3270" l="0" r="0" t="3269"/>
          <a:stretch/>
        </p:blipFill>
        <p:spPr>
          <a:xfrm>
            <a:off x="1451300" y="2114400"/>
            <a:ext cx="1831125" cy="1254825"/>
          </a:xfrm>
          <a:prstGeom prst="rect">
            <a:avLst/>
          </a:prstGeom>
          <a:noFill/>
          <a:ln>
            <a:noFill/>
          </a:ln>
        </p:spPr>
      </p:pic>
      <p:pic>
        <p:nvPicPr>
          <p:cNvPr id="416" name="Google Shape;416;p46"/>
          <p:cNvPicPr preferRelativeResize="0"/>
          <p:nvPr/>
        </p:nvPicPr>
        <p:blipFill>
          <a:blip r:embed="rId8">
            <a:alphaModFix/>
          </a:blip>
          <a:stretch>
            <a:fillRect/>
          </a:stretch>
        </p:blipFill>
        <p:spPr>
          <a:xfrm>
            <a:off x="1472163" y="615150"/>
            <a:ext cx="1776626" cy="1508500"/>
          </a:xfrm>
          <a:prstGeom prst="rect">
            <a:avLst/>
          </a:prstGeom>
          <a:noFill/>
          <a:ln>
            <a:noFill/>
          </a:ln>
        </p:spPr>
      </p:pic>
      <p:pic>
        <p:nvPicPr>
          <p:cNvPr id="417" name="Google Shape;417;p46"/>
          <p:cNvPicPr preferRelativeResize="0"/>
          <p:nvPr/>
        </p:nvPicPr>
        <p:blipFill>
          <a:blip r:embed="rId9">
            <a:alphaModFix/>
          </a:blip>
          <a:stretch>
            <a:fillRect/>
          </a:stretch>
        </p:blipFill>
        <p:spPr>
          <a:xfrm>
            <a:off x="7010850" y="215410"/>
            <a:ext cx="1945931" cy="2525825"/>
          </a:xfrm>
          <a:prstGeom prst="rect">
            <a:avLst/>
          </a:prstGeom>
          <a:noFill/>
          <a:ln>
            <a:noFill/>
          </a:ln>
        </p:spPr>
      </p:pic>
      <p:pic>
        <p:nvPicPr>
          <p:cNvPr id="418" name="Google Shape;418;p46"/>
          <p:cNvPicPr preferRelativeResize="0"/>
          <p:nvPr/>
        </p:nvPicPr>
        <p:blipFill>
          <a:blip r:embed="rId10">
            <a:alphaModFix/>
          </a:blip>
          <a:stretch>
            <a:fillRect/>
          </a:stretch>
        </p:blipFill>
        <p:spPr>
          <a:xfrm>
            <a:off x="1467863" y="3419987"/>
            <a:ext cx="2764075" cy="1567648"/>
          </a:xfrm>
          <a:prstGeom prst="rect">
            <a:avLst/>
          </a:prstGeom>
          <a:noFill/>
          <a:ln>
            <a:noFill/>
          </a:ln>
        </p:spPr>
      </p:pic>
      <p:pic>
        <p:nvPicPr>
          <p:cNvPr id="419" name="Google Shape;419;p46"/>
          <p:cNvPicPr preferRelativeResize="0"/>
          <p:nvPr/>
        </p:nvPicPr>
        <p:blipFill>
          <a:blip r:embed="rId11">
            <a:alphaModFix/>
          </a:blip>
          <a:stretch>
            <a:fillRect/>
          </a:stretch>
        </p:blipFill>
        <p:spPr>
          <a:xfrm>
            <a:off x="3321555" y="215400"/>
            <a:ext cx="2069388" cy="3097925"/>
          </a:xfrm>
          <a:prstGeom prst="rect">
            <a:avLst/>
          </a:prstGeom>
          <a:noFill/>
          <a:ln>
            <a:noFill/>
          </a:ln>
        </p:spPr>
      </p:pic>
      <p:pic>
        <p:nvPicPr>
          <p:cNvPr id="420" name="Google Shape;420;p46"/>
          <p:cNvPicPr preferRelativeResize="0"/>
          <p:nvPr/>
        </p:nvPicPr>
        <p:blipFill>
          <a:blip r:embed="rId12">
            <a:alphaModFix/>
          </a:blip>
          <a:stretch>
            <a:fillRect/>
          </a:stretch>
        </p:blipFill>
        <p:spPr>
          <a:xfrm>
            <a:off x="5289897" y="2414000"/>
            <a:ext cx="1263728" cy="1077875"/>
          </a:xfrm>
          <a:prstGeom prst="rect">
            <a:avLst/>
          </a:prstGeom>
          <a:noFill/>
          <a:ln>
            <a:noFill/>
          </a:ln>
        </p:spPr>
      </p:pic>
      <p:pic>
        <p:nvPicPr>
          <p:cNvPr id="421" name="Google Shape;421;p46"/>
          <p:cNvPicPr preferRelativeResize="0"/>
          <p:nvPr/>
        </p:nvPicPr>
        <p:blipFill rotWithShape="1">
          <a:blip r:embed="rId13">
            <a:alphaModFix/>
          </a:blip>
          <a:srcRect b="4659" l="0" r="0" t="-4660"/>
          <a:stretch/>
        </p:blipFill>
        <p:spPr>
          <a:xfrm>
            <a:off x="4277975" y="3491788"/>
            <a:ext cx="2247475" cy="1508500"/>
          </a:xfrm>
          <a:prstGeom prst="rect">
            <a:avLst/>
          </a:prstGeom>
          <a:noFill/>
          <a:ln>
            <a:noFill/>
          </a:ln>
        </p:spPr>
      </p:pic>
      <p:pic>
        <p:nvPicPr>
          <p:cNvPr id="422" name="Google Shape;422;p46"/>
          <p:cNvPicPr preferRelativeResize="0"/>
          <p:nvPr/>
        </p:nvPicPr>
        <p:blipFill>
          <a:blip r:embed="rId14">
            <a:alphaModFix/>
          </a:blip>
          <a:stretch>
            <a:fillRect/>
          </a:stretch>
        </p:blipFill>
        <p:spPr>
          <a:xfrm>
            <a:off x="6582313" y="2414000"/>
            <a:ext cx="864125" cy="1077875"/>
          </a:xfrm>
          <a:prstGeom prst="rect">
            <a:avLst/>
          </a:prstGeom>
          <a:noFill/>
          <a:ln>
            <a:noFill/>
          </a:ln>
        </p:spPr>
      </p:pic>
      <p:pic>
        <p:nvPicPr>
          <p:cNvPr id="423" name="Google Shape;423;p46"/>
          <p:cNvPicPr preferRelativeResize="0"/>
          <p:nvPr/>
        </p:nvPicPr>
        <p:blipFill>
          <a:blip r:embed="rId15">
            <a:alphaModFix/>
          </a:blip>
          <a:stretch>
            <a:fillRect/>
          </a:stretch>
        </p:blipFill>
        <p:spPr>
          <a:xfrm>
            <a:off x="6709300" y="3534021"/>
            <a:ext cx="2247476" cy="1424030"/>
          </a:xfrm>
          <a:prstGeom prst="rect">
            <a:avLst/>
          </a:prstGeom>
          <a:noFill/>
          <a:ln>
            <a:noFill/>
          </a:ln>
        </p:spPr>
      </p:pic>
      <p:pic>
        <p:nvPicPr>
          <p:cNvPr id="424" name="Google Shape;424;p46"/>
          <p:cNvPicPr preferRelativeResize="0"/>
          <p:nvPr/>
        </p:nvPicPr>
        <p:blipFill>
          <a:blip r:embed="rId16">
            <a:alphaModFix/>
          </a:blip>
          <a:stretch>
            <a:fillRect/>
          </a:stretch>
        </p:blipFill>
        <p:spPr>
          <a:xfrm rot="10800000">
            <a:off x="1534812" y="4991100"/>
            <a:ext cx="39425" cy="39425"/>
          </a:xfrm>
          <a:prstGeom prst="rect">
            <a:avLst/>
          </a:prstGeom>
          <a:noFill/>
          <a:ln>
            <a:noFill/>
          </a:ln>
        </p:spPr>
      </p:pic>
      <p:pic>
        <p:nvPicPr>
          <p:cNvPr id="425" name="Google Shape;425;p46"/>
          <p:cNvPicPr preferRelativeResize="0"/>
          <p:nvPr/>
        </p:nvPicPr>
        <p:blipFill>
          <a:blip r:embed="rId17">
            <a:alphaModFix/>
          </a:blip>
          <a:stretch>
            <a:fillRect/>
          </a:stretch>
        </p:blipFill>
        <p:spPr>
          <a:xfrm>
            <a:off x="7446425" y="2741225"/>
            <a:ext cx="1182685" cy="792800"/>
          </a:xfrm>
          <a:prstGeom prst="rect">
            <a:avLst/>
          </a:prstGeom>
          <a:noFill/>
          <a:ln>
            <a:noFill/>
          </a:ln>
        </p:spPr>
      </p:pic>
      <p:sp>
        <p:nvSpPr>
          <p:cNvPr id="426" name="Google Shape;426;p46"/>
          <p:cNvSpPr txBox="1"/>
          <p:nvPr/>
        </p:nvSpPr>
        <p:spPr>
          <a:xfrm>
            <a:off x="2962850" y="-204325"/>
            <a:ext cx="5884800" cy="68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0" name="Shape 430"/>
        <p:cNvGrpSpPr/>
        <p:nvPr/>
      </p:nvGrpSpPr>
      <p:grpSpPr>
        <a:xfrm>
          <a:off x="0" y="0"/>
          <a:ext cx="0" cy="0"/>
          <a:chOff x="0" y="0"/>
          <a:chExt cx="0" cy="0"/>
        </a:xfrm>
      </p:grpSpPr>
      <p:pic>
        <p:nvPicPr>
          <p:cNvPr id="431" name="Google Shape;431;p47"/>
          <p:cNvPicPr preferRelativeResize="0"/>
          <p:nvPr/>
        </p:nvPicPr>
        <p:blipFill>
          <a:blip r:embed="rId3">
            <a:alphaModFix amt="26000"/>
          </a:blip>
          <a:stretch>
            <a:fillRect/>
          </a:stretch>
        </p:blipFill>
        <p:spPr>
          <a:xfrm>
            <a:off x="0" y="0"/>
            <a:ext cx="9144000" cy="5143500"/>
          </a:xfrm>
          <a:prstGeom prst="rect">
            <a:avLst/>
          </a:prstGeom>
          <a:noFill/>
          <a:ln>
            <a:noFill/>
          </a:ln>
        </p:spPr>
      </p:pic>
      <p:sp>
        <p:nvSpPr>
          <p:cNvPr id="432" name="Google Shape;432;p47"/>
          <p:cNvSpPr txBox="1"/>
          <p:nvPr>
            <p:ph type="title"/>
          </p:nvPr>
        </p:nvSpPr>
        <p:spPr>
          <a:xfrm>
            <a:off x="143775" y="1706125"/>
            <a:ext cx="8641800" cy="1218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ko" sz="6000">
                <a:solidFill>
                  <a:srgbClr val="5B0F00"/>
                </a:solidFill>
                <a:latin typeface="Black Han Sans"/>
                <a:ea typeface="Black Han Sans"/>
                <a:cs typeface="Black Han Sans"/>
                <a:sym typeface="Black Han Sans"/>
              </a:rPr>
              <a:t>감사합니다.</a:t>
            </a:r>
            <a:endParaRPr sz="6000"/>
          </a:p>
        </p:txBody>
      </p:sp>
      <p:pic>
        <p:nvPicPr>
          <p:cNvPr id="433" name="Google Shape;433;p47"/>
          <p:cNvPicPr preferRelativeResize="0"/>
          <p:nvPr/>
        </p:nvPicPr>
        <p:blipFill>
          <a:blip r:embed="rId4">
            <a:alphaModFix/>
          </a:blip>
          <a:stretch>
            <a:fillRect/>
          </a:stretch>
        </p:blipFill>
        <p:spPr>
          <a:xfrm>
            <a:off x="363575" y="3354525"/>
            <a:ext cx="1316325" cy="1316325"/>
          </a:xfrm>
          <a:prstGeom prst="rect">
            <a:avLst/>
          </a:prstGeom>
          <a:noFill/>
          <a:ln>
            <a:noFill/>
          </a:ln>
          <a:effectLst>
            <a:outerShdw blurRad="157163" rotWithShape="0" algn="bl" dir="5400000" dist="161925">
              <a:srgbClr val="C27BA0">
                <a:alpha val="50000"/>
              </a:srgbClr>
            </a:outerShdw>
          </a:effectLst>
        </p:spPr>
      </p:pic>
      <p:pic>
        <p:nvPicPr>
          <p:cNvPr id="434" name="Google Shape;434;p47"/>
          <p:cNvPicPr preferRelativeResize="0"/>
          <p:nvPr/>
        </p:nvPicPr>
        <p:blipFill>
          <a:blip r:embed="rId5">
            <a:alphaModFix/>
          </a:blip>
          <a:stretch>
            <a:fillRect/>
          </a:stretch>
        </p:blipFill>
        <p:spPr>
          <a:xfrm>
            <a:off x="1491200" y="3354525"/>
            <a:ext cx="1316325" cy="1316325"/>
          </a:xfrm>
          <a:prstGeom prst="rect">
            <a:avLst/>
          </a:prstGeom>
          <a:noFill/>
          <a:ln>
            <a:noFill/>
          </a:ln>
          <a:effectLst>
            <a:outerShdw blurRad="128588" rotWithShape="0" algn="bl" dir="5400000" dist="133350">
              <a:schemeClr val="accent6">
                <a:alpha val="50000"/>
              </a:schemeClr>
            </a:outerShdw>
          </a:effectLst>
        </p:spPr>
      </p:pic>
      <p:pic>
        <p:nvPicPr>
          <p:cNvPr id="435" name="Google Shape;435;p47"/>
          <p:cNvPicPr preferRelativeResize="0"/>
          <p:nvPr/>
        </p:nvPicPr>
        <p:blipFill>
          <a:blip r:embed="rId6">
            <a:alphaModFix/>
          </a:blip>
          <a:stretch>
            <a:fillRect/>
          </a:stretch>
        </p:blipFill>
        <p:spPr>
          <a:xfrm>
            <a:off x="2562775" y="3354525"/>
            <a:ext cx="1316325" cy="1316325"/>
          </a:xfrm>
          <a:prstGeom prst="rect">
            <a:avLst/>
          </a:prstGeom>
          <a:noFill/>
          <a:ln>
            <a:noFill/>
          </a:ln>
          <a:effectLst>
            <a:outerShdw blurRad="114300" rotWithShape="0" algn="bl" dir="5400000" dist="114300">
              <a:srgbClr val="CC0000">
                <a:alpha val="50000"/>
              </a:srgbClr>
            </a:outerShdw>
          </a:effectLst>
        </p:spPr>
      </p:pic>
      <p:pic>
        <p:nvPicPr>
          <p:cNvPr id="436" name="Google Shape;436;p47"/>
          <p:cNvPicPr preferRelativeResize="0"/>
          <p:nvPr/>
        </p:nvPicPr>
        <p:blipFill>
          <a:blip r:embed="rId7">
            <a:alphaModFix/>
          </a:blip>
          <a:stretch>
            <a:fillRect/>
          </a:stretch>
        </p:blipFill>
        <p:spPr>
          <a:xfrm flipH="1">
            <a:off x="5214813" y="3354525"/>
            <a:ext cx="1316325" cy="1316325"/>
          </a:xfrm>
          <a:prstGeom prst="rect">
            <a:avLst/>
          </a:prstGeom>
          <a:noFill/>
          <a:ln>
            <a:noFill/>
          </a:ln>
          <a:effectLst>
            <a:outerShdw blurRad="1428750" rotWithShape="0" algn="bl" dir="5400000" dist="19050">
              <a:srgbClr val="000000"/>
            </a:outerShdw>
          </a:effectLst>
        </p:spPr>
      </p:pic>
      <p:pic>
        <p:nvPicPr>
          <p:cNvPr id="437" name="Google Shape;437;p47"/>
          <p:cNvPicPr preferRelativeResize="0"/>
          <p:nvPr/>
        </p:nvPicPr>
        <p:blipFill>
          <a:blip r:embed="rId8">
            <a:alphaModFix/>
          </a:blip>
          <a:stretch>
            <a:fillRect/>
          </a:stretch>
        </p:blipFill>
        <p:spPr>
          <a:xfrm flipH="1">
            <a:off x="6355175" y="3354525"/>
            <a:ext cx="1316325" cy="1316325"/>
          </a:xfrm>
          <a:prstGeom prst="rect">
            <a:avLst/>
          </a:prstGeom>
          <a:noFill/>
          <a:ln>
            <a:noFill/>
          </a:ln>
          <a:effectLst>
            <a:outerShdw blurRad="57150" rotWithShape="0" algn="bl" dir="5400000" dist="19050">
              <a:srgbClr val="000000">
                <a:alpha val="50000"/>
              </a:srgbClr>
            </a:outerShdw>
          </a:effectLst>
        </p:spPr>
      </p:pic>
      <p:pic>
        <p:nvPicPr>
          <p:cNvPr id="438" name="Google Shape;438;p47"/>
          <p:cNvPicPr preferRelativeResize="0"/>
          <p:nvPr/>
        </p:nvPicPr>
        <p:blipFill>
          <a:blip r:embed="rId9">
            <a:alphaModFix/>
          </a:blip>
          <a:stretch>
            <a:fillRect/>
          </a:stretch>
        </p:blipFill>
        <p:spPr>
          <a:xfrm flipH="1">
            <a:off x="7469250" y="3354525"/>
            <a:ext cx="1316325" cy="1316325"/>
          </a:xfrm>
          <a:prstGeom prst="rect">
            <a:avLst/>
          </a:prstGeom>
          <a:noFill/>
          <a:ln>
            <a:noFill/>
          </a:ln>
          <a:effectLst>
            <a:outerShdw blurRad="57150" rotWithShape="0" algn="bl" dir="5400000" dist="19050">
              <a:schemeClr val="lt2">
                <a:alpha val="50000"/>
              </a:scheme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1000"/>
                                        <p:tgtEl>
                                          <p:spTgt spid="4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 name="Shape 79"/>
        <p:cNvGrpSpPr/>
        <p:nvPr/>
      </p:nvGrpSpPr>
      <p:grpSpPr>
        <a:xfrm>
          <a:off x="0" y="0"/>
          <a:ext cx="0" cy="0"/>
          <a:chOff x="0" y="0"/>
          <a:chExt cx="0" cy="0"/>
        </a:xfrm>
      </p:grpSpPr>
      <p:sp>
        <p:nvSpPr>
          <p:cNvPr id="80" name="Google Shape;80;p16"/>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a:latin typeface="Black Han Sans"/>
                <a:ea typeface="Black Han Sans"/>
                <a:cs typeface="Black Han Sans"/>
                <a:sym typeface="Black Han Sans"/>
              </a:rPr>
              <a:t>게임개요</a:t>
            </a:r>
            <a:endParaRPr/>
          </a:p>
        </p:txBody>
      </p:sp>
      <p:sp>
        <p:nvSpPr>
          <p:cNvPr id="81" name="Google Shape;81;p16"/>
          <p:cNvSpPr txBox="1"/>
          <p:nvPr>
            <p:ph idx="1" type="body"/>
          </p:nvPr>
        </p:nvSpPr>
        <p:spPr>
          <a:xfrm>
            <a:off x="258800" y="690125"/>
            <a:ext cx="8573400" cy="3878700"/>
          </a:xfrm>
          <a:prstGeom prst="rect">
            <a:avLst/>
          </a:prstGeom>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Clr>
                <a:srgbClr val="000000"/>
              </a:buClr>
              <a:buSzPts val="1300"/>
              <a:buFont typeface="Malgun Gothic"/>
              <a:buAutoNum type="arabicPeriod"/>
            </a:pPr>
            <a:r>
              <a:rPr lang="ko" sz="1300">
                <a:solidFill>
                  <a:srgbClr val="000000"/>
                </a:solidFill>
                <a:highlight>
                  <a:srgbClr val="FFFFFF"/>
                </a:highlight>
                <a:latin typeface="Malgun Gothic"/>
                <a:ea typeface="Malgun Gothic"/>
                <a:cs typeface="Malgun Gothic"/>
                <a:sym typeface="Malgun Gothic"/>
              </a:rPr>
              <a:t>게임장르 : </a:t>
            </a:r>
            <a:r>
              <a:rPr lang="ko" sz="1300">
                <a:solidFill>
                  <a:srgbClr val="000000"/>
                </a:solidFill>
                <a:highlight>
                  <a:srgbClr val="FFFFFF"/>
                </a:highlight>
                <a:latin typeface="Malgun Gothic"/>
                <a:ea typeface="Malgun Gothic"/>
                <a:cs typeface="Malgun Gothic"/>
                <a:sym typeface="Malgun Gothic"/>
              </a:rPr>
              <a:t> 핵앤슬래시</a:t>
            </a:r>
            <a:endParaRPr sz="1300">
              <a:solidFill>
                <a:srgbClr val="000000"/>
              </a:solidFill>
              <a:highlight>
                <a:srgbClr val="FFFFFF"/>
              </a:highlight>
              <a:latin typeface="Malgun Gothic"/>
              <a:ea typeface="Malgun Gothic"/>
              <a:cs typeface="Malgun Gothic"/>
              <a:sym typeface="Malgun Gothic"/>
            </a:endParaRPr>
          </a:p>
          <a:p>
            <a:pPr indent="-311150" lvl="0" marL="457200" rtl="0" algn="l">
              <a:lnSpc>
                <a:spcPct val="115000"/>
              </a:lnSpc>
              <a:spcBef>
                <a:spcPts val="0"/>
              </a:spcBef>
              <a:spcAft>
                <a:spcPts val="0"/>
              </a:spcAft>
              <a:buClr>
                <a:srgbClr val="000000"/>
              </a:buClr>
              <a:buSzPts val="1300"/>
              <a:buFont typeface="Malgun Gothic"/>
              <a:buAutoNum type="arabicPeriod"/>
            </a:pPr>
            <a:r>
              <a:rPr lang="ko" sz="1300">
                <a:solidFill>
                  <a:srgbClr val="000000"/>
                </a:solidFill>
                <a:highlight>
                  <a:srgbClr val="FFFFFF"/>
                </a:highlight>
                <a:latin typeface="Malgun Gothic"/>
                <a:ea typeface="Malgun Gothic"/>
                <a:cs typeface="Malgun Gothic"/>
                <a:sym typeface="Malgun Gothic"/>
              </a:rPr>
              <a:t>타겟 플랫폼 : PC, 안드로이드, 아이폰</a:t>
            </a:r>
            <a:endParaRPr sz="1300">
              <a:solidFill>
                <a:srgbClr val="000000"/>
              </a:solidFill>
              <a:highlight>
                <a:srgbClr val="FFFFFF"/>
              </a:highlight>
              <a:latin typeface="Malgun Gothic"/>
              <a:ea typeface="Malgun Gothic"/>
              <a:cs typeface="Malgun Gothic"/>
              <a:sym typeface="Malgun Gothic"/>
            </a:endParaRPr>
          </a:p>
          <a:p>
            <a:pPr indent="-311150" lvl="0" marL="457200" rtl="0" algn="l">
              <a:lnSpc>
                <a:spcPct val="115000"/>
              </a:lnSpc>
              <a:spcBef>
                <a:spcPts val="0"/>
              </a:spcBef>
              <a:spcAft>
                <a:spcPts val="0"/>
              </a:spcAft>
              <a:buClr>
                <a:srgbClr val="000000"/>
              </a:buClr>
              <a:buSzPts val="1300"/>
              <a:buFont typeface="Malgun Gothic"/>
              <a:buAutoNum type="arabicPeriod"/>
            </a:pPr>
            <a:r>
              <a:rPr lang="ko" sz="1300">
                <a:solidFill>
                  <a:srgbClr val="000000"/>
                </a:solidFill>
                <a:highlight>
                  <a:srgbClr val="FFFFFF"/>
                </a:highlight>
                <a:latin typeface="Malgun Gothic"/>
                <a:ea typeface="Malgun Gothic"/>
                <a:cs typeface="Malgun Gothic"/>
                <a:sym typeface="Malgun Gothic"/>
              </a:rPr>
              <a:t>목표 사용자 : 10세이상</a:t>
            </a:r>
            <a:endParaRPr sz="1300">
              <a:solidFill>
                <a:srgbClr val="000000"/>
              </a:solidFill>
              <a:highlight>
                <a:srgbClr val="FFFFFF"/>
              </a:highlight>
              <a:latin typeface="Malgun Gothic"/>
              <a:ea typeface="Malgun Gothic"/>
              <a:cs typeface="Malgun Gothic"/>
              <a:sym typeface="Malgun Gothic"/>
            </a:endParaRPr>
          </a:p>
          <a:p>
            <a:pPr indent="-311150" lvl="0" marL="457200" rtl="0" algn="l">
              <a:lnSpc>
                <a:spcPct val="115000"/>
              </a:lnSpc>
              <a:spcBef>
                <a:spcPts val="0"/>
              </a:spcBef>
              <a:spcAft>
                <a:spcPts val="0"/>
              </a:spcAft>
              <a:buClr>
                <a:srgbClr val="000000"/>
              </a:buClr>
              <a:buSzPts val="1300"/>
              <a:buFont typeface="Malgun Gothic"/>
              <a:buAutoNum type="arabicPeriod"/>
            </a:pPr>
            <a:r>
              <a:rPr lang="ko" sz="1300">
                <a:solidFill>
                  <a:srgbClr val="000000"/>
                </a:solidFill>
                <a:highlight>
                  <a:srgbClr val="FFFFFF"/>
                </a:highlight>
                <a:latin typeface="Malgun Gothic"/>
                <a:ea typeface="Malgun Gothic"/>
                <a:cs typeface="Malgun Gothic"/>
                <a:sym typeface="Malgun Gothic"/>
              </a:rPr>
              <a:t>시높시스 요약 :  마력을 가진 주인공은 3등급의 적레벨 처치하며 NPC와 대화이벤트로 멀티엔딩을 나누었다</a:t>
            </a:r>
            <a:endParaRPr sz="1300">
              <a:solidFill>
                <a:srgbClr val="000000"/>
              </a:solidFill>
              <a:highlight>
                <a:srgbClr val="FFFFFF"/>
              </a:highlight>
              <a:latin typeface="Malgun Gothic"/>
              <a:ea typeface="Malgun Gothic"/>
              <a:cs typeface="Malgun Gothic"/>
              <a:sym typeface="Malgun Gothic"/>
            </a:endParaRPr>
          </a:p>
          <a:p>
            <a:pPr indent="-311150" lvl="0" marL="457200" rtl="0" algn="l">
              <a:lnSpc>
                <a:spcPct val="115000"/>
              </a:lnSpc>
              <a:spcBef>
                <a:spcPts val="0"/>
              </a:spcBef>
              <a:spcAft>
                <a:spcPts val="0"/>
              </a:spcAft>
              <a:buClr>
                <a:srgbClr val="000000"/>
              </a:buClr>
              <a:buSzPts val="1300"/>
              <a:buFont typeface="Malgun Gothic"/>
              <a:buAutoNum type="arabicPeriod"/>
            </a:pPr>
            <a:r>
              <a:rPr lang="ko" sz="1300">
                <a:solidFill>
                  <a:srgbClr val="000000"/>
                </a:solidFill>
                <a:highlight>
                  <a:srgbClr val="FFFFFF"/>
                </a:highlight>
                <a:latin typeface="Malgun Gothic"/>
                <a:ea typeface="Malgun Gothic"/>
                <a:cs typeface="Malgun Gothic"/>
                <a:sym typeface="Malgun Gothic"/>
              </a:rPr>
              <a:t>플레이 방식 : 마력 탐지기를 피해 마력을 사용하여 방향버튼과 공격 회피등의 버튼 컨트롤로 진행</a:t>
            </a:r>
            <a:endParaRPr sz="1300">
              <a:solidFill>
                <a:srgbClr val="000000"/>
              </a:solidFill>
              <a:highlight>
                <a:srgbClr val="FFFFFF"/>
              </a:highlight>
              <a:latin typeface="Malgun Gothic"/>
              <a:ea typeface="Malgun Gothic"/>
              <a:cs typeface="Malgun Gothic"/>
              <a:sym typeface="Malgun Gothic"/>
            </a:endParaRPr>
          </a:p>
          <a:p>
            <a:pPr indent="-311150" lvl="0" marL="457200" rtl="0" algn="l">
              <a:lnSpc>
                <a:spcPct val="115000"/>
              </a:lnSpc>
              <a:spcBef>
                <a:spcPts val="0"/>
              </a:spcBef>
              <a:spcAft>
                <a:spcPts val="0"/>
              </a:spcAft>
              <a:buClr>
                <a:srgbClr val="000000"/>
              </a:buClr>
              <a:buSzPts val="1300"/>
              <a:buFont typeface="Malgun Gothic"/>
              <a:buAutoNum type="arabicPeriod"/>
            </a:pPr>
            <a:r>
              <a:rPr lang="ko" sz="1300">
                <a:solidFill>
                  <a:srgbClr val="000000"/>
                </a:solidFill>
                <a:highlight>
                  <a:srgbClr val="FFFFFF"/>
                </a:highlight>
                <a:latin typeface="Malgun Gothic"/>
                <a:ea typeface="Malgun Gothic"/>
                <a:cs typeface="Malgun Gothic"/>
                <a:sym typeface="Malgun Gothic"/>
              </a:rPr>
              <a:t>특징 :  2D 레트로풍의 캐릭터와 다양한 퍼즐 맵사이를 돌아다니며 아이템과 경험치 쌓고 대화로 풀며 시나리오의 멀티 엔딩으로 반복적인 재미를 준다.</a:t>
            </a:r>
            <a:endParaRPr sz="1300">
              <a:solidFill>
                <a:srgbClr val="000000"/>
              </a:solidFill>
              <a:highlight>
                <a:srgbClr val="FFFFFF"/>
              </a:highlight>
              <a:latin typeface="Malgun Gothic"/>
              <a:ea typeface="Malgun Gothic"/>
              <a:cs typeface="Malgun Gothic"/>
              <a:sym typeface="Malgun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17"/>
          <p:cNvSpPr txBox="1"/>
          <p:nvPr>
            <p:ph type="title"/>
          </p:nvPr>
        </p:nvSpPr>
        <p:spPr>
          <a:xfrm>
            <a:off x="311700" y="22854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ko"/>
              <a:t>3. 게임아이디어 기획 배경 및 특징</a:t>
            </a:r>
            <a:endParaRPr/>
          </a:p>
        </p:txBody>
      </p:sp>
      <p:pic>
        <p:nvPicPr>
          <p:cNvPr id="87" name="Google Shape;87;p17"/>
          <p:cNvPicPr preferRelativeResize="0"/>
          <p:nvPr/>
        </p:nvPicPr>
        <p:blipFill>
          <a:blip r:embed="rId3">
            <a:alphaModFix amt="26000"/>
          </a:blip>
          <a:stretch>
            <a:fillRect/>
          </a:stretch>
        </p:blipFill>
        <p:spPr>
          <a:xfrm>
            <a:off x="0" y="0"/>
            <a:ext cx="914400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a:latin typeface="Black Han Sans"/>
                <a:ea typeface="Black Han Sans"/>
                <a:cs typeface="Black Han Sans"/>
                <a:sym typeface="Black Han Sans"/>
              </a:rPr>
              <a:t>기획배경</a:t>
            </a:r>
            <a:endParaRPr/>
          </a:p>
        </p:txBody>
      </p:sp>
      <p:sp>
        <p:nvSpPr>
          <p:cNvPr id="93" name="Google Shape;93;p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ko" sz="1300">
                <a:latin typeface="Malgun Gothic"/>
                <a:ea typeface="Malgun Gothic"/>
                <a:cs typeface="Malgun Gothic"/>
                <a:sym typeface="Malgun Gothic"/>
              </a:rPr>
              <a:t> </a:t>
            </a:r>
            <a:r>
              <a:rPr lang="ko" sz="1300">
                <a:solidFill>
                  <a:srgbClr val="000000"/>
                </a:solidFill>
                <a:latin typeface="Malgun Gothic"/>
                <a:ea typeface="Malgun Gothic"/>
                <a:cs typeface="Malgun Gothic"/>
                <a:sym typeface="Malgun Gothic"/>
              </a:rPr>
              <a:t>저는 1인 개발자가 되는 것이 꿈입니다. </a:t>
            </a:r>
            <a:r>
              <a:rPr lang="ko" sz="1300">
                <a:solidFill>
                  <a:srgbClr val="000000"/>
                </a:solidFill>
                <a:latin typeface="Malgun Gothic"/>
                <a:ea typeface="Malgun Gothic"/>
                <a:cs typeface="Malgun Gothic"/>
                <a:sym typeface="Malgun Gothic"/>
              </a:rPr>
              <a:t>저는 주로 캐릭터 디자인과 애니메이션을 배우고 있어 제가 잘하는 것을 살려 짜릿한 손맛과 순발력을 요구하는 핵앤슬래시 장르를 기획을 하게 되었습니다. </a:t>
            </a:r>
            <a:r>
              <a:rPr lang="ko" sz="1300">
                <a:solidFill>
                  <a:srgbClr val="000000"/>
                </a:solidFill>
                <a:highlight>
                  <a:schemeClr val="lt1"/>
                </a:highlight>
                <a:latin typeface="Malgun Gothic"/>
                <a:ea typeface="Malgun Gothic"/>
                <a:cs typeface="Malgun Gothic"/>
                <a:sym typeface="Malgun Gothic"/>
              </a:rPr>
              <a:t> 핵앤슬래시장르는 스토리나 전략, 역할극의 비중이 낮은 대신 오직 다수의 적들과 싸우는 전투에 집중하는 장르입니다.</a:t>
            </a:r>
            <a:r>
              <a:rPr lang="ko" sz="1300">
                <a:solidFill>
                  <a:srgbClr val="000000"/>
                </a:solidFill>
                <a:latin typeface="Malgun Gothic"/>
                <a:ea typeface="Malgun Gothic"/>
                <a:cs typeface="Malgun Gothic"/>
                <a:sym typeface="Malgun Gothic"/>
              </a:rPr>
              <a:t>  </a:t>
            </a:r>
            <a:r>
              <a:rPr lang="ko" sz="1300">
                <a:solidFill>
                  <a:srgbClr val="000000"/>
                </a:solidFill>
                <a:highlight>
                  <a:schemeClr val="lt1"/>
                </a:highlight>
                <a:latin typeface="Malgun Gothic"/>
                <a:ea typeface="Malgun Gothic"/>
                <a:cs typeface="Malgun Gothic"/>
                <a:sym typeface="Malgun Gothic"/>
              </a:rPr>
              <a:t>쿼터뷰 시점을 사용하면서 키보드로 이동하여 대쉬, 칼전, 총전등으로 적을 공격하는 직관적인 전투방식</a:t>
            </a:r>
            <a:r>
              <a:rPr lang="ko" sz="1300">
                <a:solidFill>
                  <a:srgbClr val="000000"/>
                </a:solidFill>
                <a:latin typeface="Malgun Gothic"/>
                <a:ea typeface="Malgun Gothic"/>
                <a:cs typeface="Malgun Gothic"/>
                <a:sym typeface="Malgun Gothic"/>
              </a:rPr>
              <a:t>입니다.</a:t>
            </a:r>
            <a:endParaRPr sz="1300">
              <a:solidFill>
                <a:srgbClr val="000000"/>
              </a:solidFill>
              <a:latin typeface="Malgun Gothic"/>
              <a:ea typeface="Malgun Gothic"/>
              <a:cs typeface="Malgun Gothic"/>
              <a:sym typeface="Malgun Gothic"/>
            </a:endParaRPr>
          </a:p>
          <a:p>
            <a:pPr indent="0" lvl="0" marL="0" rtl="0" algn="l">
              <a:lnSpc>
                <a:spcPct val="115000"/>
              </a:lnSpc>
              <a:spcBef>
                <a:spcPts val="1600"/>
              </a:spcBef>
              <a:spcAft>
                <a:spcPts val="0"/>
              </a:spcAft>
              <a:buNone/>
            </a:pPr>
            <a:r>
              <a:rPr lang="ko" sz="1300">
                <a:solidFill>
                  <a:srgbClr val="000000"/>
                </a:solidFill>
                <a:latin typeface="Malgun Gothic"/>
                <a:ea typeface="Malgun Gothic"/>
                <a:cs typeface="Malgun Gothic"/>
                <a:sym typeface="Malgun Gothic"/>
              </a:rPr>
              <a:t> 적을 상대로 한 전투만 반복되기 때문에 금방 질릴 수 있다는 단점을 보완할 방법으로 움직이는 맵과 퍼즐 그리고 다양한 엔딩을 준비하였습니다.</a:t>
            </a:r>
            <a:endParaRPr sz="1300">
              <a:solidFill>
                <a:srgbClr val="000000"/>
              </a:solidFill>
              <a:latin typeface="Malgun Gothic"/>
              <a:ea typeface="Malgun Gothic"/>
              <a:cs typeface="Malgun Gothic"/>
              <a:sym typeface="Malgun Gothic"/>
            </a:endParaRPr>
          </a:p>
          <a:p>
            <a:pPr indent="0" lvl="0" marL="0" rtl="0" algn="l">
              <a:spcBef>
                <a:spcPts val="1600"/>
              </a:spcBef>
              <a:spcAft>
                <a:spcPts val="0"/>
              </a:spcAft>
              <a:buNone/>
            </a:pPr>
            <a:r>
              <a:rPr lang="ko" sz="1300">
                <a:solidFill>
                  <a:srgbClr val="20124D"/>
                </a:solidFill>
                <a:latin typeface="Malgun Gothic"/>
                <a:ea typeface="Malgun Gothic"/>
                <a:cs typeface="Malgun Gothic"/>
                <a:sym typeface="Malgun Gothic"/>
              </a:rPr>
              <a:t>게임 시작 “페러다이즈” 전쟁에서 싸우는 병사 한명을 시점으로 움직이며 목표 지점에 도달 하면 병사는 활에 맞아 죽고 누워있던 주인공이 어떠한 괴물의 집에서 일어나고 설명을 듣는다 그리고 스킬을 쓰는 법과 마력에 대한 것과 가면에 대한 사실을 알아내고 괴물의 도시로 향한다.</a:t>
            </a:r>
            <a:endParaRPr sz="1300">
              <a:solidFill>
                <a:srgbClr val="20124D"/>
              </a:solidFill>
              <a:latin typeface="Malgun Gothic"/>
              <a:ea typeface="Malgun Gothic"/>
              <a:cs typeface="Malgun Gothic"/>
              <a:sym typeface="Malgun Gothic"/>
            </a:endParaRPr>
          </a:p>
          <a:p>
            <a:pPr indent="0" lvl="0" marL="0" rtl="0" algn="l">
              <a:lnSpc>
                <a:spcPct val="150000"/>
              </a:lnSpc>
              <a:spcBef>
                <a:spcPts val="0"/>
              </a:spcBef>
              <a:spcAft>
                <a:spcPts val="0"/>
              </a:spcAft>
              <a:buNone/>
            </a:pPr>
            <a:r>
              <a:t/>
            </a:r>
            <a:endParaRPr sz="1300">
              <a:solidFill>
                <a:srgbClr val="000000"/>
              </a:solidFill>
              <a:latin typeface="Malgun Gothic"/>
              <a:ea typeface="Malgun Gothic"/>
              <a:cs typeface="Malgun Gothic"/>
              <a:sym typeface="Malgun Gothic"/>
            </a:endParaRPr>
          </a:p>
          <a:p>
            <a:pPr indent="0" lvl="0" marL="0" rtl="0" algn="l">
              <a:lnSpc>
                <a:spcPct val="150000"/>
              </a:lnSpc>
              <a:spcBef>
                <a:spcPts val="1600"/>
              </a:spcBef>
              <a:spcAft>
                <a:spcPts val="1600"/>
              </a:spcAft>
              <a:buNone/>
            </a:pPr>
            <a:r>
              <a:t/>
            </a:r>
            <a:endParaRPr sz="1300">
              <a:solidFill>
                <a:srgbClr val="333333"/>
              </a:solidFill>
              <a:latin typeface="Malgun Gothic"/>
              <a:ea typeface="Malgun Gothic"/>
              <a:cs typeface="Malgun Gothic"/>
              <a:sym typeface="Malgun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Google Shape;98;p19"/>
          <p:cNvSpPr txBox="1"/>
          <p:nvPr>
            <p:ph type="title"/>
          </p:nvPr>
        </p:nvSpPr>
        <p:spPr>
          <a:xfrm>
            <a:off x="0" y="0"/>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a:latin typeface="Black Han Sans"/>
                <a:ea typeface="Black Han Sans"/>
                <a:cs typeface="Black Han Sans"/>
                <a:sym typeface="Black Han Sans"/>
              </a:rPr>
              <a:t>특별한 점</a:t>
            </a:r>
            <a:endParaRPr>
              <a:solidFill>
                <a:srgbClr val="3D85C6"/>
              </a:solidFill>
            </a:endParaRPr>
          </a:p>
        </p:txBody>
      </p:sp>
      <p:sp>
        <p:nvSpPr>
          <p:cNvPr id="99" name="Google Shape;99;p19"/>
          <p:cNvSpPr txBox="1"/>
          <p:nvPr>
            <p:ph idx="1" type="body"/>
          </p:nvPr>
        </p:nvSpPr>
        <p:spPr>
          <a:xfrm>
            <a:off x="316300" y="633125"/>
            <a:ext cx="8358300" cy="282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sz="1100"/>
              <a:t>  </a:t>
            </a:r>
            <a:r>
              <a:rPr lang="ko" sz="1100">
                <a:solidFill>
                  <a:srgbClr val="000000"/>
                </a:solidFill>
              </a:rPr>
              <a:t> </a:t>
            </a:r>
            <a:r>
              <a:rPr lang="ko" sz="1300">
                <a:solidFill>
                  <a:srgbClr val="000000"/>
                </a:solidFill>
                <a:latin typeface="Malgun Gothic"/>
                <a:ea typeface="Malgun Gothic"/>
                <a:cs typeface="Malgun Gothic"/>
                <a:sym typeface="Malgun Gothic"/>
              </a:rPr>
              <a:t>인간과는 다르게 모든 </a:t>
            </a:r>
            <a:r>
              <a:rPr lang="ko" sz="1300">
                <a:solidFill>
                  <a:srgbClr val="000000"/>
                </a:solidFill>
                <a:latin typeface="Malgun Gothic"/>
                <a:ea typeface="Malgun Gothic"/>
                <a:cs typeface="Malgun Gothic"/>
                <a:sym typeface="Malgun Gothic"/>
              </a:rPr>
              <a:t>괴물들은 모두 마력을 가지고 있다 그 마력으로 스킬을 사용할수있지만 </a:t>
            </a:r>
            <a:r>
              <a:rPr lang="ko" sz="1300">
                <a:solidFill>
                  <a:srgbClr val="000000"/>
                </a:solidFill>
                <a:latin typeface="Malgun Gothic"/>
                <a:ea typeface="Malgun Gothic"/>
                <a:cs typeface="Malgun Gothic"/>
                <a:sym typeface="Malgun Gothic"/>
              </a:rPr>
              <a:t>가면을 쓰게  될 경우 </a:t>
            </a:r>
            <a:r>
              <a:rPr lang="ko" sz="1300">
                <a:solidFill>
                  <a:srgbClr val="000000"/>
                </a:solidFill>
                <a:latin typeface="Malgun Gothic"/>
                <a:ea typeface="Malgun Gothic"/>
                <a:cs typeface="Malgun Gothic"/>
                <a:sym typeface="Malgun Gothic"/>
              </a:rPr>
              <a:t>스킬을 사용하지못한다 </a:t>
            </a:r>
            <a:r>
              <a:rPr lang="ko" sz="1300">
                <a:solidFill>
                  <a:srgbClr val="000000"/>
                </a:solidFill>
                <a:latin typeface="Malgun Gothic"/>
                <a:ea typeface="Malgun Gothic"/>
                <a:cs typeface="Malgun Gothic"/>
                <a:sym typeface="Malgun Gothic"/>
              </a:rPr>
              <a:t>가면이 마력을 억제해주기 때문이다.</a:t>
            </a:r>
            <a:endParaRPr sz="1300">
              <a:solidFill>
                <a:srgbClr val="000000"/>
              </a:solidFill>
              <a:latin typeface="Malgun Gothic"/>
              <a:ea typeface="Malgun Gothic"/>
              <a:cs typeface="Malgun Gothic"/>
              <a:sym typeface="Malgun Gothic"/>
            </a:endParaRPr>
          </a:p>
          <a:p>
            <a:pPr indent="0" lvl="0" marL="0" rtl="0" algn="l">
              <a:spcBef>
                <a:spcPts val="1600"/>
              </a:spcBef>
              <a:spcAft>
                <a:spcPts val="0"/>
              </a:spcAft>
              <a:buNone/>
            </a:pPr>
            <a:r>
              <a:rPr lang="ko" sz="1300">
                <a:solidFill>
                  <a:srgbClr val="000000"/>
                </a:solidFill>
                <a:latin typeface="Malgun Gothic"/>
                <a:ea typeface="Malgun Gothic"/>
                <a:cs typeface="Malgun Gothic"/>
                <a:sym typeface="Malgun Gothic"/>
              </a:rPr>
              <a:t>그러면</a:t>
            </a:r>
            <a:r>
              <a:rPr lang="ko" sz="1300">
                <a:latin typeface="Malgun Gothic"/>
                <a:ea typeface="Malgun Gothic"/>
                <a:cs typeface="Malgun Gothic"/>
                <a:sym typeface="Malgun Gothic"/>
              </a:rPr>
              <a:t> </a:t>
            </a:r>
            <a:r>
              <a:rPr lang="ko" sz="1900">
                <a:solidFill>
                  <a:srgbClr val="E69138"/>
                </a:solidFill>
                <a:latin typeface="Malgun Gothic"/>
                <a:ea typeface="Malgun Gothic"/>
                <a:cs typeface="Malgun Gothic"/>
                <a:sym typeface="Malgun Gothic"/>
              </a:rPr>
              <a:t>Q.</a:t>
            </a:r>
            <a:r>
              <a:rPr lang="ko" sz="1300">
                <a:solidFill>
                  <a:srgbClr val="FF9900"/>
                </a:solidFill>
                <a:latin typeface="Malgun Gothic"/>
                <a:ea typeface="Malgun Gothic"/>
                <a:cs typeface="Malgun Gothic"/>
                <a:sym typeface="Malgun Gothic"/>
              </a:rPr>
              <a:t>의문점이 생긴다 </a:t>
            </a:r>
            <a:r>
              <a:rPr lang="ko" sz="1300">
                <a:solidFill>
                  <a:srgbClr val="000000"/>
                </a:solidFill>
                <a:latin typeface="Malgun Gothic"/>
                <a:ea typeface="Malgun Gothic"/>
                <a:cs typeface="Malgun Gothic"/>
                <a:sym typeface="Malgun Gothic"/>
              </a:rPr>
              <a:t>왜 굳이 마력을 억제 할까?</a:t>
            </a:r>
            <a:r>
              <a:rPr lang="ko" sz="1300">
                <a:latin typeface="Malgun Gothic"/>
                <a:ea typeface="Malgun Gothic"/>
                <a:cs typeface="Malgun Gothic"/>
                <a:sym typeface="Malgun Gothic"/>
              </a:rPr>
              <a:t> </a:t>
            </a:r>
            <a:endParaRPr sz="1300">
              <a:latin typeface="Malgun Gothic"/>
              <a:ea typeface="Malgun Gothic"/>
              <a:cs typeface="Malgun Gothic"/>
              <a:sym typeface="Malgun Gothic"/>
            </a:endParaRPr>
          </a:p>
          <a:p>
            <a:pPr indent="0" lvl="0" marL="0" rtl="0" algn="l">
              <a:spcBef>
                <a:spcPts val="1600"/>
              </a:spcBef>
              <a:spcAft>
                <a:spcPts val="1600"/>
              </a:spcAft>
              <a:buNone/>
            </a:pPr>
            <a:r>
              <a:rPr lang="ko" sz="1300">
                <a:latin typeface="Malgun Gothic"/>
                <a:ea typeface="Malgun Gothic"/>
                <a:cs typeface="Malgun Gothic"/>
                <a:sym typeface="Malgun Gothic"/>
              </a:rPr>
              <a:t> </a:t>
            </a:r>
            <a:r>
              <a:rPr lang="ko" sz="2100">
                <a:solidFill>
                  <a:srgbClr val="E69138"/>
                </a:solidFill>
                <a:latin typeface="Malgun Gothic"/>
                <a:ea typeface="Malgun Gothic"/>
                <a:cs typeface="Malgun Gothic"/>
                <a:sym typeface="Malgun Gothic"/>
              </a:rPr>
              <a:t>A</a:t>
            </a:r>
            <a:r>
              <a:rPr lang="ko" sz="1300">
                <a:latin typeface="Malgun Gothic"/>
                <a:ea typeface="Malgun Gothic"/>
                <a:cs typeface="Malgun Gothic"/>
                <a:sym typeface="Malgun Gothic"/>
              </a:rPr>
              <a:t>. </a:t>
            </a:r>
            <a:r>
              <a:rPr lang="ko" sz="1300">
                <a:solidFill>
                  <a:srgbClr val="FF9900"/>
                </a:solidFill>
                <a:latin typeface="Malgun Gothic"/>
                <a:ea typeface="Malgun Gothic"/>
                <a:cs typeface="Malgun Gothic"/>
                <a:sym typeface="Malgun Gothic"/>
              </a:rPr>
              <a:t>경찰또는 경비들은 마력탐지기를 가지고 다니기 떄문이다.</a:t>
            </a:r>
            <a:br>
              <a:rPr lang="ko" sz="1300">
                <a:latin typeface="Malgun Gothic"/>
                <a:ea typeface="Malgun Gothic"/>
                <a:cs typeface="Malgun Gothic"/>
                <a:sym typeface="Malgun Gothic"/>
              </a:rPr>
            </a:br>
            <a:r>
              <a:rPr lang="ko" sz="1300">
                <a:solidFill>
                  <a:srgbClr val="000000"/>
                </a:solidFill>
                <a:latin typeface="Malgun Gothic"/>
                <a:ea typeface="Malgun Gothic"/>
                <a:cs typeface="Malgun Gothic"/>
                <a:sym typeface="Malgun Gothic"/>
              </a:rPr>
              <a:t>하지만 </a:t>
            </a:r>
            <a:r>
              <a:rPr lang="ko" sz="1300">
                <a:solidFill>
                  <a:srgbClr val="000000"/>
                </a:solidFill>
                <a:latin typeface="Malgun Gothic"/>
                <a:ea typeface="Malgun Gothic"/>
                <a:cs typeface="Malgun Gothic"/>
                <a:sym typeface="Malgun Gothic"/>
              </a:rPr>
              <a:t>주인공에 마력은 다른 괴물들과 다르게 큰 마력을 가지고 있기 때문에 가면을 써도 미세한 마력이 나온다.</a:t>
            </a:r>
            <a:br>
              <a:rPr lang="ko" sz="1300">
                <a:solidFill>
                  <a:srgbClr val="000000"/>
                </a:solidFill>
                <a:latin typeface="Malgun Gothic"/>
                <a:ea typeface="Malgun Gothic"/>
                <a:cs typeface="Malgun Gothic"/>
                <a:sym typeface="Malgun Gothic"/>
              </a:rPr>
            </a:br>
            <a:r>
              <a:rPr lang="ko" sz="1300">
                <a:solidFill>
                  <a:srgbClr val="000000"/>
                </a:solidFill>
                <a:latin typeface="Malgun Gothic"/>
                <a:ea typeface="Malgun Gothic"/>
                <a:cs typeface="Malgun Gothic"/>
                <a:sym typeface="Malgun Gothic"/>
              </a:rPr>
              <a:t>그래서 경찰 근처에 가면             가 뜨면서 사람들을 수색한다 그러면 빨리 그 곳을 벗어나는게 좋다 </a:t>
            </a:r>
            <a:br>
              <a:rPr lang="ko" sz="1300">
                <a:solidFill>
                  <a:srgbClr val="000000"/>
                </a:solidFill>
                <a:latin typeface="Malgun Gothic"/>
                <a:ea typeface="Malgun Gothic"/>
                <a:cs typeface="Malgun Gothic"/>
                <a:sym typeface="Malgun Gothic"/>
              </a:rPr>
            </a:br>
            <a:r>
              <a:rPr lang="ko" sz="1300">
                <a:solidFill>
                  <a:srgbClr val="000000"/>
                </a:solidFill>
                <a:latin typeface="Malgun Gothic"/>
                <a:ea typeface="Malgun Gothic"/>
                <a:cs typeface="Malgun Gothic"/>
                <a:sym typeface="Malgun Gothic"/>
              </a:rPr>
              <a:t>가면을 써서 사람들과도 대화를 할수 있게 하여 여러가지 컨텐츠를 만들었다.  이렇게 가면을 쓰다가 퍼즐같은 느낌이 추가된것이 이게임에 재밌게 만들어주는 특별한점이라고 할수있습니다.</a:t>
            </a:r>
            <a:br>
              <a:rPr lang="ko" sz="1100"/>
            </a:br>
            <a:r>
              <a:rPr lang="ko" sz="1100"/>
              <a:t>   </a:t>
            </a:r>
            <a:br>
              <a:rPr lang="ko" sz="1100"/>
            </a:br>
            <a:br>
              <a:rPr lang="ko" sz="1100"/>
            </a:br>
            <a:r>
              <a:rPr lang="ko" sz="1100"/>
              <a:t>   </a:t>
            </a:r>
            <a:br>
              <a:rPr lang="ko" sz="1100"/>
            </a:br>
            <a:r>
              <a:rPr lang="ko" sz="1100"/>
              <a:t>   </a:t>
            </a:r>
            <a:br>
              <a:rPr lang="ko" sz="1100"/>
            </a:br>
            <a:endParaRPr sz="1100"/>
          </a:p>
        </p:txBody>
      </p:sp>
      <p:pic>
        <p:nvPicPr>
          <p:cNvPr id="100" name="Google Shape;100;p19"/>
          <p:cNvPicPr preferRelativeResize="0"/>
          <p:nvPr/>
        </p:nvPicPr>
        <p:blipFill>
          <a:blip r:embed="rId3">
            <a:alphaModFix/>
          </a:blip>
          <a:stretch>
            <a:fillRect/>
          </a:stretch>
        </p:blipFill>
        <p:spPr>
          <a:xfrm>
            <a:off x="2450075" y="2699325"/>
            <a:ext cx="458800" cy="284900"/>
          </a:xfrm>
          <a:prstGeom prst="rect">
            <a:avLst/>
          </a:prstGeom>
          <a:noFill/>
          <a:ln>
            <a:noFill/>
          </a:ln>
        </p:spPr>
      </p:pic>
      <p:pic>
        <p:nvPicPr>
          <p:cNvPr id="101" name="Google Shape;101;p19"/>
          <p:cNvPicPr preferRelativeResize="0"/>
          <p:nvPr/>
        </p:nvPicPr>
        <p:blipFill>
          <a:blip r:embed="rId4">
            <a:alphaModFix/>
          </a:blip>
          <a:stretch>
            <a:fillRect/>
          </a:stretch>
        </p:blipFill>
        <p:spPr>
          <a:xfrm>
            <a:off x="738025" y="3434350"/>
            <a:ext cx="955225" cy="955225"/>
          </a:xfrm>
          <a:prstGeom prst="rect">
            <a:avLst/>
          </a:prstGeom>
          <a:noFill/>
          <a:ln>
            <a:noFill/>
          </a:ln>
        </p:spPr>
      </p:pic>
      <p:pic>
        <p:nvPicPr>
          <p:cNvPr id="102" name="Google Shape;102;p19"/>
          <p:cNvPicPr preferRelativeResize="0"/>
          <p:nvPr/>
        </p:nvPicPr>
        <p:blipFill>
          <a:blip r:embed="rId5">
            <a:alphaModFix/>
          </a:blip>
          <a:stretch>
            <a:fillRect/>
          </a:stretch>
        </p:blipFill>
        <p:spPr>
          <a:xfrm>
            <a:off x="2527100" y="3461537"/>
            <a:ext cx="928050" cy="928050"/>
          </a:xfrm>
          <a:prstGeom prst="rect">
            <a:avLst/>
          </a:prstGeom>
          <a:noFill/>
          <a:ln>
            <a:noFill/>
          </a:ln>
        </p:spPr>
      </p:pic>
      <p:sp>
        <p:nvSpPr>
          <p:cNvPr id="103" name="Google Shape;103;p19"/>
          <p:cNvSpPr txBox="1"/>
          <p:nvPr/>
        </p:nvSpPr>
        <p:spPr>
          <a:xfrm>
            <a:off x="431300" y="4389575"/>
            <a:ext cx="1696500" cy="46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ko">
                <a:latin typeface="Proxima Nova"/>
                <a:ea typeface="Proxima Nova"/>
                <a:cs typeface="Proxima Nova"/>
                <a:sym typeface="Proxima Nova"/>
              </a:rPr>
              <a:t>가면착용한 모습</a:t>
            </a:r>
            <a:endParaRPr b="1">
              <a:latin typeface="Malgun Gothic"/>
              <a:ea typeface="Malgun Gothic"/>
              <a:cs typeface="Malgun Gothic"/>
              <a:sym typeface="Malgun Gothic"/>
            </a:endParaRPr>
          </a:p>
        </p:txBody>
      </p:sp>
      <p:sp>
        <p:nvSpPr>
          <p:cNvPr id="104" name="Google Shape;104;p19"/>
          <p:cNvSpPr txBox="1"/>
          <p:nvPr/>
        </p:nvSpPr>
        <p:spPr>
          <a:xfrm>
            <a:off x="2166175" y="4389575"/>
            <a:ext cx="2118300" cy="46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ko">
                <a:latin typeface="Proxima Nova"/>
                <a:ea typeface="Proxima Nova"/>
                <a:cs typeface="Proxima Nova"/>
                <a:sym typeface="Proxima Nova"/>
              </a:rPr>
              <a:t>가면벗은 모습</a:t>
            </a:r>
            <a:endParaRPr b="1" sz="1500">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Google Shape;109;p20"/>
          <p:cNvSpPr txBox="1"/>
          <p:nvPr>
            <p:ph type="title"/>
          </p:nvPr>
        </p:nvSpPr>
        <p:spPr>
          <a:xfrm>
            <a:off x="311700" y="22854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ko"/>
              <a:t>4. 게임배경(세계관)이나 시나리오</a:t>
            </a:r>
            <a:endParaRPr/>
          </a:p>
        </p:txBody>
      </p:sp>
      <p:pic>
        <p:nvPicPr>
          <p:cNvPr id="110" name="Google Shape;110;p20"/>
          <p:cNvPicPr preferRelativeResize="0"/>
          <p:nvPr/>
        </p:nvPicPr>
        <p:blipFill>
          <a:blip r:embed="rId3">
            <a:alphaModFix amt="26000"/>
          </a:blip>
          <a:stretch>
            <a:fillRect/>
          </a:stretch>
        </p:blipFill>
        <p:spPr>
          <a:xfrm>
            <a:off x="0" y="0"/>
            <a:ext cx="9144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21"/>
          <p:cNvSpPr txBox="1"/>
          <p:nvPr>
            <p:ph type="title"/>
          </p:nvPr>
        </p:nvSpPr>
        <p:spPr>
          <a:xfrm>
            <a:off x="23225"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a:latin typeface="Black Han Sans"/>
                <a:ea typeface="Black Han Sans"/>
                <a:cs typeface="Black Han Sans"/>
                <a:sym typeface="Black Han Sans"/>
              </a:rPr>
              <a:t>프롤로그</a:t>
            </a:r>
            <a:endParaRPr sz="3000">
              <a:solidFill>
                <a:srgbClr val="0B5394"/>
              </a:solidFill>
            </a:endParaRPr>
          </a:p>
        </p:txBody>
      </p:sp>
      <p:sp>
        <p:nvSpPr>
          <p:cNvPr id="116" name="Google Shape;116;p21"/>
          <p:cNvSpPr txBox="1"/>
          <p:nvPr>
            <p:ph idx="1" type="body"/>
          </p:nvPr>
        </p:nvSpPr>
        <p:spPr>
          <a:xfrm>
            <a:off x="230050" y="747625"/>
            <a:ext cx="8520600" cy="3996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ko" sz="1400">
                <a:solidFill>
                  <a:srgbClr val="0B5394"/>
                </a:solidFill>
                <a:latin typeface="Malgun Gothic"/>
                <a:ea typeface="Malgun Gothic"/>
                <a:cs typeface="Malgun Gothic"/>
                <a:sym typeface="Malgun Gothic"/>
              </a:rPr>
              <a:t> </a:t>
            </a:r>
            <a:r>
              <a:rPr lang="ko" sz="1400">
                <a:solidFill>
                  <a:srgbClr val="0B5394"/>
                </a:solidFill>
                <a:latin typeface="Malgun Gothic"/>
                <a:ea typeface="Malgun Gothic"/>
                <a:cs typeface="Malgun Gothic"/>
                <a:sym typeface="Malgun Gothic"/>
              </a:rPr>
              <a:t>약 1500년전 영토확장의 꿈을 꾸고 전쟁을 일으킨다. 그 전쟁은 15년간 이어졌고 긴 전쟁으로 인해 죽거나 병든 병사의 수가 많았고, 점령한 왕은 점령지를 통치할 병사가 적어 강력한 병기프로젝트를 실행하게 된다.   바로 생체병기를 만들자는 프로젝트를 실행하게 되는데, 상대국의 병사 수백명과 전투중 사상자 그리고 부상당한 병사들을 데리고 실험을 진행 하여 생체병기들이 만들어진다 하지만 사람들은 기괴해서 괴물이라고 불렸다</a:t>
            </a:r>
            <a:endParaRPr sz="1400">
              <a:solidFill>
                <a:srgbClr val="0B5394"/>
              </a:solidFill>
              <a:latin typeface="Malgun Gothic"/>
              <a:ea typeface="Malgun Gothic"/>
              <a:cs typeface="Malgun Gothic"/>
              <a:sym typeface="Malgun Gothic"/>
            </a:endParaRPr>
          </a:p>
          <a:p>
            <a:pPr indent="0" lvl="0" marL="0" rtl="0" algn="l">
              <a:lnSpc>
                <a:spcPct val="100000"/>
              </a:lnSpc>
              <a:spcBef>
                <a:spcPts val="0"/>
              </a:spcBef>
              <a:spcAft>
                <a:spcPts val="0"/>
              </a:spcAft>
              <a:buNone/>
            </a:pPr>
            <a:r>
              <a:t/>
            </a:r>
            <a:endParaRPr sz="1400">
              <a:solidFill>
                <a:srgbClr val="0B5394"/>
              </a:solidFill>
              <a:latin typeface="Malgun Gothic"/>
              <a:ea typeface="Malgun Gothic"/>
              <a:cs typeface="Malgun Gothic"/>
              <a:sym typeface="Malgun Gothic"/>
            </a:endParaRPr>
          </a:p>
          <a:p>
            <a:pPr indent="0" lvl="0" marL="0" rtl="0" algn="l">
              <a:lnSpc>
                <a:spcPct val="100000"/>
              </a:lnSpc>
              <a:spcBef>
                <a:spcPts val="0"/>
              </a:spcBef>
              <a:spcAft>
                <a:spcPts val="0"/>
              </a:spcAft>
              <a:buNone/>
            </a:pPr>
            <a:r>
              <a:rPr lang="ko" sz="1400">
                <a:solidFill>
                  <a:srgbClr val="0B5394"/>
                </a:solidFill>
                <a:latin typeface="Malgun Gothic"/>
                <a:ea typeface="Malgun Gothic"/>
                <a:cs typeface="Malgun Gothic"/>
                <a:sym typeface="Malgun Gothic"/>
              </a:rPr>
              <a:t> 하지만 그만큼 실패한 괴물들도 존재했고 어느날 그 실험체들이 탈출하게 되는데 연구실의 피해가 막을수 없을만큼 피해를 입자 모든 방법을 동원하여 막아보려 하였지만 끝내 막지 못하여 연구실은 붕괴하게 된다.</a:t>
            </a:r>
            <a:endParaRPr sz="1400">
              <a:solidFill>
                <a:srgbClr val="0B5394"/>
              </a:solidFill>
              <a:latin typeface="Malgun Gothic"/>
              <a:ea typeface="Malgun Gothic"/>
              <a:cs typeface="Malgun Gothic"/>
              <a:sym typeface="Malgun Gothic"/>
            </a:endParaRPr>
          </a:p>
          <a:p>
            <a:pPr indent="0" lvl="0" marL="0" rtl="0" algn="l">
              <a:lnSpc>
                <a:spcPct val="100000"/>
              </a:lnSpc>
              <a:spcBef>
                <a:spcPts val="0"/>
              </a:spcBef>
              <a:spcAft>
                <a:spcPts val="0"/>
              </a:spcAft>
              <a:buNone/>
            </a:pPr>
            <a:r>
              <a:t/>
            </a:r>
            <a:endParaRPr sz="1400">
              <a:solidFill>
                <a:srgbClr val="0B5394"/>
              </a:solidFill>
              <a:latin typeface="Malgun Gothic"/>
              <a:ea typeface="Malgun Gothic"/>
              <a:cs typeface="Malgun Gothic"/>
              <a:sym typeface="Malgun Gothic"/>
            </a:endParaRPr>
          </a:p>
          <a:p>
            <a:pPr indent="0" lvl="0" marL="0" rtl="0" algn="l">
              <a:lnSpc>
                <a:spcPct val="100000"/>
              </a:lnSpc>
              <a:spcBef>
                <a:spcPts val="0"/>
              </a:spcBef>
              <a:spcAft>
                <a:spcPts val="0"/>
              </a:spcAft>
              <a:buNone/>
            </a:pPr>
            <a:r>
              <a:rPr lang="ko" sz="1400">
                <a:solidFill>
                  <a:srgbClr val="0B5394"/>
                </a:solidFill>
                <a:latin typeface="Malgun Gothic"/>
                <a:ea typeface="Malgun Gothic"/>
                <a:cs typeface="Malgun Gothic"/>
                <a:sym typeface="Malgun Gothic"/>
              </a:rPr>
              <a:t>그 이후 몇몇 생존한 괴물들은 인간들을 피해 몸을 숨겼고 그 괴물들이 모여 하나의 도시를 만들었다 그렇게 약 1500년 이후 주인공이 눈을 떠 괴물들의 존재하는 이유와 사람들이 왜 가면을 쓰고 있는지에 대한 여러가지 진실(역사)들을 알아 내기 위해 움직인다.</a:t>
            </a:r>
            <a:endParaRPr sz="2100">
              <a:solidFill>
                <a:srgbClr val="0B5394"/>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