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6" r:id="rId3"/>
    <p:sldId id="258" r:id="rId4"/>
    <p:sldId id="264" r:id="rId5"/>
    <p:sldId id="265" r:id="rId6"/>
    <p:sldId id="270" r:id="rId7"/>
    <p:sldId id="275" r:id="rId8"/>
    <p:sldId id="269" r:id="rId9"/>
    <p:sldId id="271" r:id="rId10"/>
    <p:sldId id="274" r:id="rId11"/>
    <p:sldId id="276" r:id="rId12"/>
    <p:sldId id="27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423C"/>
    <a:srgbClr val="EDE5D2"/>
    <a:srgbClr val="F0EDE2"/>
    <a:srgbClr val="F3F0E5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6667-9308-4B3F-9871-41E35D0C1CE1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BF8A-77A9-466E-A238-47919EC3A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70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BF8A-77A9-466E-A238-47919EC3A91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8327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BF8A-77A9-466E-A238-47919EC3A91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3191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D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immj\Desktop\tgertegr.png"/>
          <p:cNvPicPr>
            <a:picLocks noChangeAspect="1" noChangeArrowheads="1"/>
          </p:cNvPicPr>
          <p:nvPr/>
        </p:nvPicPr>
        <p:blipFill rotWithShape="1">
          <a:blip r:embed="rId2" cstate="print"/>
          <a:srcRect t="36054" r="-94" b="35429"/>
          <a:stretch/>
        </p:blipFill>
        <p:spPr bwMode="auto">
          <a:xfrm>
            <a:off x="1046773" y="2313943"/>
            <a:ext cx="7050453" cy="1080121"/>
          </a:xfrm>
          <a:prstGeom prst="rect">
            <a:avLst/>
          </a:prstGeom>
          <a:noFill/>
        </p:spPr>
      </p:pic>
      <p:sp>
        <p:nvSpPr>
          <p:cNvPr id="3" name="제목 4"/>
          <p:cNvSpPr txBox="1">
            <a:spLocks/>
          </p:cNvSpPr>
          <p:nvPr/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>
                <a:solidFill>
                  <a:srgbClr val="47423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타파스</a:t>
            </a:r>
            <a:r>
              <a:rPr lang="ko-KR" altLang="en-US" dirty="0" smtClean="0">
                <a:solidFill>
                  <a:srgbClr val="47423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먹고 피로 타파</a:t>
            </a:r>
            <a:r>
              <a:rPr lang="en-US" altLang="ko-KR" dirty="0" smtClean="0">
                <a:solidFill>
                  <a:srgbClr val="47423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dirty="0">
              <a:solidFill>
                <a:srgbClr val="47423C"/>
              </a:solidFill>
            </a:endParaRPr>
          </a:p>
        </p:txBody>
      </p:sp>
      <p:sp>
        <p:nvSpPr>
          <p:cNvPr id="4" name="부제목 5"/>
          <p:cNvSpPr txBox="1">
            <a:spLocks/>
          </p:cNvSpPr>
          <p:nvPr/>
        </p:nvSpPr>
        <p:spPr>
          <a:xfrm>
            <a:off x="2637587" y="4562268"/>
            <a:ext cx="3762813" cy="6228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잠실</a:t>
            </a: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고등학교</a:t>
            </a: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이한별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2017 KWC </a:t>
            </a:r>
            <a:r>
              <a:rPr lang="ko-KR" altLang="en-US" dirty="0" smtClean="0"/>
              <a:t>요리시연부문</a:t>
            </a:r>
            <a:endParaRPr lang="ko-KR" altLang="en-US" dirty="0"/>
          </a:p>
        </p:txBody>
      </p:sp>
      <p:sp>
        <p:nvSpPr>
          <p:cNvPr id="9" name="부제목 5"/>
          <p:cNvSpPr txBox="1">
            <a:spLocks/>
          </p:cNvSpPr>
          <p:nvPr/>
        </p:nvSpPr>
        <p:spPr>
          <a:xfrm>
            <a:off x="2267744" y="5182366"/>
            <a:ext cx="4502500" cy="6228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정신여자</a:t>
            </a: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고등학교</a:t>
            </a: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박지윤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4"/>
          <p:cNvSpPr txBox="1">
            <a:spLocks/>
          </p:cNvSpPr>
          <p:nvPr/>
        </p:nvSpPr>
        <p:spPr>
          <a:xfrm>
            <a:off x="1172483" y="374608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자몽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마히또</a:t>
            </a:r>
            <a:r>
              <a:rPr lang="ko-KR" altLang="en-US" sz="280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8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3883" y="1071119"/>
            <a:ext cx="3078000" cy="41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564" y="550852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자몽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smtClean="0"/>
              <a:t>다량의 펙틴이 심혈관계 질환을 예방해주며 비타민 </a:t>
            </a:r>
            <a:r>
              <a:rPr lang="en-US" altLang="ko-KR" sz="1600" dirty="0" smtClean="0"/>
              <a:t>C</a:t>
            </a:r>
            <a:r>
              <a:rPr lang="ko-KR" altLang="en-US" sz="1600" dirty="0" smtClean="0"/>
              <a:t>가 면역력을 </a:t>
            </a:r>
            <a:r>
              <a:rPr lang="ko-KR" altLang="en-US" sz="1600" dirty="0" err="1" smtClean="0"/>
              <a:t>향상시켜주</a:t>
            </a:r>
            <a:endParaRPr lang="en-US" altLang="ko-KR" sz="1600" dirty="0" smtClean="0"/>
          </a:p>
          <a:p>
            <a:pPr lvl="1"/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고 칼슘이 풍부해 뼈 건강에 도움이 된다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80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1799431" y="620688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소감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687" y="1772816"/>
            <a:ext cx="795662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00" dirty="0"/>
              <a:t> </a:t>
            </a:r>
            <a:r>
              <a:rPr lang="en-US" altLang="ko-KR" sz="1700" dirty="0" smtClean="0"/>
              <a:t>‘</a:t>
            </a:r>
            <a:r>
              <a:rPr lang="ko-KR" altLang="en-US" sz="1700" dirty="0" smtClean="0"/>
              <a:t>공부에 지친 친구에게 만들어주고 싶은 </a:t>
            </a:r>
            <a:r>
              <a:rPr lang="ko-KR" altLang="en-US" sz="1700" dirty="0" err="1" smtClean="0"/>
              <a:t>힐링</a:t>
            </a:r>
            <a:r>
              <a:rPr lang="ko-KR" altLang="en-US" sz="1700" dirty="0" smtClean="0"/>
              <a:t> 간식</a:t>
            </a:r>
            <a:r>
              <a:rPr lang="en-US" altLang="ko-KR" sz="1700" dirty="0" smtClean="0"/>
              <a:t>’</a:t>
            </a:r>
            <a:r>
              <a:rPr lang="ko-KR" altLang="en-US" sz="1700" dirty="0" smtClean="0"/>
              <a:t> 이라는 주제를 보고 처음에는 이 주제를 통해 무엇을 만들어야 할지</a:t>
            </a:r>
            <a:r>
              <a:rPr lang="en-US" altLang="ko-KR" sz="1700" dirty="0" smtClean="0"/>
              <a:t> </a:t>
            </a:r>
            <a:r>
              <a:rPr lang="ko-KR" altLang="en-US" sz="1700" dirty="0" smtClean="0"/>
              <a:t>한참 동안 고민에 빠져있었습니다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그러다가 유럽 여행을 갔을 때 스페인에서 유일하게 맛있게 먹은 음식인 </a:t>
            </a:r>
            <a:r>
              <a:rPr lang="ko-KR" altLang="en-US" sz="1700" dirty="0" err="1" smtClean="0"/>
              <a:t>타파스가</a:t>
            </a:r>
            <a:r>
              <a:rPr lang="ko-KR" altLang="en-US" sz="1700" dirty="0" smtClean="0"/>
              <a:t> 생각났습니다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그래서 이 경험을 계기로 스페인 전통 음식에 대해 알아보고 친구들에게 소개해주면 좋겠다는 생각을 했습니다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700" dirty="0" smtClean="0"/>
              <a:t> 이 대회를 준비 하면서 우선 우리 음식을 먹어줄 친구들의 상황을 파악하고 상황에 맞는 신선한 재료들을 이용하려고 많은 노력을 하였습니다</a:t>
            </a:r>
            <a:r>
              <a:rPr lang="en-US" altLang="ko-KR" sz="1700" dirty="0" smtClean="0"/>
              <a:t>. </a:t>
            </a:r>
            <a:r>
              <a:rPr lang="ko-KR" altLang="en-US" sz="1700" dirty="0"/>
              <a:t>또한 스페인 음식을 처음 만들어 보았던 것은 좋은 경험이 되었습니다</a:t>
            </a:r>
            <a:r>
              <a:rPr lang="en-US" altLang="ko-KR" sz="1700" dirty="0"/>
              <a:t>.</a:t>
            </a:r>
            <a:r>
              <a:rPr lang="ko-KR" altLang="en-US" sz="1700" dirty="0"/>
              <a:t> </a:t>
            </a:r>
            <a:r>
              <a:rPr lang="ko-KR" altLang="en-US" sz="1700" dirty="0" smtClean="0"/>
              <a:t>자료조사를 하며 스페인의 문화와 역사를 많이 배우게 되었고 스페인 음식의 전통을 많이 느낄 수 있었습니다</a:t>
            </a:r>
            <a:r>
              <a:rPr lang="en-US" altLang="ko-KR" sz="1700" dirty="0" smtClean="0"/>
              <a:t>. </a:t>
            </a:r>
            <a:endParaRPr lang="ko-KR" alt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8919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071678"/>
            <a:ext cx="9144000" cy="2357454"/>
          </a:xfrm>
          <a:prstGeom prst="rect">
            <a:avLst/>
          </a:prstGeom>
          <a:solidFill>
            <a:srgbClr val="474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+mn-ea"/>
              </a:rPr>
              <a:t>감사합니다</a:t>
            </a:r>
            <a:endParaRPr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1799431" y="764704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출품하는 메뉴의 전체 </a:t>
            </a: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컨셉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687" y="1844824"/>
            <a:ext cx="795662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/>
              <a:t> 총 세 가지의 </a:t>
            </a:r>
            <a:r>
              <a:rPr lang="ko-KR" altLang="en-US" sz="1700" dirty="0"/>
              <a:t>음식으로 구성된 메뉴로 무더운 여름날에 입시</a:t>
            </a:r>
            <a:r>
              <a:rPr lang="en-US" altLang="ko-KR" sz="1700" dirty="0"/>
              <a:t>, </a:t>
            </a:r>
            <a:r>
              <a:rPr lang="ko-KR" altLang="en-US" sz="1700" dirty="0"/>
              <a:t>공부</a:t>
            </a:r>
            <a:r>
              <a:rPr lang="en-US" altLang="ko-KR" sz="1700" dirty="0"/>
              <a:t>, </a:t>
            </a:r>
            <a:r>
              <a:rPr lang="ko-KR" altLang="en-US" sz="1700" dirty="0"/>
              <a:t>진로고민 등으로 마음이 지친 학생들을 위해 </a:t>
            </a:r>
            <a:r>
              <a:rPr lang="ko-KR" altLang="en-US" sz="1700" dirty="0" err="1">
                <a:solidFill>
                  <a:srgbClr val="C00000"/>
                </a:solidFill>
              </a:rPr>
              <a:t>힐링이</a:t>
            </a:r>
            <a:r>
              <a:rPr lang="ko-KR" altLang="en-US" sz="1700" dirty="0">
                <a:solidFill>
                  <a:srgbClr val="C00000"/>
                </a:solidFill>
              </a:rPr>
              <a:t> 되는 </a:t>
            </a:r>
            <a:r>
              <a:rPr lang="ko-KR" altLang="en-US" sz="1700" dirty="0" err="1">
                <a:solidFill>
                  <a:srgbClr val="C00000"/>
                </a:solidFill>
              </a:rPr>
              <a:t>힐링</a:t>
            </a:r>
            <a:r>
              <a:rPr lang="ko-KR" altLang="en-US" sz="1700" dirty="0">
                <a:solidFill>
                  <a:srgbClr val="C00000"/>
                </a:solidFill>
              </a:rPr>
              <a:t> 간식</a:t>
            </a:r>
            <a:r>
              <a:rPr lang="ko-KR" altLang="en-US" sz="1700" dirty="0"/>
              <a:t>을</a:t>
            </a:r>
            <a:r>
              <a:rPr lang="ko-KR" altLang="en-US" sz="1700" dirty="0">
                <a:solidFill>
                  <a:srgbClr val="C00000"/>
                </a:solidFill>
              </a:rPr>
              <a:t> </a:t>
            </a:r>
            <a:r>
              <a:rPr lang="ko-KR" altLang="en-US" sz="1700" dirty="0" smtClean="0"/>
              <a:t>준비하였습니다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700" dirty="0" smtClean="0"/>
              <a:t> </a:t>
            </a:r>
            <a:r>
              <a:rPr lang="ko-KR" altLang="en-US" sz="1700" dirty="0"/>
              <a:t>메인</a:t>
            </a:r>
            <a:r>
              <a:rPr lang="en-US" altLang="ko-KR" sz="1700" dirty="0"/>
              <a:t>, </a:t>
            </a:r>
            <a:r>
              <a:rPr lang="ko-KR" altLang="en-US" sz="1700" dirty="0" err="1"/>
              <a:t>에피타이져</a:t>
            </a:r>
            <a:r>
              <a:rPr lang="en-US" altLang="ko-KR" sz="1700" dirty="0"/>
              <a:t>, </a:t>
            </a:r>
            <a:r>
              <a:rPr lang="ko-KR" altLang="en-US" sz="1700" dirty="0"/>
              <a:t>디저트로 구성 하였고</a:t>
            </a:r>
            <a:r>
              <a:rPr lang="en-US" altLang="ko-KR" sz="1700" dirty="0"/>
              <a:t>, </a:t>
            </a:r>
            <a:r>
              <a:rPr lang="ko-KR" altLang="en-US" sz="1700" dirty="0" smtClean="0"/>
              <a:t>체력적으로 힘이 드는 </a:t>
            </a:r>
            <a:r>
              <a:rPr lang="ko-KR" altLang="en-US" sz="1700" dirty="0"/>
              <a:t>학생들에게 힘을 줄 수 있는 요리를 메뉴로 준비 </a:t>
            </a:r>
            <a:r>
              <a:rPr lang="ko-KR" altLang="en-US" sz="1700" dirty="0" smtClean="0"/>
              <a:t>했습니다</a:t>
            </a:r>
            <a:r>
              <a:rPr lang="en-US" altLang="ko-KR" sz="17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700" dirty="0" smtClean="0"/>
              <a:t> 밤 </a:t>
            </a:r>
            <a:r>
              <a:rPr lang="ko-KR" altLang="en-US" sz="1700" dirty="0"/>
              <a:t>늦게까지 학업에 집중하느라 끼니를 제때</a:t>
            </a:r>
            <a:r>
              <a:rPr lang="en-US" altLang="ko-KR" sz="1700" dirty="0"/>
              <a:t>, </a:t>
            </a:r>
            <a:r>
              <a:rPr lang="ko-KR" altLang="en-US" sz="1700" dirty="0"/>
              <a:t>제대로 해결하지 못해 평소 간단하게 먹을 수 있는 인스턴트나 패스트푸드를 자주 찾는 학생들을 위해 신선한 각종 채소나 과일 등을 사용하여 건강하게 먹을 수 있게 조리 하였고</a:t>
            </a:r>
            <a:r>
              <a:rPr lang="en-US" altLang="ko-KR" sz="1700" dirty="0"/>
              <a:t>, </a:t>
            </a:r>
            <a:r>
              <a:rPr lang="ko-KR" altLang="en-US" sz="1700" dirty="0">
                <a:solidFill>
                  <a:srgbClr val="C00000"/>
                </a:solidFill>
              </a:rPr>
              <a:t>바쁜 학생들이 </a:t>
            </a:r>
            <a:r>
              <a:rPr lang="ko-KR" altLang="en-US" sz="1700" dirty="0" smtClean="0">
                <a:solidFill>
                  <a:srgbClr val="C00000"/>
                </a:solidFill>
              </a:rPr>
              <a:t>빠르게 </a:t>
            </a:r>
            <a:r>
              <a:rPr lang="ko-KR" altLang="en-US" sz="1700" dirty="0">
                <a:solidFill>
                  <a:srgbClr val="C00000"/>
                </a:solidFill>
              </a:rPr>
              <a:t>챙겨먹을 수 </a:t>
            </a:r>
            <a:r>
              <a:rPr lang="ko-KR" altLang="en-US" sz="1700" dirty="0" smtClean="0">
                <a:solidFill>
                  <a:srgbClr val="C00000"/>
                </a:solidFill>
              </a:rPr>
              <a:t>있는 음식</a:t>
            </a:r>
            <a:r>
              <a:rPr lang="ko-KR" altLang="en-US" sz="1700" dirty="0" smtClean="0"/>
              <a:t>으로</a:t>
            </a:r>
            <a:r>
              <a:rPr lang="ko-KR" altLang="en-US" sz="1700" dirty="0" smtClean="0">
                <a:solidFill>
                  <a:srgbClr val="C00000"/>
                </a:solidFill>
              </a:rPr>
              <a:t> </a:t>
            </a:r>
            <a:r>
              <a:rPr lang="ko-KR" altLang="en-US" sz="1700" dirty="0" smtClean="0"/>
              <a:t>구성하였습니다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700" dirty="0" smtClean="0"/>
              <a:t> </a:t>
            </a:r>
            <a:r>
              <a:rPr lang="ko-KR" altLang="en-US" sz="1700" dirty="0"/>
              <a:t>다양한 재료를 사용하여 이 </a:t>
            </a:r>
            <a:r>
              <a:rPr lang="ko-KR" altLang="en-US" sz="1700" dirty="0" smtClean="0"/>
              <a:t>간식을 </a:t>
            </a:r>
            <a:r>
              <a:rPr lang="ko-KR" altLang="en-US" sz="1700" dirty="0"/>
              <a:t>섭취하는 동안 </a:t>
            </a:r>
            <a:r>
              <a:rPr lang="ko-KR" altLang="en-US" sz="1700" dirty="0" smtClean="0"/>
              <a:t>스트레스는 잊고 </a:t>
            </a:r>
            <a:r>
              <a:rPr lang="ko-KR" altLang="en-US" sz="1700" dirty="0" smtClean="0">
                <a:solidFill>
                  <a:srgbClr val="C00000"/>
                </a:solidFill>
              </a:rPr>
              <a:t>풍부한 맛을 즐길 </a:t>
            </a:r>
            <a:r>
              <a:rPr lang="ko-KR" altLang="en-US" sz="1700" dirty="0" smtClean="0"/>
              <a:t>수 </a:t>
            </a:r>
            <a:r>
              <a:rPr lang="ko-KR" altLang="en-US" sz="1700" dirty="0"/>
              <a:t>있도록 하였고</a:t>
            </a:r>
            <a:r>
              <a:rPr lang="en-US" altLang="ko-KR" sz="1700" dirty="0"/>
              <a:t>, </a:t>
            </a:r>
            <a:r>
              <a:rPr lang="ko-KR" altLang="en-US" sz="1700" dirty="0"/>
              <a:t>건강에도 도움을 줄 수 있는 </a:t>
            </a:r>
            <a:r>
              <a:rPr lang="ko-KR" altLang="en-US" sz="1700" dirty="0" err="1"/>
              <a:t>레시피를</a:t>
            </a:r>
            <a:r>
              <a:rPr lang="ko-KR" altLang="en-US" sz="1700" dirty="0"/>
              <a:t> </a:t>
            </a:r>
            <a:r>
              <a:rPr lang="ko-KR" altLang="en-US" sz="1700" dirty="0" smtClean="0"/>
              <a:t>작성하였습니다</a:t>
            </a:r>
            <a:r>
              <a:rPr lang="en-US" altLang="ko-KR" sz="1700" dirty="0"/>
              <a:t>.</a:t>
            </a:r>
            <a:endParaRPr lang="ko-KR" alt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12176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3730216" y="332656"/>
            <a:ext cx="1683568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사용재료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305" y="5157192"/>
            <a:ext cx="692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47423C"/>
                </a:solidFill>
              </a:rPr>
              <a:t>바게트 빵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연어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계란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아보카도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err="1" smtClean="0">
                <a:solidFill>
                  <a:srgbClr val="47423C"/>
                </a:solidFill>
              </a:rPr>
              <a:t>살라미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방울토마토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가지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플레인 </a:t>
            </a:r>
            <a:r>
              <a:rPr lang="ko-KR" altLang="en-US" dirty="0" err="1" smtClean="0">
                <a:solidFill>
                  <a:srgbClr val="47423C"/>
                </a:solidFill>
              </a:rPr>
              <a:t>요거트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크림치즈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레몬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바질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err="1" smtClean="0">
                <a:solidFill>
                  <a:srgbClr val="47423C"/>
                </a:solidFill>
              </a:rPr>
              <a:t>애플민트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마요네즈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err="1" smtClean="0">
                <a:solidFill>
                  <a:srgbClr val="47423C"/>
                </a:solidFill>
              </a:rPr>
              <a:t>크랜베리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양파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블랙 올리브</a:t>
            </a:r>
            <a:endParaRPr lang="ko-KR" altLang="en-US" dirty="0">
              <a:solidFill>
                <a:srgbClr val="47423C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0"/>
          <a:stretch/>
        </p:blipFill>
        <p:spPr>
          <a:xfrm rot="16200000">
            <a:off x="2643187" y="-74965"/>
            <a:ext cx="3857625" cy="61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" r="4001" b="1646"/>
          <a:stretch/>
        </p:blipFill>
        <p:spPr>
          <a:xfrm>
            <a:off x="7865804" y="2987405"/>
            <a:ext cx="878556" cy="1224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r="3394"/>
          <a:stretch/>
        </p:blipFill>
        <p:spPr>
          <a:xfrm rot="5400000">
            <a:off x="2850602" y="2709020"/>
            <a:ext cx="1224136" cy="18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9" t="10281" r="13708" b="4055"/>
          <a:stretch/>
        </p:blipFill>
        <p:spPr>
          <a:xfrm rot="16200000">
            <a:off x="650069" y="979835"/>
            <a:ext cx="1222149" cy="1800000"/>
          </a:xfrm>
          <a:prstGeom prst="rect">
            <a:avLst/>
          </a:prstGeom>
        </p:spPr>
      </p:pic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조리과정 사진과 설명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8" r="9323" b="538"/>
          <a:stretch/>
        </p:blipFill>
        <p:spPr>
          <a:xfrm rot="5400000">
            <a:off x="7236368" y="975132"/>
            <a:ext cx="1224136" cy="18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4" t="-11" r="3990" b="11"/>
          <a:stretch/>
        </p:blipFill>
        <p:spPr>
          <a:xfrm rot="5400000">
            <a:off x="654371" y="2709020"/>
            <a:ext cx="1224136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4" t="-666" r="3990" b="666"/>
          <a:stretch/>
        </p:blipFill>
        <p:spPr>
          <a:xfrm rot="5400000">
            <a:off x="2843264" y="980828"/>
            <a:ext cx="1224136" cy="180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4" t="4319" r="9041" b="6309"/>
          <a:stretch/>
        </p:blipFill>
        <p:spPr>
          <a:xfrm>
            <a:off x="355000" y="4732113"/>
            <a:ext cx="864096" cy="1224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4" t="8901" r="17865" b="18752"/>
          <a:stretch/>
        </p:blipFill>
        <p:spPr>
          <a:xfrm>
            <a:off x="1215488" y="4732113"/>
            <a:ext cx="953794" cy="122413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" t="5334" r="-11" b="3990"/>
          <a:stretch/>
        </p:blipFill>
        <p:spPr>
          <a:xfrm>
            <a:off x="4770118" y="1268760"/>
            <a:ext cx="1800000" cy="122413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3" r="1023" b="9322"/>
          <a:stretch/>
        </p:blipFill>
        <p:spPr>
          <a:xfrm>
            <a:off x="4755237" y="2991027"/>
            <a:ext cx="1800000" cy="122413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17251" y="4891753"/>
            <a:ext cx="1224000" cy="9180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04315" y="4885113"/>
            <a:ext cx="1224000" cy="9180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15"/>
          <a:stretch/>
        </p:blipFill>
        <p:spPr>
          <a:xfrm rot="16200000">
            <a:off x="5432837" y="4846824"/>
            <a:ext cx="1224000" cy="100895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85406" y="4887465"/>
            <a:ext cx="1224000" cy="918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5422" y="2509651"/>
            <a:ext cx="179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바게트를 </a:t>
            </a:r>
            <a:r>
              <a:rPr lang="en-US" altLang="ko-KR" sz="1000" dirty="0" smtClean="0">
                <a:solidFill>
                  <a:srgbClr val="47423C"/>
                </a:solidFill>
              </a:rPr>
              <a:t>5</a:t>
            </a:r>
            <a:r>
              <a:rPr lang="ko-KR" altLang="en-US" sz="1000" dirty="0" smtClean="0">
                <a:solidFill>
                  <a:srgbClr val="47423C"/>
                </a:solidFill>
              </a:rPr>
              <a:t>장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슬라이스</a:t>
            </a:r>
            <a:r>
              <a:rPr lang="ko-KR" altLang="en-US" sz="1000" dirty="0" smtClean="0">
                <a:solidFill>
                  <a:srgbClr val="47423C"/>
                </a:solidFill>
              </a:rPr>
              <a:t> 한다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59058" y="2506298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아보카도를 손질하고</a:t>
            </a:r>
            <a:r>
              <a:rPr lang="en-US" altLang="ko-KR" sz="1000" dirty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살라미</a:t>
            </a:r>
            <a:r>
              <a:rPr lang="en-US" altLang="ko-KR" sz="1000" dirty="0" smtClean="0">
                <a:solidFill>
                  <a:srgbClr val="47423C"/>
                </a:solidFill>
              </a:rPr>
              <a:t>, </a:t>
            </a:r>
            <a:r>
              <a:rPr lang="ko-KR" altLang="en-US" sz="1000" dirty="0" smtClean="0">
                <a:solidFill>
                  <a:srgbClr val="47423C"/>
                </a:solidFill>
              </a:rPr>
              <a:t>양파</a:t>
            </a:r>
            <a:r>
              <a:rPr lang="en-US" altLang="ko-KR" sz="1000" dirty="0" smtClean="0">
                <a:solidFill>
                  <a:srgbClr val="47423C"/>
                </a:solidFill>
              </a:rPr>
              <a:t>, </a:t>
            </a:r>
            <a:r>
              <a:rPr lang="ko-KR" altLang="en-US" sz="1000" dirty="0" smtClean="0">
                <a:solidFill>
                  <a:srgbClr val="47423C"/>
                </a:solidFill>
              </a:rPr>
              <a:t>방울토마토를 다진다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62694" y="2506298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방울토마토</a:t>
            </a:r>
            <a:r>
              <a:rPr lang="en-US" altLang="ko-KR" sz="1000" dirty="0" smtClean="0">
                <a:solidFill>
                  <a:srgbClr val="47423C"/>
                </a:solidFill>
              </a:rPr>
              <a:t>, </a:t>
            </a:r>
            <a:r>
              <a:rPr lang="ko-KR" altLang="en-US" sz="1000" dirty="0" smtClean="0">
                <a:solidFill>
                  <a:srgbClr val="47423C"/>
                </a:solidFill>
              </a:rPr>
              <a:t>블랙올리브를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슬라이스한다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51088" y="2492896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가지는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슬라이스하고</a:t>
            </a:r>
            <a:r>
              <a:rPr lang="ko-KR" altLang="en-US" sz="1000" dirty="0" smtClean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크랜베리는</a:t>
            </a:r>
            <a:r>
              <a:rPr lang="ko-KR" altLang="en-US" sz="1000" dirty="0" smtClean="0">
                <a:solidFill>
                  <a:srgbClr val="47423C"/>
                </a:solidFill>
              </a:rPr>
              <a:t> 다진다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5422" y="4221088"/>
            <a:ext cx="179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계란을 삶는다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665"/>
          <a:stretch/>
        </p:blipFill>
        <p:spPr>
          <a:xfrm rot="16200000">
            <a:off x="6805728" y="4886656"/>
            <a:ext cx="1224000" cy="93328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94804" y="3139860"/>
            <a:ext cx="1224000" cy="918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557984" y="4219800"/>
            <a:ext cx="1797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가지를 석쇠에 굽는다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72770" y="4219124"/>
            <a:ext cx="179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양파와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바질을</a:t>
            </a:r>
            <a:r>
              <a:rPr lang="ko-KR" altLang="en-US" sz="1000" dirty="0" smtClean="0">
                <a:solidFill>
                  <a:srgbClr val="47423C"/>
                </a:solidFill>
              </a:rPr>
              <a:t> 다지고 계란은 껍질을 벗겨 반 잘라 흰자 노른자를 분리한다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51088" y="4207608"/>
            <a:ext cx="179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47423C"/>
                </a:solidFill>
              </a:rPr>
              <a:t>2, 7</a:t>
            </a:r>
            <a:r>
              <a:rPr lang="ko-KR" altLang="en-US" sz="1000" dirty="0" smtClean="0">
                <a:solidFill>
                  <a:srgbClr val="47423C"/>
                </a:solidFill>
              </a:rPr>
              <a:t>을 으깨 섞고 레몬즙</a:t>
            </a:r>
            <a:r>
              <a:rPr lang="en-US" altLang="ko-KR" sz="1000" dirty="0" smtClean="0">
                <a:solidFill>
                  <a:srgbClr val="47423C"/>
                </a:solidFill>
              </a:rPr>
              <a:t>, </a:t>
            </a:r>
            <a:r>
              <a:rPr lang="ko-KR" altLang="en-US" sz="1000" dirty="0" smtClean="0">
                <a:solidFill>
                  <a:srgbClr val="47423C"/>
                </a:solidFill>
              </a:rPr>
              <a:t>소금</a:t>
            </a:r>
            <a:r>
              <a:rPr lang="en-US" altLang="ko-KR" sz="1000" dirty="0" smtClean="0">
                <a:solidFill>
                  <a:srgbClr val="47423C"/>
                </a:solidFill>
              </a:rPr>
              <a:t>, </a:t>
            </a:r>
            <a:r>
              <a:rPr lang="ko-KR" altLang="en-US" sz="1000" dirty="0" smtClean="0">
                <a:solidFill>
                  <a:srgbClr val="47423C"/>
                </a:solidFill>
              </a:rPr>
              <a:t>후추 간한다</a:t>
            </a:r>
            <a:r>
              <a:rPr lang="en-US" altLang="ko-KR" sz="1000" dirty="0" smtClean="0">
                <a:solidFill>
                  <a:srgbClr val="47423C"/>
                </a:solidFill>
              </a:rPr>
              <a:t>. 2</a:t>
            </a:r>
            <a:r>
              <a:rPr lang="ko-KR" altLang="en-US" sz="1000" dirty="0" smtClean="0">
                <a:solidFill>
                  <a:srgbClr val="47423C"/>
                </a:solidFill>
              </a:rPr>
              <a:t>에 마요네즈를 섞는다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2795" y="5975033"/>
            <a:ext cx="179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크림치즈와 플레인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요거트를</a:t>
            </a:r>
            <a:r>
              <a:rPr lang="ko-KR" altLang="en-US" sz="1000" dirty="0" smtClean="0">
                <a:solidFill>
                  <a:srgbClr val="47423C"/>
                </a:solidFill>
              </a:rPr>
              <a:t> 섞어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요거트</a:t>
            </a:r>
            <a:r>
              <a:rPr lang="ko-KR" altLang="en-US" sz="1000" dirty="0" smtClean="0">
                <a:solidFill>
                  <a:srgbClr val="47423C"/>
                </a:solidFill>
              </a:rPr>
              <a:t> 소스를 만들고 다진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크랜베리를</a:t>
            </a:r>
            <a:r>
              <a:rPr lang="ko-KR" altLang="en-US" sz="1000" dirty="0" smtClean="0">
                <a:solidFill>
                  <a:srgbClr val="47423C"/>
                </a:solidFill>
              </a:rPr>
              <a:t> 크림치즈와 섞는다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08262" y="5963299"/>
            <a:ext cx="199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solidFill>
                  <a:srgbClr val="47423C"/>
                </a:solidFill>
              </a:rPr>
              <a:t>바게트빵에</a:t>
            </a:r>
            <a:r>
              <a:rPr lang="ko-KR" altLang="en-US" sz="1000" dirty="0" smtClean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과카몰리를</a:t>
            </a:r>
            <a:r>
              <a:rPr lang="ko-KR" altLang="en-US" sz="1000" dirty="0" smtClean="0">
                <a:solidFill>
                  <a:srgbClr val="47423C"/>
                </a:solidFill>
              </a:rPr>
              <a:t> 올린다</a:t>
            </a:r>
            <a:r>
              <a:rPr lang="en-US" altLang="ko-KR" sz="1000" dirty="0" smtClean="0">
                <a:solidFill>
                  <a:srgbClr val="47423C"/>
                </a:solidFill>
              </a:rPr>
              <a:t>.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바게트빵</a:t>
            </a:r>
            <a:r>
              <a:rPr lang="ko-KR" altLang="en-US" sz="1000" dirty="0" smtClean="0">
                <a:solidFill>
                  <a:srgbClr val="47423C"/>
                </a:solidFill>
              </a:rPr>
              <a:t> 위에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요거트</a:t>
            </a:r>
            <a:r>
              <a:rPr lang="ko-KR" altLang="en-US" sz="1000" dirty="0" smtClean="0">
                <a:solidFill>
                  <a:srgbClr val="47423C"/>
                </a:solidFill>
              </a:rPr>
              <a:t> 소스를 바르고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살라미를</a:t>
            </a:r>
            <a:r>
              <a:rPr lang="ko-KR" altLang="en-US" sz="1000" dirty="0" smtClean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모양잡아</a:t>
            </a:r>
            <a:r>
              <a:rPr lang="ko-KR" altLang="en-US" sz="1000" dirty="0" smtClean="0">
                <a:solidFill>
                  <a:srgbClr val="47423C"/>
                </a:solidFill>
              </a:rPr>
              <a:t> 얹는다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60427" y="5963425"/>
            <a:ext cx="179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solidFill>
                  <a:srgbClr val="47423C"/>
                </a:solidFill>
              </a:rPr>
              <a:t>바게트빵에</a:t>
            </a:r>
            <a:r>
              <a:rPr lang="ko-KR" altLang="en-US" sz="1000" dirty="0" smtClean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크랜베리</a:t>
            </a:r>
            <a:r>
              <a:rPr lang="ko-KR" altLang="en-US" sz="1000" dirty="0" smtClean="0">
                <a:solidFill>
                  <a:srgbClr val="47423C"/>
                </a:solidFill>
              </a:rPr>
              <a:t> 크림치즈를 바르고 가지를 올린다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r>
              <a:rPr lang="ko-KR" altLang="en-US" sz="1000" dirty="0" smtClean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바게트빵</a:t>
            </a:r>
            <a:r>
              <a:rPr lang="ko-KR" altLang="en-US" sz="1000" dirty="0" smtClean="0">
                <a:solidFill>
                  <a:srgbClr val="47423C"/>
                </a:solidFill>
              </a:rPr>
              <a:t> 위에 크림치즈를 바르고 </a:t>
            </a:r>
            <a:r>
              <a:rPr lang="en-US" altLang="ko-KR" sz="1000" dirty="0" smtClean="0">
                <a:solidFill>
                  <a:srgbClr val="47423C"/>
                </a:solidFill>
              </a:rPr>
              <a:t>3</a:t>
            </a:r>
            <a:r>
              <a:rPr lang="ko-KR" altLang="en-US" sz="1000" dirty="0" smtClean="0">
                <a:solidFill>
                  <a:srgbClr val="47423C"/>
                </a:solidFill>
              </a:rPr>
              <a:t>을 올린다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52147" y="5956113"/>
            <a:ext cx="179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solidFill>
                  <a:srgbClr val="47423C"/>
                </a:solidFill>
              </a:rPr>
              <a:t>바게트빵에</a:t>
            </a:r>
            <a:r>
              <a:rPr lang="ko-KR" altLang="en-US" sz="1000" dirty="0" smtClean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요거트</a:t>
            </a:r>
            <a:r>
              <a:rPr lang="ko-KR" altLang="en-US" sz="1000" dirty="0" smtClean="0">
                <a:solidFill>
                  <a:srgbClr val="47423C"/>
                </a:solidFill>
              </a:rPr>
              <a:t> 소스를 바르고 연어와 올리브를 이쑤시개에 꽂아 고정한다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</a:p>
          <a:p>
            <a:r>
              <a:rPr lang="ko-KR" altLang="en-US" sz="1000" dirty="0" smtClean="0">
                <a:solidFill>
                  <a:srgbClr val="47423C"/>
                </a:solidFill>
              </a:rPr>
              <a:t>계란 흰자 안에 </a:t>
            </a:r>
            <a:r>
              <a:rPr lang="en-US" altLang="ko-KR" sz="1000" dirty="0" smtClean="0">
                <a:solidFill>
                  <a:srgbClr val="47423C"/>
                </a:solidFill>
              </a:rPr>
              <a:t>8</a:t>
            </a:r>
            <a:r>
              <a:rPr lang="ko-KR" altLang="en-US" sz="1000" dirty="0" smtClean="0">
                <a:solidFill>
                  <a:srgbClr val="47423C"/>
                </a:solidFill>
              </a:rPr>
              <a:t>을 넣는다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369"/>
          <a:stretch/>
        </p:blipFill>
        <p:spPr>
          <a:xfrm rot="5400000">
            <a:off x="7630356" y="4851286"/>
            <a:ext cx="1224000" cy="10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4"/>
          <p:cNvSpPr txBox="1">
            <a:spLocks/>
          </p:cNvSpPr>
          <p:nvPr/>
        </p:nvSpPr>
        <p:spPr>
          <a:xfrm>
            <a:off x="1169224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타파스로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피로타파</a:t>
            </a:r>
            <a:endParaRPr lang="ko-KR" altLang="en-US" sz="28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81" b="4367"/>
          <a:stretch/>
        </p:blipFill>
        <p:spPr>
          <a:xfrm>
            <a:off x="1816749" y="1196752"/>
            <a:ext cx="5510502" cy="3618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564" y="5201905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가지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err="1" smtClean="0"/>
              <a:t>안토시아닌이</a:t>
            </a:r>
            <a:r>
              <a:rPr lang="ko-KR" altLang="en-US" sz="1600" dirty="0" smtClean="0"/>
              <a:t> 풍부하게 함유되어 눈의 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시력 보호에 도움을 준다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연어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smtClean="0"/>
              <a:t>오메가</a:t>
            </a:r>
            <a:r>
              <a:rPr lang="en-US" altLang="ko-KR" sz="1600" dirty="0" smtClean="0"/>
              <a:t>3 </a:t>
            </a:r>
            <a:r>
              <a:rPr lang="ko-KR" altLang="en-US" sz="1600" dirty="0" smtClean="0"/>
              <a:t>지방산이 다량 함유되어 기억력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집중력 증진 및 인지 능력을 </a:t>
            </a:r>
            <a:r>
              <a:rPr lang="ko-KR" altLang="en-US" sz="1600" dirty="0" err="1" smtClean="0"/>
              <a:t>향상시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   키는데 도움이 된다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아보카도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smtClean="0"/>
              <a:t>비타민 </a:t>
            </a:r>
            <a:r>
              <a:rPr lang="en-US" altLang="ko-KR" sz="1600" dirty="0" smtClean="0"/>
              <a:t>E, B2, B6, </a:t>
            </a:r>
            <a:r>
              <a:rPr lang="ko-KR" altLang="en-US" sz="1600" dirty="0" err="1" smtClean="0"/>
              <a:t>루테인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성분이 다량 함유되어 건강한 눈을 관리해준다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요거트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err="1" smtClean="0"/>
              <a:t>비피더스균이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장과 관련된 암 예방에 도움을 주며 소화 촉진에 효과적이다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3730216" y="332656"/>
            <a:ext cx="1683568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사용재료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305" y="5157192"/>
            <a:ext cx="698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47423C"/>
                </a:solidFill>
              </a:rPr>
              <a:t>토마토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방울토마토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계란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가지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바질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마늘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청양고추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통후추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양파</a:t>
            </a:r>
            <a:r>
              <a:rPr lang="en-US" altLang="ko-KR" dirty="0" smtClean="0">
                <a:solidFill>
                  <a:srgbClr val="47423C"/>
                </a:solidFill>
              </a:rPr>
              <a:t>,</a:t>
            </a:r>
            <a:r>
              <a:rPr lang="ko-KR" altLang="en-US" dirty="0" smtClean="0">
                <a:solidFill>
                  <a:srgbClr val="47423C"/>
                </a:solidFill>
              </a:rPr>
              <a:t>올리브유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err="1" smtClean="0">
                <a:solidFill>
                  <a:srgbClr val="47423C"/>
                </a:solidFill>
              </a:rPr>
              <a:t>파마산</a:t>
            </a:r>
            <a:r>
              <a:rPr lang="ko-KR" altLang="en-US" dirty="0" smtClean="0">
                <a:solidFill>
                  <a:srgbClr val="47423C"/>
                </a:solidFill>
              </a:rPr>
              <a:t> 치즈가루</a:t>
            </a:r>
            <a:r>
              <a:rPr lang="en-US" altLang="ko-KR" dirty="0" smtClean="0">
                <a:solidFill>
                  <a:srgbClr val="47423C"/>
                </a:solidFill>
              </a:rPr>
              <a:t> </a:t>
            </a:r>
            <a:endParaRPr lang="ko-KR" altLang="en-US" dirty="0">
              <a:solidFill>
                <a:srgbClr val="47423C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01"/>
          <a:stretch/>
        </p:blipFill>
        <p:spPr>
          <a:xfrm rot="16200000">
            <a:off x="2643186" y="-109580"/>
            <a:ext cx="385762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4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0" b="5900"/>
          <a:stretch/>
        </p:blipFill>
        <p:spPr>
          <a:xfrm rot="16200000">
            <a:off x="2636341" y="-116425"/>
            <a:ext cx="3857625" cy="6178993"/>
          </a:xfrm>
          <a:prstGeom prst="rect">
            <a:avLst/>
          </a:prstGeom>
        </p:spPr>
      </p:pic>
      <p:sp>
        <p:nvSpPr>
          <p:cNvPr id="21" name="제목 4"/>
          <p:cNvSpPr txBox="1">
            <a:spLocks/>
          </p:cNvSpPr>
          <p:nvPr/>
        </p:nvSpPr>
        <p:spPr>
          <a:xfrm>
            <a:off x="3730216" y="332656"/>
            <a:ext cx="1683568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사용재료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797" y="5189717"/>
            <a:ext cx="360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rgbClr val="47423C"/>
                </a:solidFill>
              </a:rPr>
              <a:t>자몽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레몬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smtClean="0">
                <a:solidFill>
                  <a:srgbClr val="47423C"/>
                </a:solidFill>
              </a:rPr>
              <a:t>탄산수</a:t>
            </a:r>
            <a:r>
              <a:rPr lang="en-US" altLang="ko-KR" dirty="0" smtClean="0">
                <a:solidFill>
                  <a:srgbClr val="47423C"/>
                </a:solidFill>
              </a:rPr>
              <a:t>, </a:t>
            </a:r>
            <a:r>
              <a:rPr lang="ko-KR" altLang="en-US" dirty="0" err="1" smtClean="0">
                <a:solidFill>
                  <a:srgbClr val="47423C"/>
                </a:solidFill>
              </a:rPr>
              <a:t>애플민트</a:t>
            </a:r>
            <a:r>
              <a:rPr lang="ko-KR" altLang="en-US" dirty="0" smtClean="0">
                <a:solidFill>
                  <a:srgbClr val="47423C"/>
                </a:solidFill>
              </a:rPr>
              <a:t> 잎</a:t>
            </a:r>
            <a:endParaRPr lang="ko-KR" altLang="en-US" dirty="0">
              <a:solidFill>
                <a:srgbClr val="474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8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조리과정 사진과 설명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422" y="2509651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방울토마토는 반으로 자르고 토마토에 칼집을 낸다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59058" y="2506298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토마토와 방울토마토를 데친다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62694" y="2506298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토마토는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콩카세하고</a:t>
            </a:r>
            <a:r>
              <a:rPr lang="ko-KR" altLang="en-US" sz="1000" dirty="0" smtClean="0">
                <a:solidFill>
                  <a:srgbClr val="47423C"/>
                </a:solidFill>
              </a:rPr>
              <a:t> 방울토마토는 껍질을 벗긴다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51088" y="2492896"/>
            <a:ext cx="179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양파와 가지를 살짝 다지고 마늘은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편썬다</a:t>
            </a:r>
            <a:r>
              <a:rPr lang="en-US" altLang="ko-KR" sz="1000" dirty="0" smtClean="0">
                <a:solidFill>
                  <a:srgbClr val="47423C"/>
                </a:solidFill>
              </a:rPr>
              <a:t>. </a:t>
            </a:r>
            <a:r>
              <a:rPr lang="ko-KR" altLang="en-US" sz="1000" dirty="0" smtClean="0">
                <a:solidFill>
                  <a:srgbClr val="47423C"/>
                </a:solidFill>
              </a:rPr>
              <a:t>청양고추는 송송 썰고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통호추는</a:t>
            </a:r>
            <a:r>
              <a:rPr lang="ko-KR" altLang="en-US" sz="1000" dirty="0" smtClean="0">
                <a:solidFill>
                  <a:srgbClr val="47423C"/>
                </a:solidFill>
              </a:rPr>
              <a:t> 으깬다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5422" y="4221088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냄비에 올리브유를 두르고 마늘과 양파를 볶는다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57984" y="4219800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마늘이 색이 나면 청양고추를 넣고 볶는다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72770" y="4219124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토마토와 소금을 넣고 토마토를 으깬다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51088" y="4207608"/>
            <a:ext cx="179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47423C"/>
                </a:solidFill>
              </a:rPr>
              <a:t>물을 넣고 끓으면 으깬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통호추와</a:t>
            </a:r>
            <a:r>
              <a:rPr lang="ko-KR" altLang="en-US" sz="1000" dirty="0" smtClean="0">
                <a:solidFill>
                  <a:srgbClr val="47423C"/>
                </a:solidFill>
              </a:rPr>
              <a:t>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파마산</a:t>
            </a:r>
            <a:r>
              <a:rPr lang="ko-KR" altLang="en-US" sz="1000" dirty="0" smtClean="0">
                <a:solidFill>
                  <a:srgbClr val="47423C"/>
                </a:solidFill>
              </a:rPr>
              <a:t> 치즈가루</a:t>
            </a:r>
            <a:r>
              <a:rPr lang="en-US" altLang="ko-KR" sz="1000" dirty="0" smtClean="0">
                <a:solidFill>
                  <a:srgbClr val="47423C"/>
                </a:solidFill>
              </a:rPr>
              <a:t>, </a:t>
            </a:r>
            <a:r>
              <a:rPr lang="ko-KR" altLang="en-US" sz="1000" dirty="0" smtClean="0">
                <a:solidFill>
                  <a:srgbClr val="47423C"/>
                </a:solidFill>
              </a:rPr>
              <a:t>계란을 넣어 잘 섞는다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" r="4858"/>
          <a:stretch/>
        </p:blipFill>
        <p:spPr>
          <a:xfrm rot="5400000">
            <a:off x="650648" y="993267"/>
            <a:ext cx="1224136" cy="180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5" r="1408"/>
          <a:stretch/>
        </p:blipFill>
        <p:spPr>
          <a:xfrm rot="5400000">
            <a:off x="2856936" y="988273"/>
            <a:ext cx="1224136" cy="180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4" b="4879"/>
          <a:stretch/>
        </p:blipFill>
        <p:spPr>
          <a:xfrm>
            <a:off x="4757775" y="1276205"/>
            <a:ext cx="1800000" cy="122413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9" r="2806"/>
          <a:stretch/>
        </p:blipFill>
        <p:spPr>
          <a:xfrm rot="5400000">
            <a:off x="7242146" y="994992"/>
            <a:ext cx="1224136" cy="180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5" r="15000" b="1422"/>
          <a:stretch/>
        </p:blipFill>
        <p:spPr>
          <a:xfrm rot="5400000">
            <a:off x="650648" y="2696996"/>
            <a:ext cx="1224136" cy="1800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2" b="2670"/>
          <a:stretch/>
        </p:blipFill>
        <p:spPr>
          <a:xfrm>
            <a:off x="2568133" y="2983472"/>
            <a:ext cx="1800000" cy="122413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8" b="8184"/>
          <a:stretch/>
        </p:blipFill>
        <p:spPr>
          <a:xfrm>
            <a:off x="4753210" y="2994988"/>
            <a:ext cx="1800000" cy="122413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4" b="1930"/>
          <a:stretch/>
        </p:blipFill>
        <p:spPr>
          <a:xfrm>
            <a:off x="6955117" y="2994988"/>
            <a:ext cx="1800000" cy="1224136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2795" y="5975033"/>
            <a:ext cx="17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solidFill>
                  <a:srgbClr val="47423C"/>
                </a:solidFill>
              </a:rPr>
              <a:t>자몽은</a:t>
            </a:r>
            <a:r>
              <a:rPr lang="ko-KR" altLang="en-US" sz="1000" dirty="0" smtClean="0">
                <a:solidFill>
                  <a:srgbClr val="47423C"/>
                </a:solidFill>
              </a:rPr>
              <a:t> 반으로 자르고 레몬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스퀴즈를</a:t>
            </a:r>
            <a:r>
              <a:rPr lang="ko-KR" altLang="en-US" sz="1000" dirty="0" smtClean="0">
                <a:solidFill>
                  <a:srgbClr val="47423C"/>
                </a:solidFill>
              </a:rPr>
              <a:t> 준비한다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25" t="5334" r="825" b="3988"/>
          <a:stretch/>
        </p:blipFill>
        <p:spPr>
          <a:xfrm>
            <a:off x="4761368" y="4719447"/>
            <a:ext cx="1800000" cy="122413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r="7863"/>
          <a:stretch/>
        </p:blipFill>
        <p:spPr>
          <a:xfrm>
            <a:off x="364262" y="4735791"/>
            <a:ext cx="1800200" cy="1224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55" b="5215"/>
          <a:stretch/>
        </p:blipFill>
        <p:spPr>
          <a:xfrm rot="16200000">
            <a:off x="2846086" y="4431347"/>
            <a:ext cx="1224000" cy="1800201"/>
          </a:xfrm>
          <a:prstGeom prst="rect">
            <a:avLst/>
          </a:prstGeom>
        </p:spPr>
      </p:pic>
      <p:sp>
        <p:nvSpPr>
          <p:cNvPr id="71" name="직사각형 70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08262" y="5963299"/>
            <a:ext cx="1994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solidFill>
                  <a:srgbClr val="47423C"/>
                </a:solidFill>
              </a:rPr>
              <a:t>자몽즙을</a:t>
            </a:r>
            <a:r>
              <a:rPr lang="ko-KR" altLang="en-US" sz="1000" dirty="0" smtClean="0">
                <a:solidFill>
                  <a:srgbClr val="47423C"/>
                </a:solidFill>
              </a:rPr>
              <a:t> 짠다</a:t>
            </a:r>
            <a:r>
              <a:rPr lang="en-US" altLang="ko-KR" sz="1000" dirty="0" smtClean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60427" y="5963425"/>
            <a:ext cx="179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solidFill>
                  <a:srgbClr val="47423C"/>
                </a:solidFill>
              </a:rPr>
              <a:t>자몽즙에</a:t>
            </a:r>
            <a:r>
              <a:rPr lang="ko-KR" altLang="en-US" sz="1000" dirty="0" smtClean="0">
                <a:solidFill>
                  <a:srgbClr val="47423C"/>
                </a:solidFill>
              </a:rPr>
              <a:t> 설탕을 넣고 녹을 때까지 섞어준다</a:t>
            </a:r>
            <a:r>
              <a:rPr lang="en-US" altLang="ko-KR" sz="1000" dirty="0" smtClean="0">
                <a:solidFill>
                  <a:srgbClr val="47423C"/>
                </a:solidFill>
              </a:rPr>
              <a:t>. </a:t>
            </a:r>
            <a:r>
              <a:rPr lang="ko-KR" altLang="en-US" sz="1000" dirty="0" err="1" smtClean="0">
                <a:solidFill>
                  <a:srgbClr val="47423C"/>
                </a:solidFill>
              </a:rPr>
              <a:t>자몽즙을</a:t>
            </a:r>
            <a:r>
              <a:rPr lang="ko-KR" altLang="en-US" sz="1000" dirty="0" smtClean="0">
                <a:solidFill>
                  <a:srgbClr val="47423C"/>
                </a:solidFill>
              </a:rPr>
              <a:t> 넣고 탄산수를 붓는다</a:t>
            </a:r>
            <a:r>
              <a:rPr lang="en-US" altLang="ko-KR" sz="1000" dirty="0">
                <a:solidFill>
                  <a:srgbClr val="47423C"/>
                </a:solidFill>
              </a:rPr>
              <a:t>.</a:t>
            </a:r>
            <a:endParaRPr lang="ko-KR" altLang="en-US" sz="1000" dirty="0">
              <a:solidFill>
                <a:srgbClr val="474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4"/>
          <p:cNvSpPr txBox="1">
            <a:spLocks/>
          </p:cNvSpPr>
          <p:nvPr/>
        </p:nvSpPr>
        <p:spPr>
          <a:xfrm>
            <a:off x="1172483" y="438310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토달양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스튜</a:t>
            </a:r>
            <a:endParaRPr lang="ko-KR" altLang="en-US" sz="28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9" b="7143"/>
          <a:stretch/>
        </p:blipFill>
        <p:spPr>
          <a:xfrm>
            <a:off x="1801919" y="1228446"/>
            <a:ext cx="5511600" cy="3586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564" y="5201905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토마토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smtClean="0"/>
              <a:t>토마토에 함유된 </a:t>
            </a:r>
            <a:r>
              <a:rPr lang="ko-KR" altLang="en-US" sz="1600" dirty="0" err="1" smtClean="0"/>
              <a:t>라이코펜은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항산화</a:t>
            </a:r>
            <a:r>
              <a:rPr lang="ko-KR" altLang="en-US" sz="1600" dirty="0" smtClean="0"/>
              <a:t> 효과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항암효과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피부 미용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시력 보호</a:t>
            </a:r>
            <a:r>
              <a:rPr lang="en-US" altLang="ko-KR" sz="1600" dirty="0" smtClean="0"/>
              <a:t>,</a:t>
            </a:r>
          </a:p>
          <a:p>
            <a:pPr lvl="2"/>
            <a:r>
              <a:rPr lang="ko-KR" altLang="en-US" sz="1600" dirty="0" smtClean="0"/>
              <a:t>비만 예방 등의 효능이 있다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계란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smtClean="0"/>
              <a:t>단백질이 풍부하고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우리 몸에 필요한 필수 아미노산을 골고루 갖추고 있다</a:t>
            </a:r>
            <a:r>
              <a:rPr lang="en-US" altLang="ko-KR" sz="1600" dirty="0" smtClean="0"/>
              <a:t>.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청양고추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smtClean="0"/>
              <a:t>청양고추 속 </a:t>
            </a:r>
            <a:r>
              <a:rPr lang="ko-KR" altLang="en-US" sz="1600" dirty="0" err="1" smtClean="0"/>
              <a:t>캡사이신은</a:t>
            </a:r>
            <a:r>
              <a:rPr lang="ko-KR" altLang="en-US" sz="1600" dirty="0" smtClean="0"/>
              <a:t> 두뇌활동 강화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암 예방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소화 등에 도움을 준다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마늘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600" dirty="0" smtClean="0"/>
              <a:t>혈액순환을 돕고 면역력 강화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피로회복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위 기능 개선 등의 효능이 있다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434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692</Words>
  <Application>Microsoft Office PowerPoint</Application>
  <PresentationFormat>화면 슬라이드 쇼(4:3)</PresentationFormat>
  <Paragraphs>85</Paragraphs>
  <Slides>12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출품하는 메뉴의 전체 컨셉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소감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이창희</cp:lastModifiedBy>
  <cp:revision>87</cp:revision>
  <cp:lastPrinted>2016-05-19T04:14:20Z</cp:lastPrinted>
  <dcterms:created xsi:type="dcterms:W3CDTF">2016-04-25T03:47:31Z</dcterms:created>
  <dcterms:modified xsi:type="dcterms:W3CDTF">2017-07-30T17:15:33Z</dcterms:modified>
</cp:coreProperties>
</file>