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  <p:sldMasterId id="2147483932" r:id="rId2"/>
    <p:sldMasterId id="2147483945" r:id="rId3"/>
    <p:sldMasterId id="2147483958" r:id="rId4"/>
    <p:sldMasterId id="2147483971" r:id="rId5"/>
    <p:sldMasterId id="2147483984" r:id="rId6"/>
  </p:sldMasterIdLst>
  <p:notesMasterIdLst>
    <p:notesMasterId r:id="rId25"/>
  </p:notesMasterIdLst>
  <p:sldIdLst>
    <p:sldId id="257" r:id="rId7"/>
    <p:sldId id="258" r:id="rId8"/>
    <p:sldId id="259" r:id="rId9"/>
    <p:sldId id="272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3" r:id="rId23"/>
    <p:sldId id="274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4">
          <p15:clr>
            <a:srgbClr val="A4A3A4"/>
          </p15:clr>
        </p15:guide>
        <p15:guide id="2" pos="2878">
          <p15:clr>
            <a:srgbClr val="A4A3A4"/>
          </p15:clr>
        </p15:guide>
        <p15:guide id="3" pos="-3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none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none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none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none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none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none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none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5173" autoAdjust="0"/>
  </p:normalViewPr>
  <p:slideViewPr>
    <p:cSldViewPr>
      <p:cViewPr varScale="1">
        <p:scale>
          <a:sx n="77" d="100"/>
          <a:sy n="77" d="100"/>
        </p:scale>
        <p:origin x="-84" y="-642"/>
      </p:cViewPr>
      <p:guideLst>
        <p:guide orient="horz" pos="2154"/>
        <p:guide pos="2878"/>
        <p:guide pos="-3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07E16667-9308-4B3F-9871-41E35D0C1CE1}" type="datetimeFigureOut">
              <a:rPr lang="ko-KR" altLang="en-US"/>
              <a:pPr/>
              <a:t>2017-07-30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356ABF8A-77A9-466E-A238-47919EC3A91D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BF8A-77A9-466E-A238-47919EC3A91D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BF8A-77A9-466E-A238-47919EC3A91D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BF8A-77A9-466E-A238-47919EC3A91D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6444208" y="147256"/>
            <a:ext cx="2462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/>
              <a:t>2016 KWC </a:t>
            </a:r>
            <a:r>
              <a:rPr lang="ko-KR" altLang="en-US" sz="1600" dirty="0"/>
              <a:t>요리시연부문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6444208" y="147256"/>
            <a:ext cx="2462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/>
              <a:t>2016 KWC </a:t>
            </a:r>
            <a:r>
              <a:rPr lang="ko-KR" altLang="en-US" sz="1600" dirty="0"/>
              <a:t>요리시연부문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7701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  <p:sp>
        <p:nvSpPr>
          <p:cNvPr id="8" name="직사각형 7"/>
          <p:cNvSpPr/>
          <p:nvPr userDrawn="1"/>
        </p:nvSpPr>
        <p:spPr>
          <a:xfrm>
            <a:off x="6444208" y="147256"/>
            <a:ext cx="2462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/>
              <a:t>2016 KWC </a:t>
            </a:r>
            <a:r>
              <a:rPr lang="ko-KR" altLang="en-US" sz="1600" dirty="0"/>
              <a:t>요리시연부문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77012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7701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6444208" y="147256"/>
            <a:ext cx="2462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/>
              <a:t>2016 KWC </a:t>
            </a:r>
            <a:r>
              <a:rPr lang="ko-KR" altLang="en-US" sz="1600" dirty="0"/>
              <a:t>요리시연부문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77012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6444208" y="147256"/>
            <a:ext cx="2462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/>
              <a:t>2016 KWC </a:t>
            </a:r>
            <a:r>
              <a:rPr lang="ko-KR" altLang="en-US" sz="1600" dirty="0"/>
              <a:t>요리시연부문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77012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6444208" y="147256"/>
            <a:ext cx="2462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/>
              <a:t>2016 KWC </a:t>
            </a:r>
            <a:r>
              <a:rPr lang="ko-KR" altLang="en-US" sz="1600" dirty="0"/>
              <a:t>요리시연부문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770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31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BFCCA5D-51A0-48C6-8EED-1BD3102CD44F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1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8.jpeg"/><Relationship Id="rId11" Type="http://schemas.openxmlformats.org/officeDocument/2006/relationships/image" Target="../media/image32.jpeg"/><Relationship Id="rId5" Type="http://schemas.openxmlformats.org/officeDocument/2006/relationships/image" Target="../media/image27.jpe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4"/>
          <p:cNvSpPr txBox="1"/>
          <p:nvPr/>
        </p:nvSpPr>
        <p:spPr>
          <a:xfrm>
            <a:off x="685800" y="1772816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ko-KR"/>
              <a:t/>
            </a:r>
            <a:br>
              <a:rPr lang="en-US" altLang="ko-KR"/>
            </a:br>
            <a:r>
              <a:rPr lang="en-US" altLang="ko-KR"/>
              <a:t>『</a:t>
            </a:r>
            <a:r>
              <a:rPr lang="ko-KR" altLang="en-US" u="sng">
                <a:solidFill>
                  <a:schemeClr val="accent3">
                    <a:lumMod val="80000"/>
                    <a:lumOff val="20000"/>
                  </a:schemeClr>
                </a:solidFill>
              </a:rPr>
              <a:t>힐링정원</a:t>
            </a:r>
            <a:r>
              <a:rPr lang="en-US" altLang="ko-KR"/>
              <a:t>』</a:t>
            </a:r>
          </a:p>
        </p:txBody>
      </p:sp>
      <p:sp>
        <p:nvSpPr>
          <p:cNvPr id="4" name="부제목 5"/>
          <p:cNvSpPr txBox="1"/>
          <p:nvPr/>
        </p:nvSpPr>
        <p:spPr>
          <a:xfrm>
            <a:off x="4355976" y="5395664"/>
            <a:ext cx="4532548" cy="12016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sz="2200">
                <a:solidFill>
                  <a:schemeClr val="tx1">
                    <a:lumMod val="65000"/>
                    <a:lumOff val="35000"/>
                  </a:schemeClr>
                </a:solidFill>
              </a:rPr>
              <a:t>대전 송촌중학교 이이든, 문소영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2200" y="116632"/>
            <a:ext cx="2808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ko-KR"/>
              <a:t>2017 KWC </a:t>
            </a:r>
            <a:r>
              <a:rPr lang="ko-KR" altLang="en-US"/>
              <a:t>요리시연부문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 idx="4294967295"/>
          </p:nvPr>
        </p:nvSpPr>
        <p:spPr>
          <a:xfrm>
            <a:off x="3598863" y="260350"/>
            <a:ext cx="5545137" cy="6477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>
                <a:solidFill>
                  <a:schemeClr val="tx1"/>
                </a:solidFill>
              </a:rPr>
              <a:t>조리과정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alphaModFix/>
            <a:lum/>
          </a:blip>
          <a:stretch>
            <a:fillRect/>
          </a:stretch>
        </p:blipFill>
        <p:spPr>
          <a:xfrm>
            <a:off x="503548" y="2492896"/>
            <a:ext cx="1800000" cy="1200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alphaModFix/>
            <a:lum/>
          </a:blip>
          <a:stretch>
            <a:fillRect/>
          </a:stretch>
        </p:blipFill>
        <p:spPr>
          <a:xfrm>
            <a:off x="503548" y="4137212"/>
            <a:ext cx="1800000" cy="1200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 cstate="print">
            <a:alphaModFix/>
            <a:lum/>
          </a:blip>
          <a:stretch>
            <a:fillRect/>
          </a:stretch>
        </p:blipFill>
        <p:spPr>
          <a:xfrm>
            <a:off x="503548" y="5349480"/>
            <a:ext cx="1800000" cy="1200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 cstate="print">
            <a:alphaModFix/>
            <a:lum/>
          </a:blip>
          <a:srcRect l="46010" r="17990"/>
          <a:stretch>
            <a:fillRect/>
          </a:stretch>
        </p:blipFill>
        <p:spPr>
          <a:xfrm>
            <a:off x="4572000" y="968860"/>
            <a:ext cx="648071" cy="1200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6" cstate="print">
            <a:alphaModFix/>
            <a:lum/>
          </a:blip>
          <a:srcRect l="32000" r="29990"/>
          <a:stretch>
            <a:fillRect/>
          </a:stretch>
        </p:blipFill>
        <p:spPr>
          <a:xfrm>
            <a:off x="5220072" y="968860"/>
            <a:ext cx="684075" cy="12000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7" cstate="print">
            <a:alphaModFix/>
            <a:lum/>
          </a:blip>
          <a:srcRect l="31990" r="36000"/>
          <a:stretch>
            <a:fillRect/>
          </a:stretch>
        </p:blipFill>
        <p:spPr>
          <a:xfrm>
            <a:off x="5796136" y="968860"/>
            <a:ext cx="576064" cy="12000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8" cstate="print">
            <a:alphaModFix/>
            <a:lum/>
          </a:blip>
          <a:stretch>
            <a:fillRect/>
          </a:stretch>
        </p:blipFill>
        <p:spPr>
          <a:xfrm>
            <a:off x="4572000" y="2229000"/>
            <a:ext cx="1800000" cy="12000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9" cstate="print">
            <a:alphaModFix/>
            <a:lum/>
          </a:blip>
          <a:stretch>
            <a:fillRect/>
          </a:stretch>
        </p:blipFill>
        <p:spPr>
          <a:xfrm>
            <a:off x="4572000" y="3777172"/>
            <a:ext cx="1800000" cy="120000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10" cstate="print">
            <a:alphaModFix/>
            <a:lum/>
          </a:blip>
          <a:stretch>
            <a:fillRect/>
          </a:stretch>
        </p:blipFill>
        <p:spPr>
          <a:xfrm>
            <a:off x="4572000" y="5373216"/>
            <a:ext cx="1800000" cy="1200000"/>
          </a:xfrm>
          <a:prstGeom prst="rect">
            <a:avLst/>
          </a:prstGeom>
        </p:spPr>
      </p:pic>
      <p:sp>
        <p:nvSpPr>
          <p:cNvPr id="15" name="직사각형 14"/>
          <p:cNvSpPr txBox="1"/>
          <p:nvPr/>
        </p:nvSpPr>
        <p:spPr>
          <a:xfrm>
            <a:off x="2303748" y="980728"/>
            <a:ext cx="3672407" cy="6399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/>
          </a:p>
          <a:p>
            <a:r>
              <a:rPr lang="ko-KR" altLang="en-US"/>
              <a:t>애호박, 당근, 양파, </a:t>
            </a:r>
          </a:p>
          <a:p>
            <a:r>
              <a:rPr lang="ko-KR" altLang="en-US"/>
              <a:t>감자를 볶아준다.</a:t>
            </a:r>
          </a:p>
          <a:p>
            <a:endParaRPr lang="ko-KR" altLang="en-US"/>
          </a:p>
          <a:p>
            <a:endParaRPr lang="ko-KR" altLang="en-US"/>
          </a:p>
          <a:p>
            <a:endParaRPr lang="ko-KR" altLang="en-US"/>
          </a:p>
          <a:p>
            <a:r>
              <a:rPr lang="ko-KR" altLang="en-US"/>
              <a:t>밥에 두부와 </a:t>
            </a:r>
          </a:p>
          <a:p>
            <a:r>
              <a:rPr lang="ko-KR" altLang="en-US"/>
              <a:t>볶은 채소를 </a:t>
            </a:r>
          </a:p>
          <a:p>
            <a:r>
              <a:rPr lang="ko-KR" altLang="en-US"/>
              <a:t>넣고 섞는다.</a:t>
            </a:r>
          </a:p>
          <a:p>
            <a:endParaRPr lang="ko-KR" altLang="en-US"/>
          </a:p>
          <a:p>
            <a:endParaRPr lang="ko-KR" altLang="en-US"/>
          </a:p>
          <a:p>
            <a:endParaRPr lang="ko-KR" altLang="en-US"/>
          </a:p>
          <a:p>
            <a:endParaRPr lang="ko-KR" altLang="en-US"/>
          </a:p>
          <a:p>
            <a:endParaRPr lang="ko-KR" altLang="en-US"/>
          </a:p>
          <a:p>
            <a:endParaRPr lang="ko-KR" altLang="en-US"/>
          </a:p>
          <a:p>
            <a:r>
              <a:rPr lang="ko-KR" altLang="en-US"/>
              <a:t>밥에 치즈를 넣고 </a:t>
            </a:r>
          </a:p>
          <a:p>
            <a:r>
              <a:rPr lang="ko-KR" altLang="en-US"/>
              <a:t>동그랗게 뭉친다.</a:t>
            </a:r>
          </a:p>
          <a:p>
            <a:endParaRPr lang="ko-KR" altLang="en-US"/>
          </a:p>
          <a:p>
            <a:endParaRPr lang="ko-KR" altLang="en-US"/>
          </a:p>
          <a:p>
            <a:endParaRPr lang="ko-KR" altLang="en-US"/>
          </a:p>
          <a:p>
            <a:endParaRPr lang="ko-KR" altLang="en-US"/>
          </a:p>
          <a:p>
            <a:endParaRPr lang="ko-KR" altLang="en-US"/>
          </a:p>
          <a:p>
            <a:endParaRPr lang="ko-KR" altLang="en-US"/>
          </a:p>
        </p:txBody>
      </p:sp>
      <p:sp>
        <p:nvSpPr>
          <p:cNvPr id="16" name="직사각형 15"/>
          <p:cNvSpPr txBox="1"/>
          <p:nvPr/>
        </p:nvSpPr>
        <p:spPr>
          <a:xfrm>
            <a:off x="6372199" y="1160748"/>
            <a:ext cx="2771801" cy="6123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/>
              <a:t>튀김가루, 계란, </a:t>
            </a:r>
          </a:p>
          <a:p>
            <a:r>
              <a:rPr lang="ko-KR" altLang="en-US"/>
              <a:t>빵가루 순서로 </a:t>
            </a:r>
          </a:p>
          <a:p>
            <a:r>
              <a:rPr lang="ko-KR" altLang="en-US"/>
              <a:t>튀김옷을 입려준다.</a:t>
            </a:r>
          </a:p>
          <a:p>
            <a:endParaRPr lang="ko-KR" altLang="en-US"/>
          </a:p>
          <a:p>
            <a:endParaRPr lang="ko-KR" altLang="en-US"/>
          </a:p>
          <a:p>
            <a:r>
              <a:rPr lang="ko-KR" altLang="en-US"/>
              <a:t>기름에 밥을 튀겨준다.</a:t>
            </a:r>
          </a:p>
          <a:p>
            <a:endParaRPr lang="ko-KR" altLang="en-US"/>
          </a:p>
          <a:p>
            <a:endParaRPr lang="ko-KR" altLang="en-US"/>
          </a:p>
          <a:p>
            <a:endParaRPr lang="ko-KR" altLang="en-US"/>
          </a:p>
          <a:p>
            <a:endParaRPr lang="ko-KR" altLang="en-US"/>
          </a:p>
          <a:p>
            <a:r>
              <a:rPr lang="ko-KR" altLang="en-US"/>
              <a:t>소스를 만든다.</a:t>
            </a:r>
          </a:p>
          <a:p>
            <a:r>
              <a:rPr lang="ko-KR" altLang="en-US"/>
              <a:t>(카레가루 15</a:t>
            </a:r>
            <a:r>
              <a:rPr lang="en-US" altLang="ko-KR"/>
              <a:t>g</a:t>
            </a:r>
            <a:r>
              <a:rPr lang="ko-KR" altLang="en-US"/>
              <a:t>+설탕 1</a:t>
            </a:r>
            <a:r>
              <a:rPr lang="en-US" altLang="ko-KR"/>
              <a:t>t</a:t>
            </a:r>
          </a:p>
          <a:p>
            <a:r>
              <a:rPr lang="ko-KR" altLang="en-US"/>
              <a:t>+물 100+양파 1/8)</a:t>
            </a:r>
          </a:p>
          <a:p>
            <a:endParaRPr lang="ko-KR" altLang="en-US"/>
          </a:p>
          <a:p>
            <a:endParaRPr lang="ko-KR" altLang="en-US"/>
          </a:p>
          <a:p>
            <a:endParaRPr lang="ko-KR" altLang="en-US"/>
          </a:p>
          <a:p>
            <a:r>
              <a:rPr lang="ko-KR" altLang="en-US"/>
              <a:t>소스를 밥에 뿌려 </a:t>
            </a:r>
          </a:p>
          <a:p>
            <a:r>
              <a:rPr lang="ko-KR" altLang="en-US"/>
              <a:t>완성한다.</a:t>
            </a:r>
          </a:p>
          <a:p>
            <a:endParaRPr lang="ko-KR" altLang="en-US"/>
          </a:p>
          <a:p>
            <a:endParaRPr lang="ko-KR" altLang="en-US"/>
          </a:p>
          <a:p>
            <a:endParaRPr lang="ko-KR" altLang="en-US"/>
          </a:p>
          <a:p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11" cstate="print">
            <a:alphaModFix/>
            <a:lum/>
          </a:blip>
          <a:stretch>
            <a:fillRect/>
          </a:stretch>
        </p:blipFill>
        <p:spPr>
          <a:xfrm>
            <a:off x="503747" y="968860"/>
            <a:ext cx="1800000" cy="120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151620" y="1052736"/>
            <a:ext cx="7128792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제목 1"/>
          <p:cNvSpPr txBox="1"/>
          <p:nvPr/>
        </p:nvSpPr>
        <p:spPr>
          <a:xfrm>
            <a:off x="1115616" y="5373216"/>
            <a:ext cx="7200800" cy="12169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US" altLang="ko-KR" sz="1127">
              <a:solidFill>
                <a:schemeClr val="tx2"/>
              </a:solidFill>
            </a:endParaRPr>
          </a:p>
        </p:txBody>
      </p:sp>
      <p:sp>
        <p:nvSpPr>
          <p:cNvPr id="27" name="제목 4"/>
          <p:cNvSpPr txBox="1"/>
          <p:nvPr/>
        </p:nvSpPr>
        <p:spPr>
          <a:xfrm>
            <a:off x="1315616" y="420793"/>
            <a:ext cx="6800800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ko-KR" altLang="en-US" sz="2400" b="1"/>
              <a:t>요리 제목 </a:t>
            </a:r>
            <a:r>
              <a:rPr lang="en-US" altLang="ko-KR" sz="2400"/>
              <a:t>: 『 </a:t>
            </a:r>
            <a:r>
              <a:rPr lang="ko-KR" altLang="en-US" sz="2400">
                <a:solidFill>
                  <a:schemeClr val="tx1"/>
                </a:solidFill>
              </a:rPr>
              <a:t>오레오 녹차 무스</a:t>
            </a:r>
            <a:r>
              <a:rPr lang="en-US" altLang="ko-KR" sz="2400"/>
              <a:t> 』</a:t>
            </a:r>
            <a:r>
              <a:rPr lang="ko-KR" altLang="en-US" sz="2400">
                <a:solidFill>
                  <a:srgbClr val="0070C0"/>
                </a:solidFill>
              </a:rPr>
              <a:t> </a:t>
            </a:r>
            <a:r>
              <a:rPr lang="en-US" altLang="ko-KR" sz="240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2" cstate="print">
            <a:alphaModFix/>
            <a:lum/>
          </a:blip>
          <a:stretch>
            <a:fillRect/>
          </a:stretch>
        </p:blipFill>
        <p:spPr>
          <a:xfrm>
            <a:off x="1619672" y="1088740"/>
            <a:ext cx="6156684" cy="4104456"/>
          </a:xfrm>
          <a:prstGeom prst="rect">
            <a:avLst/>
          </a:prstGeom>
        </p:spPr>
      </p:pic>
      <p:sp>
        <p:nvSpPr>
          <p:cNvPr id="47" name="직사각형 46"/>
          <p:cNvSpPr txBox="1"/>
          <p:nvPr/>
        </p:nvSpPr>
        <p:spPr>
          <a:xfrm>
            <a:off x="1151620" y="5409220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/>
              <a:t>맨 밑에는 </a:t>
            </a:r>
            <a:r>
              <a:rPr lang="ko-KR" altLang="en-US" dirty="0" err="1"/>
              <a:t>오레오</a:t>
            </a:r>
            <a:r>
              <a:rPr lang="ko-KR" altLang="en-US" dirty="0"/>
              <a:t>, 중간에는 녹차 무스, </a:t>
            </a:r>
          </a:p>
          <a:p>
            <a:pPr algn="ctr"/>
            <a:r>
              <a:rPr lang="ko-KR" altLang="en-US" dirty="0"/>
              <a:t>녹차 무스 위에는 생크림을 3단으로 쌓아 만들었습니다. </a:t>
            </a:r>
          </a:p>
          <a:p>
            <a:pPr algn="ctr"/>
            <a:r>
              <a:rPr lang="ko-KR" altLang="en-US" dirty="0"/>
              <a:t>디저트 느낌으로 달콤하게 먹기 좋은 요리에 </a:t>
            </a:r>
          </a:p>
          <a:p>
            <a:pPr algn="ctr"/>
            <a:r>
              <a:rPr lang="ko-KR" altLang="en-US" dirty="0"/>
              <a:t>스트레스 해소에 도움이 되는 녹차를 사용했습니다.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 txBox="1"/>
          <p:nvPr/>
        </p:nvSpPr>
        <p:spPr>
          <a:xfrm>
            <a:off x="2717794" y="332656"/>
            <a:ext cx="3708412" cy="513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/>
              <a:t>사용재료 (2개기준)</a:t>
            </a:r>
          </a:p>
        </p:txBody>
      </p:sp>
      <p:pic>
        <p:nvPicPr>
          <p:cNvPr id="3" name="그림 2"/>
          <p:cNvPicPr/>
          <p:nvPr/>
        </p:nvPicPr>
        <p:blipFill rotWithShape="1">
          <a:blip r:embed="rId3" cstate="print">
            <a:alphaModFix/>
            <a:lum/>
          </a:blip>
          <a:stretch>
            <a:fillRect/>
          </a:stretch>
        </p:blipFill>
        <p:spPr>
          <a:xfrm>
            <a:off x="3330000" y="991723"/>
            <a:ext cx="2484000" cy="1753200"/>
          </a:xfrm>
          <a:prstGeom prst="rect">
            <a:avLst/>
          </a:prstGeom>
        </p:spPr>
      </p:pic>
      <p:pic>
        <p:nvPicPr>
          <p:cNvPr id="4" name="그림 3"/>
          <p:cNvPicPr/>
          <p:nvPr/>
        </p:nvPicPr>
        <p:blipFill rotWithShape="1">
          <a:blip r:embed="rId4" cstate="print">
            <a:alphaModFix/>
            <a:lum/>
          </a:blip>
          <a:stretch>
            <a:fillRect/>
          </a:stretch>
        </p:blipFill>
        <p:spPr>
          <a:xfrm>
            <a:off x="791580" y="991723"/>
            <a:ext cx="2484000" cy="1753200"/>
          </a:xfrm>
          <a:prstGeom prst="rect">
            <a:avLst/>
          </a:prstGeom>
        </p:spPr>
      </p:pic>
      <p:pic>
        <p:nvPicPr>
          <p:cNvPr id="5" name="그림 4"/>
          <p:cNvPicPr/>
          <p:nvPr/>
        </p:nvPicPr>
        <p:blipFill rotWithShape="1">
          <a:blip r:embed="rId5" cstate="print">
            <a:alphaModFix/>
            <a:lum/>
          </a:blip>
          <a:stretch>
            <a:fillRect/>
          </a:stretch>
        </p:blipFill>
        <p:spPr>
          <a:xfrm>
            <a:off x="791580" y="2791924"/>
            <a:ext cx="2484000" cy="1753200"/>
          </a:xfrm>
          <a:prstGeom prst="rect">
            <a:avLst/>
          </a:prstGeom>
        </p:spPr>
      </p:pic>
      <p:pic>
        <p:nvPicPr>
          <p:cNvPr id="6" name="그림 5"/>
          <p:cNvPicPr/>
          <p:nvPr/>
        </p:nvPicPr>
        <p:blipFill rotWithShape="1">
          <a:blip r:embed="rId6" cstate="print">
            <a:alphaModFix/>
            <a:lum/>
          </a:blip>
          <a:stretch>
            <a:fillRect/>
          </a:stretch>
        </p:blipFill>
        <p:spPr>
          <a:xfrm>
            <a:off x="5868144" y="991723"/>
            <a:ext cx="2484000" cy="1753200"/>
          </a:xfrm>
          <a:prstGeom prst="rect">
            <a:avLst/>
          </a:prstGeom>
        </p:spPr>
      </p:pic>
      <p:pic>
        <p:nvPicPr>
          <p:cNvPr id="7" name="그림 6"/>
          <p:cNvPicPr/>
          <p:nvPr/>
        </p:nvPicPr>
        <p:blipFill rotWithShape="1">
          <a:blip r:embed="rId7" cstate="print">
            <a:alphaModFix/>
            <a:lum/>
          </a:blip>
          <a:stretch>
            <a:fillRect/>
          </a:stretch>
        </p:blipFill>
        <p:spPr>
          <a:xfrm>
            <a:off x="3330000" y="2780928"/>
            <a:ext cx="2484000" cy="1753200"/>
          </a:xfrm>
          <a:prstGeom prst="rect">
            <a:avLst/>
          </a:prstGeom>
        </p:spPr>
      </p:pic>
      <p:pic>
        <p:nvPicPr>
          <p:cNvPr id="8" name="그림 7"/>
          <p:cNvPicPr/>
          <p:nvPr/>
        </p:nvPicPr>
        <p:blipFill rotWithShape="1">
          <a:blip r:embed="rId8" cstate="print">
            <a:alphaModFix/>
            <a:lum/>
          </a:blip>
          <a:stretch>
            <a:fillRect/>
          </a:stretch>
        </p:blipFill>
        <p:spPr>
          <a:xfrm>
            <a:off x="4572000" y="4592124"/>
            <a:ext cx="2484000" cy="1753200"/>
          </a:xfrm>
          <a:prstGeom prst="rect">
            <a:avLst/>
          </a:prstGeom>
        </p:spPr>
      </p:pic>
      <p:pic>
        <p:nvPicPr>
          <p:cNvPr id="9" name="그림 8"/>
          <p:cNvPicPr/>
          <p:nvPr/>
        </p:nvPicPr>
        <p:blipFill rotWithShape="1">
          <a:blip r:embed="rId9" cstate="print">
            <a:alphaModFix/>
            <a:lum/>
          </a:blip>
          <a:stretch>
            <a:fillRect/>
          </a:stretch>
        </p:blipFill>
        <p:spPr>
          <a:xfrm>
            <a:off x="2033856" y="4592124"/>
            <a:ext cx="2484000" cy="1753200"/>
          </a:xfrm>
          <a:prstGeom prst="rect">
            <a:avLst/>
          </a:prstGeom>
        </p:spPr>
      </p:pic>
      <p:pic>
        <p:nvPicPr>
          <p:cNvPr id="11" name="그림 10"/>
          <p:cNvPicPr/>
          <p:nvPr/>
        </p:nvPicPr>
        <p:blipFill rotWithShape="1">
          <a:blip r:embed="rId10" cstate="print">
            <a:alphaModFix/>
            <a:lum/>
          </a:blip>
          <a:stretch>
            <a:fillRect/>
          </a:stretch>
        </p:blipFill>
        <p:spPr>
          <a:xfrm>
            <a:off x="5868420" y="2780928"/>
            <a:ext cx="2484000" cy="1753200"/>
          </a:xfrm>
          <a:prstGeom prst="rect">
            <a:avLst/>
          </a:prstGeom>
        </p:spPr>
      </p:pic>
      <p:sp>
        <p:nvSpPr>
          <p:cNvPr id="12" name="직사각형 30"/>
          <p:cNvSpPr txBox="1"/>
          <p:nvPr/>
        </p:nvSpPr>
        <p:spPr>
          <a:xfrm>
            <a:off x="791580" y="2312876"/>
            <a:ext cx="2484276" cy="364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/>
              <a:t>우유 55</a:t>
            </a:r>
            <a:r>
              <a:rPr lang="en-US" altLang="ko-KR"/>
              <a:t>g</a:t>
            </a:r>
          </a:p>
        </p:txBody>
      </p:sp>
      <p:sp>
        <p:nvSpPr>
          <p:cNvPr id="13" name="직사각형 30"/>
          <p:cNvSpPr txBox="1"/>
          <p:nvPr/>
        </p:nvSpPr>
        <p:spPr>
          <a:xfrm>
            <a:off x="1979712" y="5908521"/>
            <a:ext cx="2592288" cy="3665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/>
              <a:t>녹차가루 5</a:t>
            </a:r>
            <a:r>
              <a:rPr lang="en-US" altLang="ko-KR"/>
              <a:t>g</a:t>
            </a:r>
          </a:p>
        </p:txBody>
      </p:sp>
      <p:sp>
        <p:nvSpPr>
          <p:cNvPr id="14" name="직사각형 30"/>
          <p:cNvSpPr txBox="1"/>
          <p:nvPr/>
        </p:nvSpPr>
        <p:spPr>
          <a:xfrm>
            <a:off x="4572000" y="5908521"/>
            <a:ext cx="2484276" cy="3665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/>
              <a:t>젤라틴 2</a:t>
            </a:r>
            <a:r>
              <a:rPr lang="en-US" altLang="ko-KR"/>
              <a:t>g</a:t>
            </a:r>
          </a:p>
        </p:txBody>
      </p:sp>
      <p:sp>
        <p:nvSpPr>
          <p:cNvPr id="15" name="직사각형 30"/>
          <p:cNvSpPr txBox="1"/>
          <p:nvPr/>
        </p:nvSpPr>
        <p:spPr>
          <a:xfrm>
            <a:off x="3329862" y="2308121"/>
            <a:ext cx="2484276" cy="366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dirty="0" err="1"/>
              <a:t>오레오</a:t>
            </a:r>
            <a:r>
              <a:rPr lang="ko-KR" altLang="en-US" dirty="0"/>
              <a:t> </a:t>
            </a:r>
            <a:r>
              <a:rPr lang="en-US" altLang="ko-KR" dirty="0" smtClean="0"/>
              <a:t>8</a:t>
            </a:r>
            <a:r>
              <a:rPr lang="ko-KR" altLang="en-US" dirty="0" smtClean="0"/>
              <a:t>개</a:t>
            </a:r>
            <a:endParaRPr lang="ko-KR" altLang="en-US" dirty="0"/>
          </a:p>
        </p:txBody>
      </p:sp>
      <p:sp>
        <p:nvSpPr>
          <p:cNvPr id="16" name="직사각형 30"/>
          <p:cNvSpPr txBox="1"/>
          <p:nvPr/>
        </p:nvSpPr>
        <p:spPr>
          <a:xfrm>
            <a:off x="5868144" y="2312876"/>
            <a:ext cx="2484276" cy="364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/>
              <a:t>버터 10</a:t>
            </a:r>
            <a:r>
              <a:rPr lang="en-US" altLang="ko-KR"/>
              <a:t>g</a:t>
            </a:r>
          </a:p>
        </p:txBody>
      </p:sp>
      <p:sp>
        <p:nvSpPr>
          <p:cNvPr id="17" name="직사각형 30"/>
          <p:cNvSpPr txBox="1"/>
          <p:nvPr/>
        </p:nvSpPr>
        <p:spPr>
          <a:xfrm>
            <a:off x="791580" y="4113076"/>
            <a:ext cx="2484276" cy="364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/>
              <a:t>레몬즙</a:t>
            </a:r>
          </a:p>
        </p:txBody>
      </p:sp>
      <p:sp>
        <p:nvSpPr>
          <p:cNvPr id="18" name="직사각형 30"/>
          <p:cNvSpPr txBox="1"/>
          <p:nvPr/>
        </p:nvSpPr>
        <p:spPr>
          <a:xfrm>
            <a:off x="3329862" y="4113076"/>
            <a:ext cx="2484276" cy="364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/>
              <a:t>생크림 80</a:t>
            </a:r>
            <a:r>
              <a:rPr lang="en-US" altLang="ko-KR"/>
              <a:t>g</a:t>
            </a:r>
          </a:p>
        </p:txBody>
      </p:sp>
      <p:sp>
        <p:nvSpPr>
          <p:cNvPr id="19" name="직사각형 30"/>
          <p:cNvSpPr txBox="1"/>
          <p:nvPr/>
        </p:nvSpPr>
        <p:spPr>
          <a:xfrm>
            <a:off x="5868144" y="4108321"/>
            <a:ext cx="2484276" cy="3665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/>
              <a:t>설탕 20</a:t>
            </a:r>
            <a:r>
              <a:rPr lang="en-US" altLang="ko-KR"/>
              <a:t>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alphaModFix/>
            <a:lum/>
          </a:blip>
          <a:stretch>
            <a:fillRect/>
          </a:stretch>
        </p:blipFill>
        <p:spPr>
          <a:xfrm>
            <a:off x="539751" y="3885184"/>
            <a:ext cx="1800000" cy="1200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alphaModFix/>
            <a:lum/>
          </a:blip>
          <a:stretch>
            <a:fillRect/>
          </a:stretch>
        </p:blipFill>
        <p:spPr>
          <a:xfrm>
            <a:off x="539951" y="5085184"/>
            <a:ext cx="1800000" cy="1200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 cstate="print">
            <a:alphaModFix/>
            <a:lum/>
          </a:blip>
          <a:stretch>
            <a:fillRect/>
          </a:stretch>
        </p:blipFill>
        <p:spPr>
          <a:xfrm>
            <a:off x="539751" y="1088740"/>
            <a:ext cx="1800000" cy="1200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 cstate="print">
            <a:alphaModFix/>
            <a:lum/>
          </a:blip>
          <a:stretch>
            <a:fillRect/>
          </a:stretch>
        </p:blipFill>
        <p:spPr>
          <a:xfrm>
            <a:off x="4572000" y="1082235"/>
            <a:ext cx="1800000" cy="1200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6" cstate="print">
            <a:alphaModFix/>
            <a:lum/>
          </a:blip>
          <a:stretch>
            <a:fillRect/>
          </a:stretch>
        </p:blipFill>
        <p:spPr>
          <a:xfrm>
            <a:off x="4572000" y="3878680"/>
            <a:ext cx="1800000" cy="1200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7" cstate="print">
            <a:alphaModFix/>
            <a:lum/>
          </a:blip>
          <a:stretch>
            <a:fillRect/>
          </a:stretch>
        </p:blipFill>
        <p:spPr>
          <a:xfrm>
            <a:off x="539552" y="2337012"/>
            <a:ext cx="1800000" cy="1200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8" cstate="print">
            <a:alphaModFix/>
            <a:lum/>
          </a:blip>
          <a:stretch>
            <a:fillRect/>
          </a:stretch>
        </p:blipFill>
        <p:spPr>
          <a:xfrm>
            <a:off x="4572000" y="2342375"/>
            <a:ext cx="1800000" cy="1200000"/>
          </a:xfrm>
          <a:prstGeom prst="rect">
            <a:avLst/>
          </a:prstGeom>
        </p:spPr>
      </p:pic>
      <p:sp>
        <p:nvSpPr>
          <p:cNvPr id="9" name="직사각형 8"/>
          <p:cNvSpPr txBox="1"/>
          <p:nvPr/>
        </p:nvSpPr>
        <p:spPr>
          <a:xfrm>
            <a:off x="2303748" y="800706"/>
            <a:ext cx="2448272" cy="530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/>
          </a:p>
          <a:p>
            <a:endParaRPr lang="ko-KR" altLang="en-US"/>
          </a:p>
          <a:p>
            <a:endParaRPr lang="ko-KR" altLang="en-US"/>
          </a:p>
          <a:p>
            <a:r>
              <a:rPr lang="ko-KR" altLang="en-US"/>
              <a:t>오레오를 잘게</a:t>
            </a:r>
          </a:p>
          <a:p>
            <a:r>
              <a:rPr lang="ko-KR" altLang="en-US"/>
              <a:t>부순뒤 녹인 버터와 섞어 틀의 바닥에 </a:t>
            </a:r>
          </a:p>
          <a:p>
            <a:r>
              <a:rPr lang="ko-KR" altLang="en-US"/>
              <a:t>깔아준다.</a:t>
            </a:r>
          </a:p>
          <a:p>
            <a:endParaRPr lang="ko-KR" altLang="en-US"/>
          </a:p>
          <a:p>
            <a:endParaRPr lang="ko-KR" altLang="en-US"/>
          </a:p>
          <a:p>
            <a:endParaRPr lang="ko-KR" altLang="en-US"/>
          </a:p>
          <a:p>
            <a:endParaRPr lang="ko-KR" altLang="en-US"/>
          </a:p>
          <a:p>
            <a:endParaRPr lang="ko-KR" altLang="en-US"/>
          </a:p>
          <a:p>
            <a:r>
              <a:rPr lang="ko-KR" altLang="en-US"/>
              <a:t>우유와 설탕을 </a:t>
            </a:r>
          </a:p>
          <a:p>
            <a:r>
              <a:rPr lang="ko-KR" altLang="en-US"/>
              <a:t>따뜻하게 데워준다.</a:t>
            </a:r>
          </a:p>
          <a:p>
            <a:endParaRPr lang="ko-KR" altLang="en-US"/>
          </a:p>
          <a:p>
            <a:endParaRPr lang="ko-KR" altLang="en-US"/>
          </a:p>
          <a:p>
            <a:r>
              <a:rPr lang="ko-KR" altLang="en-US"/>
              <a:t>녹차 가루를 체쳐서 끓인 우유에 </a:t>
            </a:r>
          </a:p>
          <a:p>
            <a:r>
              <a:rPr lang="ko-KR" altLang="en-US"/>
              <a:t>넣어준다.</a:t>
            </a:r>
          </a:p>
        </p:txBody>
      </p:sp>
      <p:sp>
        <p:nvSpPr>
          <p:cNvPr id="10" name="직사각형 9"/>
          <p:cNvSpPr txBox="1"/>
          <p:nvPr/>
        </p:nvSpPr>
        <p:spPr>
          <a:xfrm>
            <a:off x="6372200" y="1082231"/>
            <a:ext cx="2664296" cy="5030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/>
          </a:p>
          <a:p>
            <a:endParaRPr lang="ko-KR" altLang="en-US"/>
          </a:p>
          <a:p>
            <a:r>
              <a:rPr lang="ko-KR" altLang="en-US"/>
              <a:t>생크림과 젤라틴, </a:t>
            </a:r>
          </a:p>
          <a:p>
            <a:r>
              <a:rPr lang="ko-KR" altLang="en-US"/>
              <a:t>레몬즙을 넣고 </a:t>
            </a:r>
          </a:p>
          <a:p>
            <a:r>
              <a:rPr lang="ko-KR" altLang="en-US"/>
              <a:t>찬물 위에서 </a:t>
            </a:r>
          </a:p>
          <a:p>
            <a:r>
              <a:rPr lang="ko-KR" altLang="en-US"/>
              <a:t>휘핑해준다.</a:t>
            </a:r>
          </a:p>
          <a:p>
            <a:endParaRPr lang="ko-KR" altLang="en-US"/>
          </a:p>
          <a:p>
            <a:endParaRPr lang="ko-KR" altLang="en-US"/>
          </a:p>
          <a:p>
            <a:endParaRPr lang="ko-KR" altLang="en-US"/>
          </a:p>
          <a:p>
            <a:endParaRPr lang="ko-KR" altLang="en-US"/>
          </a:p>
          <a:p>
            <a:endParaRPr lang="ko-KR" altLang="en-US"/>
          </a:p>
          <a:p>
            <a:r>
              <a:rPr lang="ko-KR" altLang="en-US"/>
              <a:t>틀에 부워주고, </a:t>
            </a:r>
          </a:p>
          <a:p>
            <a:r>
              <a:rPr lang="ko-KR" altLang="en-US"/>
              <a:t>냉동실에서 굳힌다.</a:t>
            </a:r>
          </a:p>
          <a:p>
            <a:endParaRPr lang="ko-KR" altLang="en-US"/>
          </a:p>
          <a:p>
            <a:endParaRPr lang="ko-KR" altLang="en-US"/>
          </a:p>
          <a:p>
            <a:r>
              <a:rPr lang="ko-KR" altLang="en-US"/>
              <a:t>생크림을 휘핑해 </a:t>
            </a:r>
          </a:p>
          <a:p>
            <a:r>
              <a:rPr lang="ko-KR" altLang="en-US"/>
              <a:t>올려주고 녹차가루를 </a:t>
            </a:r>
          </a:p>
          <a:p>
            <a:r>
              <a:rPr lang="ko-KR" altLang="en-US"/>
              <a:t>뿌려 완성한다.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9" cstate="print">
            <a:alphaModFix/>
            <a:lum/>
          </a:blip>
          <a:stretch>
            <a:fillRect/>
          </a:stretch>
        </p:blipFill>
        <p:spPr>
          <a:xfrm>
            <a:off x="4572000" y="5109320"/>
            <a:ext cx="1800000" cy="1200000"/>
          </a:xfrm>
          <a:prstGeom prst="rect">
            <a:avLst/>
          </a:prstGeom>
        </p:spPr>
      </p:pic>
      <p:sp>
        <p:nvSpPr>
          <p:cNvPr id="12" name="직사각형 11"/>
          <p:cNvSpPr txBox="1"/>
          <p:nvPr/>
        </p:nvSpPr>
        <p:spPr>
          <a:xfrm>
            <a:off x="2807804" y="296652"/>
            <a:ext cx="3528392" cy="51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/>
              <a:t>조리과정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151620" y="1052736"/>
            <a:ext cx="7128792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제목 1"/>
          <p:cNvSpPr txBox="1"/>
          <p:nvPr/>
        </p:nvSpPr>
        <p:spPr>
          <a:xfrm>
            <a:off x="1115616" y="5373216"/>
            <a:ext cx="7200800" cy="12169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US" altLang="ko-KR" sz="1127">
              <a:solidFill>
                <a:schemeClr val="tx2"/>
              </a:solidFill>
            </a:endParaRPr>
          </a:p>
        </p:txBody>
      </p:sp>
      <p:sp>
        <p:nvSpPr>
          <p:cNvPr id="27" name="제목 4"/>
          <p:cNvSpPr txBox="1"/>
          <p:nvPr/>
        </p:nvSpPr>
        <p:spPr>
          <a:xfrm>
            <a:off x="1315616" y="420793"/>
            <a:ext cx="6800800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ko-KR" altLang="en-US" sz="2400" b="1"/>
              <a:t>요리 제목 </a:t>
            </a:r>
            <a:r>
              <a:rPr lang="en-US" altLang="ko-KR" sz="2400"/>
              <a:t>: 『 </a:t>
            </a:r>
            <a:r>
              <a:rPr lang="ko-KR" altLang="en-US" sz="2400"/>
              <a:t>복숭아 레몬에이드</a:t>
            </a:r>
            <a:r>
              <a:rPr lang="en-US" altLang="ko-KR" sz="2400"/>
              <a:t> 』</a:t>
            </a:r>
            <a:r>
              <a:rPr lang="ko-KR" altLang="en-US" sz="2400">
                <a:solidFill>
                  <a:srgbClr val="0070C0"/>
                </a:solidFill>
              </a:rPr>
              <a:t> </a:t>
            </a:r>
            <a:r>
              <a:rPr lang="en-US" altLang="ko-KR" sz="240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2" cstate="print">
            <a:alphaModFix/>
            <a:lum/>
          </a:blip>
          <a:stretch>
            <a:fillRect/>
          </a:stretch>
        </p:blipFill>
        <p:spPr>
          <a:xfrm>
            <a:off x="1548172" y="1065076"/>
            <a:ext cx="6300192" cy="4200128"/>
          </a:xfrm>
          <a:prstGeom prst="rect">
            <a:avLst/>
          </a:prstGeom>
        </p:spPr>
      </p:pic>
      <p:sp>
        <p:nvSpPr>
          <p:cNvPr id="47" name="직사각형 46"/>
          <p:cNvSpPr txBox="1"/>
          <p:nvPr/>
        </p:nvSpPr>
        <p:spPr>
          <a:xfrm>
            <a:off x="1151620" y="5373216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/>
              <a:t>많은 종류의 </a:t>
            </a:r>
            <a:r>
              <a:rPr lang="ko-KR" altLang="en-US" dirty="0" err="1"/>
              <a:t>과일들중</a:t>
            </a:r>
            <a:r>
              <a:rPr lang="ko-KR" altLang="en-US" dirty="0"/>
              <a:t> 제철과일인 천도복숭아를 띄우고, </a:t>
            </a:r>
          </a:p>
          <a:p>
            <a:pPr algn="ctr"/>
            <a:r>
              <a:rPr lang="ko-KR" altLang="en-US" dirty="0" err="1" smtClean="0"/>
              <a:t>백도을</a:t>
            </a:r>
            <a:r>
              <a:rPr lang="ko-KR" altLang="en-US" dirty="0" smtClean="0"/>
              <a:t> </a:t>
            </a:r>
            <a:r>
              <a:rPr lang="ko-KR" altLang="en-US" dirty="0"/>
              <a:t>함께 사용하여 만들었습니다. </a:t>
            </a:r>
          </a:p>
          <a:p>
            <a:pPr algn="ctr"/>
            <a:r>
              <a:rPr lang="ko-KR" altLang="en-US" dirty="0"/>
              <a:t>레몬즙을 넣어 상큼하면서도 달콤하게 </a:t>
            </a:r>
            <a:r>
              <a:rPr lang="ko-KR" altLang="en-US" dirty="0" err="1"/>
              <a:t>먹을수</a:t>
            </a:r>
            <a:r>
              <a:rPr lang="ko-KR" altLang="en-US" dirty="0"/>
              <a:t> 있는 </a:t>
            </a:r>
          </a:p>
          <a:p>
            <a:pPr algn="ctr"/>
            <a:r>
              <a:rPr lang="ko-KR" altLang="en-US" dirty="0"/>
              <a:t>에이드 입니다.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 txBox="1"/>
          <p:nvPr/>
        </p:nvSpPr>
        <p:spPr>
          <a:xfrm>
            <a:off x="2645786" y="468933"/>
            <a:ext cx="3852428" cy="519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/>
              <a:t>사용재료 (1잔 기준)</a:t>
            </a:r>
          </a:p>
        </p:txBody>
      </p:sp>
      <p:pic>
        <p:nvPicPr>
          <p:cNvPr id="3" name="그림 2"/>
          <p:cNvPicPr/>
          <p:nvPr/>
        </p:nvPicPr>
        <p:blipFill rotWithShape="1">
          <a:blip r:embed="rId2" cstate="print">
            <a:alphaModFix/>
            <a:lum/>
          </a:blip>
          <a:stretch>
            <a:fillRect/>
          </a:stretch>
        </p:blipFill>
        <p:spPr>
          <a:xfrm>
            <a:off x="2051996" y="3463496"/>
            <a:ext cx="2484000" cy="1753200"/>
          </a:xfrm>
          <a:prstGeom prst="rect">
            <a:avLst/>
          </a:prstGeom>
        </p:spPr>
      </p:pic>
      <p:pic>
        <p:nvPicPr>
          <p:cNvPr id="4" name="그림 3"/>
          <p:cNvPicPr/>
          <p:nvPr/>
        </p:nvPicPr>
        <p:blipFill rotWithShape="1">
          <a:blip r:embed="rId3" cstate="print">
            <a:alphaModFix/>
            <a:lum/>
          </a:blip>
          <a:stretch>
            <a:fillRect/>
          </a:stretch>
        </p:blipFill>
        <p:spPr>
          <a:xfrm>
            <a:off x="792131" y="1675800"/>
            <a:ext cx="2484000" cy="1753200"/>
          </a:xfrm>
          <a:prstGeom prst="rect">
            <a:avLst/>
          </a:prstGeom>
        </p:spPr>
      </p:pic>
      <p:pic>
        <p:nvPicPr>
          <p:cNvPr id="5" name="그림 4"/>
          <p:cNvPicPr/>
          <p:nvPr/>
        </p:nvPicPr>
        <p:blipFill rotWithShape="1">
          <a:blip r:embed="rId4" cstate="print">
            <a:alphaModFix/>
            <a:lum/>
          </a:blip>
          <a:stretch>
            <a:fillRect/>
          </a:stretch>
        </p:blipFill>
        <p:spPr>
          <a:xfrm>
            <a:off x="3312412" y="1675800"/>
            <a:ext cx="2484000" cy="1753200"/>
          </a:xfrm>
          <a:prstGeom prst="rect">
            <a:avLst/>
          </a:prstGeom>
        </p:spPr>
      </p:pic>
      <p:pic>
        <p:nvPicPr>
          <p:cNvPr id="6" name="그림 5"/>
          <p:cNvPicPr/>
          <p:nvPr/>
        </p:nvPicPr>
        <p:blipFill rotWithShape="1">
          <a:blip r:embed="rId5" cstate="print">
            <a:alphaModFix/>
            <a:lum/>
          </a:blip>
          <a:stretch>
            <a:fillRect/>
          </a:stretch>
        </p:blipFill>
        <p:spPr>
          <a:xfrm>
            <a:off x="5832416" y="1675800"/>
            <a:ext cx="2484000" cy="1753200"/>
          </a:xfrm>
          <a:prstGeom prst="rect">
            <a:avLst/>
          </a:prstGeom>
        </p:spPr>
      </p:pic>
      <p:pic>
        <p:nvPicPr>
          <p:cNvPr id="7" name="그림 6"/>
          <p:cNvPicPr/>
          <p:nvPr/>
        </p:nvPicPr>
        <p:blipFill rotWithShape="1">
          <a:blip r:embed="rId6" cstate="print">
            <a:alphaModFix/>
            <a:lum/>
          </a:blip>
          <a:stretch>
            <a:fillRect/>
          </a:stretch>
        </p:blipFill>
        <p:spPr>
          <a:xfrm>
            <a:off x="4572000" y="3463496"/>
            <a:ext cx="2484000" cy="1753200"/>
          </a:xfrm>
          <a:prstGeom prst="rect">
            <a:avLst/>
          </a:prstGeom>
        </p:spPr>
      </p:pic>
      <p:sp>
        <p:nvSpPr>
          <p:cNvPr id="8" name="직사각형 30"/>
          <p:cNvSpPr txBox="1"/>
          <p:nvPr/>
        </p:nvSpPr>
        <p:spPr>
          <a:xfrm>
            <a:off x="5832140" y="2956193"/>
            <a:ext cx="2484276" cy="3661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/>
              <a:t>레몬즙 1</a:t>
            </a:r>
            <a:r>
              <a:rPr lang="en-US" altLang="ko-KR"/>
              <a:t>t</a:t>
            </a:r>
          </a:p>
        </p:txBody>
      </p:sp>
      <p:sp>
        <p:nvSpPr>
          <p:cNvPr id="9" name="직사각형 30"/>
          <p:cNvSpPr txBox="1"/>
          <p:nvPr/>
        </p:nvSpPr>
        <p:spPr>
          <a:xfrm>
            <a:off x="791580" y="2956193"/>
            <a:ext cx="2484276" cy="3661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dirty="0" smtClean="0"/>
              <a:t>백도 </a:t>
            </a:r>
            <a:r>
              <a:rPr lang="ko-KR" altLang="en-US" dirty="0"/>
              <a:t>100</a:t>
            </a:r>
            <a:r>
              <a:rPr lang="en-US" altLang="ko-KR" dirty="0"/>
              <a:t>g</a:t>
            </a:r>
          </a:p>
        </p:txBody>
      </p:sp>
      <p:sp>
        <p:nvSpPr>
          <p:cNvPr id="10" name="직사각형 30"/>
          <p:cNvSpPr txBox="1"/>
          <p:nvPr/>
        </p:nvSpPr>
        <p:spPr>
          <a:xfrm>
            <a:off x="4572000" y="4756393"/>
            <a:ext cx="2484276" cy="3661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/>
              <a:t>꿀 1</a:t>
            </a:r>
            <a:r>
              <a:rPr lang="en-US" altLang="ko-KR"/>
              <a:t>t</a:t>
            </a:r>
          </a:p>
        </p:txBody>
      </p:sp>
      <p:sp>
        <p:nvSpPr>
          <p:cNvPr id="11" name="직사각형 30"/>
          <p:cNvSpPr txBox="1"/>
          <p:nvPr/>
        </p:nvSpPr>
        <p:spPr>
          <a:xfrm>
            <a:off x="3275856" y="2956193"/>
            <a:ext cx="2538282" cy="3661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/>
              <a:t>천도 복숭아</a:t>
            </a:r>
          </a:p>
        </p:txBody>
      </p:sp>
      <p:sp>
        <p:nvSpPr>
          <p:cNvPr id="12" name="직사각형 30"/>
          <p:cNvSpPr txBox="1"/>
          <p:nvPr/>
        </p:nvSpPr>
        <p:spPr>
          <a:xfrm>
            <a:off x="2051720" y="4761148"/>
            <a:ext cx="2520280" cy="364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/>
              <a:t>사이다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 rotWithShape="1">
          <a:blip r:embed="rId2" cstate="print">
            <a:alphaModFix/>
            <a:lum/>
          </a:blip>
          <a:stretch>
            <a:fillRect/>
          </a:stretch>
        </p:blipFill>
        <p:spPr>
          <a:xfrm>
            <a:off x="2375480" y="1124744"/>
            <a:ext cx="2376540" cy="1584176"/>
          </a:xfrm>
          <a:prstGeom prst="rect">
            <a:avLst/>
          </a:prstGeom>
        </p:spPr>
      </p:pic>
      <p:pic>
        <p:nvPicPr>
          <p:cNvPr id="3" name="그림 2"/>
          <p:cNvPicPr/>
          <p:nvPr/>
        </p:nvPicPr>
        <p:blipFill rotWithShape="1">
          <a:blip r:embed="rId3" cstate="print">
            <a:alphaModFix/>
            <a:lum/>
          </a:blip>
          <a:stretch>
            <a:fillRect/>
          </a:stretch>
        </p:blipFill>
        <p:spPr>
          <a:xfrm>
            <a:off x="2375756" y="2744924"/>
            <a:ext cx="2376540" cy="1584176"/>
          </a:xfrm>
          <a:prstGeom prst="rect">
            <a:avLst/>
          </a:prstGeom>
        </p:spPr>
      </p:pic>
      <p:pic>
        <p:nvPicPr>
          <p:cNvPr id="4" name="그림 3"/>
          <p:cNvPicPr/>
          <p:nvPr/>
        </p:nvPicPr>
        <p:blipFill rotWithShape="1">
          <a:blip r:embed="rId4" cstate="print">
            <a:alphaModFix/>
            <a:lum/>
          </a:blip>
          <a:stretch>
            <a:fillRect/>
          </a:stretch>
        </p:blipFill>
        <p:spPr>
          <a:xfrm>
            <a:off x="2375756" y="4725144"/>
            <a:ext cx="2376540" cy="1584176"/>
          </a:xfrm>
          <a:prstGeom prst="rect">
            <a:avLst/>
          </a:prstGeom>
        </p:spPr>
      </p:pic>
      <p:sp>
        <p:nvSpPr>
          <p:cNvPr id="6" name="직사각형 5"/>
          <p:cNvSpPr txBox="1"/>
          <p:nvPr/>
        </p:nvSpPr>
        <p:spPr>
          <a:xfrm>
            <a:off x="4752020" y="2276872"/>
            <a:ext cx="2556284" cy="908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/>
              <a:t>백도 캔과 사이다를</a:t>
            </a:r>
          </a:p>
          <a:p>
            <a:r>
              <a:rPr lang="ko-KR" altLang="en-US"/>
              <a:t>믹서기로 갈아 </a:t>
            </a:r>
          </a:p>
          <a:p>
            <a:r>
              <a:rPr lang="ko-KR" altLang="en-US"/>
              <a:t>얼려준다.</a:t>
            </a:r>
          </a:p>
        </p:txBody>
      </p:sp>
      <p:sp>
        <p:nvSpPr>
          <p:cNvPr id="7" name="직사각형 6"/>
          <p:cNvSpPr txBox="1"/>
          <p:nvPr/>
        </p:nvSpPr>
        <p:spPr>
          <a:xfrm>
            <a:off x="4752020" y="4842837"/>
            <a:ext cx="2952328" cy="1184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/>
              <a:t>사이다에 꿀과 레몬즙을 </a:t>
            </a:r>
          </a:p>
          <a:p>
            <a:r>
              <a:rPr lang="ko-KR" altLang="en-US"/>
              <a:t>넣고 복숭아 얼음과 </a:t>
            </a:r>
          </a:p>
          <a:p>
            <a:r>
              <a:rPr lang="ko-KR" altLang="en-US"/>
              <a:t>천도복숭아 조각을 띄워 </a:t>
            </a:r>
          </a:p>
          <a:p>
            <a:r>
              <a:rPr lang="ko-KR" altLang="en-US"/>
              <a:t>완성한다.</a:t>
            </a:r>
          </a:p>
        </p:txBody>
      </p:sp>
      <p:sp>
        <p:nvSpPr>
          <p:cNvPr id="8" name="직사각형 7"/>
          <p:cNvSpPr txBox="1"/>
          <p:nvPr/>
        </p:nvSpPr>
        <p:spPr>
          <a:xfrm>
            <a:off x="2573778" y="296652"/>
            <a:ext cx="3996443" cy="518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/>
              <a:t>조리과정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 rotWithShape="1">
          <a:blip r:embed="rId3" cstate="print">
            <a:alphaModFix/>
            <a:lum/>
          </a:blip>
          <a:stretch>
            <a:fillRect/>
          </a:stretch>
        </p:blipFill>
        <p:spPr>
          <a:xfrm>
            <a:off x="467798" y="957064"/>
            <a:ext cx="8208404" cy="5388260"/>
          </a:xfrm>
          <a:prstGeom prst="rect">
            <a:avLst/>
          </a:prstGeom>
        </p:spPr>
      </p:pic>
      <p:sp>
        <p:nvSpPr>
          <p:cNvPr id="3" name="직사각형 2"/>
          <p:cNvSpPr txBox="1"/>
          <p:nvPr/>
        </p:nvSpPr>
        <p:spPr>
          <a:xfrm>
            <a:off x="2951820" y="188638"/>
            <a:ext cx="3132348" cy="514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/>
              <a:t>전체 사진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ko-KR" altLang="en-US" dirty="0" smtClean="0"/>
              <a:t>            </a:t>
            </a:r>
            <a:endParaRPr lang="ko-KR" altLang="en-US" dirty="0"/>
          </a:p>
        </p:txBody>
      </p:sp>
      <p:sp>
        <p:nvSpPr>
          <p:cNvPr id="7" name="부제목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/>
              <a:t> </a:t>
            </a:r>
            <a:r>
              <a:rPr lang="en-US" altLang="ko-KR" sz="4000" dirty="0" smtClean="0"/>
              <a:t>               </a:t>
            </a:r>
            <a:r>
              <a:rPr lang="ko-KR" altLang="en-US" sz="4000" dirty="0" smtClean="0"/>
              <a:t>감사합니다</a:t>
            </a:r>
            <a:endParaRPr lang="ko-KR" alt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 txBox="1"/>
          <p:nvPr/>
        </p:nvSpPr>
        <p:spPr>
          <a:xfrm>
            <a:off x="1079612" y="476672"/>
            <a:ext cx="6984776" cy="516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/>
              <a:t>목차</a:t>
            </a:r>
          </a:p>
        </p:txBody>
      </p:sp>
      <p:sp>
        <p:nvSpPr>
          <p:cNvPr id="3" name="직사각형 2"/>
          <p:cNvSpPr txBox="1"/>
          <p:nvPr/>
        </p:nvSpPr>
        <p:spPr>
          <a:xfrm>
            <a:off x="1727684" y="1160748"/>
            <a:ext cx="67687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/>
              <a:t>1.  전체 작품소개</a:t>
            </a:r>
          </a:p>
          <a:p>
            <a:endParaRPr lang="en-US" altLang="ko-KR" sz="2400" dirty="0"/>
          </a:p>
          <a:p>
            <a:r>
              <a:rPr lang="en-US" altLang="ko-KR" sz="2400" dirty="0"/>
              <a:t>2. </a:t>
            </a:r>
            <a:r>
              <a:rPr lang="ko-KR" altLang="en-US" sz="2400" dirty="0"/>
              <a:t>사용 재료의 효능</a:t>
            </a:r>
            <a:endParaRPr lang="en-US" altLang="ko-KR" sz="2400" dirty="0"/>
          </a:p>
          <a:p>
            <a:endParaRPr lang="ko-KR" altLang="en-US" sz="2400" dirty="0"/>
          </a:p>
          <a:p>
            <a:r>
              <a:rPr lang="en-US" altLang="ko-KR" sz="2400" dirty="0"/>
              <a:t>3</a:t>
            </a:r>
            <a:r>
              <a:rPr lang="ko-KR" altLang="en-US" sz="2400" dirty="0"/>
              <a:t>. </a:t>
            </a:r>
            <a:r>
              <a:rPr lang="ko-KR" altLang="en-US" sz="2400" dirty="0" smtClean="0"/>
              <a:t>작품소개 </a:t>
            </a:r>
            <a:r>
              <a:rPr lang="en-US" altLang="ko-KR" sz="2400" dirty="0" smtClean="0"/>
              <a:t>- *</a:t>
            </a:r>
            <a:r>
              <a:rPr lang="ko-KR" altLang="en-US" sz="2400" dirty="0" err="1" smtClean="0"/>
              <a:t>라따뚜이</a:t>
            </a:r>
            <a:endParaRPr lang="ko-KR" altLang="en-US" sz="2400" dirty="0"/>
          </a:p>
          <a:p>
            <a:endParaRPr lang="ko-KR" altLang="en-US" sz="2400" dirty="0"/>
          </a:p>
          <a:p>
            <a:r>
              <a:rPr lang="ko-KR" altLang="en-US" sz="2400" dirty="0" smtClean="0"/>
              <a:t>                 </a:t>
            </a:r>
            <a:r>
              <a:rPr lang="en-US" altLang="ko-KR" sz="2400" dirty="0" smtClean="0"/>
              <a:t>*</a:t>
            </a:r>
            <a:r>
              <a:rPr lang="ko-KR" altLang="en-US" sz="2400" dirty="0" smtClean="0"/>
              <a:t>카레 </a:t>
            </a:r>
            <a:r>
              <a:rPr lang="ko-KR" altLang="en-US" sz="2400" dirty="0"/>
              <a:t>감자 </a:t>
            </a:r>
            <a:r>
              <a:rPr lang="ko-KR" altLang="en-US" sz="2400" dirty="0" err="1"/>
              <a:t>아란치니</a:t>
            </a:r>
            <a:endParaRPr lang="ko-KR" altLang="en-US" sz="2400" dirty="0"/>
          </a:p>
          <a:p>
            <a:r>
              <a:rPr lang="en-US" altLang="ko-KR" sz="2400" dirty="0" smtClean="0"/>
              <a:t>  </a:t>
            </a:r>
            <a:endParaRPr lang="ko-KR" altLang="en-US" sz="2400" dirty="0"/>
          </a:p>
          <a:p>
            <a:r>
              <a:rPr lang="ko-KR" altLang="en-US" sz="2400" dirty="0" smtClean="0"/>
              <a:t>                 </a:t>
            </a:r>
            <a:r>
              <a:rPr lang="en-US" altLang="ko-KR" sz="2400" dirty="0" smtClean="0"/>
              <a:t>*</a:t>
            </a:r>
            <a:r>
              <a:rPr lang="ko-KR" altLang="en-US" sz="2400" dirty="0" err="1" smtClean="0"/>
              <a:t>오레오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녹차무스</a:t>
            </a:r>
          </a:p>
          <a:p>
            <a:endParaRPr lang="ko-KR" altLang="en-US" sz="2400" dirty="0"/>
          </a:p>
          <a:p>
            <a:r>
              <a:rPr lang="ko-KR" altLang="en-US" sz="2400" dirty="0" smtClean="0"/>
              <a:t>                 </a:t>
            </a:r>
            <a:r>
              <a:rPr lang="en-US" altLang="ko-KR" sz="2400" dirty="0" smtClean="0"/>
              <a:t>*</a:t>
            </a:r>
            <a:r>
              <a:rPr lang="ko-KR" altLang="en-US" sz="2400" dirty="0" smtClean="0"/>
              <a:t>복숭아 </a:t>
            </a:r>
            <a:r>
              <a:rPr lang="ko-KR" altLang="en-US" sz="2400" dirty="0"/>
              <a:t>레몬에이드</a:t>
            </a:r>
          </a:p>
          <a:p>
            <a:endParaRPr lang="ko-KR" altLang="en-US" sz="2400" dirty="0"/>
          </a:p>
          <a:p>
            <a:r>
              <a:rPr lang="en-US" altLang="ko-KR" sz="2400" dirty="0" smtClean="0"/>
              <a:t>4</a:t>
            </a:r>
            <a:r>
              <a:rPr lang="ko-KR" altLang="en-US" sz="2400" dirty="0" smtClean="0"/>
              <a:t>. 완성 사진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 idx="4294967295"/>
          </p:nvPr>
        </p:nvSpPr>
        <p:spPr>
          <a:xfrm>
            <a:off x="3598863" y="620713"/>
            <a:ext cx="5545137" cy="6477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>
                <a:solidFill>
                  <a:schemeClr val="tx1"/>
                </a:solidFill>
              </a:rPr>
              <a:t>작품 소개</a:t>
            </a:r>
          </a:p>
        </p:txBody>
      </p:sp>
      <p:sp>
        <p:nvSpPr>
          <p:cNvPr id="6" name="직사각형 5"/>
          <p:cNvSpPr txBox="1"/>
          <p:nvPr/>
        </p:nvSpPr>
        <p:spPr>
          <a:xfrm>
            <a:off x="1043608" y="1467825"/>
            <a:ext cx="6912768" cy="2006894"/>
          </a:xfrm>
          <a:prstGeom prst="rect">
            <a:avLst/>
          </a:prstGeom>
          <a:ln w="12700">
            <a:solidFill>
              <a:schemeClr val="tx1">
                <a:alpha val="3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ko-KR" altLang="en-US"/>
              <a:t>&lt;전체&gt;</a:t>
            </a:r>
          </a:p>
          <a:p>
            <a:r>
              <a:rPr lang="ko-KR" altLang="en-US"/>
              <a:t> 공부에 지친 친구에게 만들어주는 음식이라는점에서 </a:t>
            </a:r>
          </a:p>
          <a:p>
            <a:r>
              <a:rPr lang="ko-KR" altLang="en-US" b="1"/>
              <a:t>힐링이 되는 요리</a:t>
            </a:r>
            <a:r>
              <a:rPr lang="ko-KR" altLang="en-US"/>
              <a:t>를 만들고 싶었습니다. </a:t>
            </a:r>
          </a:p>
          <a:p>
            <a:r>
              <a:rPr lang="ko-KR" altLang="en-US"/>
              <a:t>그래서 '</a:t>
            </a:r>
            <a:r>
              <a:rPr lang="ko-KR" altLang="en-US" b="1">
                <a:solidFill>
                  <a:srgbClr val="008000"/>
                </a:solidFill>
              </a:rPr>
              <a:t>정원</a:t>
            </a:r>
            <a:r>
              <a:rPr lang="ko-KR" altLang="en-US"/>
              <a:t>'을 메인 컨셉으로 잡아 </a:t>
            </a:r>
            <a:r>
              <a:rPr lang="ko-KR" altLang="en-US" b="1"/>
              <a:t>채소류를 주로 사용</a:t>
            </a:r>
            <a:r>
              <a:rPr lang="ko-KR" altLang="en-US"/>
              <a:t>했습니다. </a:t>
            </a:r>
          </a:p>
          <a:p>
            <a:r>
              <a:rPr lang="ko-KR" altLang="en-US"/>
              <a:t>하지만 든든한 느낌으로 먹을수있도록 </a:t>
            </a:r>
            <a:r>
              <a:rPr lang="ko-KR" altLang="en-US" b="1"/>
              <a:t>밥과 두부</a:t>
            </a:r>
            <a:r>
              <a:rPr lang="ko-KR" altLang="en-US"/>
              <a:t>를 이용했습니다.</a:t>
            </a:r>
          </a:p>
          <a:p>
            <a:r>
              <a:rPr lang="ko-KR" altLang="en-US"/>
              <a:t> 또한, </a:t>
            </a:r>
            <a:r>
              <a:rPr lang="ko-KR" altLang="en-US" b="1"/>
              <a:t>완성된 요리</a:t>
            </a:r>
            <a:r>
              <a:rPr lang="ko-KR" altLang="en-US"/>
              <a:t>의 느낌을 위해 디저트로는 녹차무스, </a:t>
            </a:r>
          </a:p>
          <a:p>
            <a:r>
              <a:rPr lang="ko-KR" altLang="en-US"/>
              <a:t>음료로는 복숭아에이드를 함께 만들어 보았습니다.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alphaModFix/>
            <a:lum/>
          </a:blip>
          <a:srcRect l="16660" r="16670"/>
          <a:stretch>
            <a:fillRect/>
          </a:stretch>
        </p:blipFill>
        <p:spPr>
          <a:xfrm>
            <a:off x="719572" y="4041260"/>
            <a:ext cx="1728192" cy="172800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alphaModFix/>
            <a:lum/>
          </a:blip>
          <a:srcRect l="16670" r="16660"/>
          <a:stretch>
            <a:fillRect/>
          </a:stretch>
        </p:blipFill>
        <p:spPr>
          <a:xfrm>
            <a:off x="4788024" y="4041260"/>
            <a:ext cx="1728192" cy="172800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 cstate="print">
            <a:alphaModFix/>
            <a:lum/>
          </a:blip>
          <a:srcRect l="21660" r="11670"/>
          <a:stretch>
            <a:fillRect/>
          </a:stretch>
        </p:blipFill>
        <p:spPr>
          <a:xfrm>
            <a:off x="2735796" y="4041260"/>
            <a:ext cx="1728192" cy="172800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 cstate="print">
            <a:alphaModFix/>
            <a:lum/>
          </a:blip>
          <a:srcRect l="21660" r="11670"/>
          <a:stretch>
            <a:fillRect/>
          </a:stretch>
        </p:blipFill>
        <p:spPr>
          <a:xfrm>
            <a:off x="6840252" y="4041260"/>
            <a:ext cx="1728192" cy="1728000"/>
          </a:xfrm>
          <a:prstGeom prst="ellipse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 txBox="1"/>
          <p:nvPr/>
        </p:nvSpPr>
        <p:spPr>
          <a:xfrm>
            <a:off x="1493653" y="404664"/>
            <a:ext cx="6156685" cy="517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/>
              <a:t>사용 재료의 효능</a:t>
            </a:r>
          </a:p>
        </p:txBody>
      </p:sp>
      <p:sp>
        <p:nvSpPr>
          <p:cNvPr id="3" name="직사각형 2"/>
          <p:cNvSpPr txBox="1"/>
          <p:nvPr/>
        </p:nvSpPr>
        <p:spPr>
          <a:xfrm>
            <a:off x="1043608" y="1329038"/>
            <a:ext cx="78128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/>
              <a:t>#</a:t>
            </a:r>
            <a:r>
              <a:rPr lang="ko-KR" altLang="en-US" b="1" dirty="0" err="1"/>
              <a:t>라따뚜이</a:t>
            </a:r>
            <a:endParaRPr lang="ko-KR" altLang="en-US" dirty="0"/>
          </a:p>
          <a:p>
            <a:r>
              <a:rPr lang="ko-KR" altLang="en-US" dirty="0"/>
              <a:t>-가지: 눈의 피로를 푸는데 효과적이다.</a:t>
            </a:r>
          </a:p>
          <a:p>
            <a:r>
              <a:rPr lang="ko-KR" altLang="en-US" dirty="0"/>
              <a:t>-애호박: 레시틴성분이 두뇌개발에 도움을 준다.</a:t>
            </a:r>
          </a:p>
          <a:p>
            <a:r>
              <a:rPr lang="ko-KR" altLang="en-US" dirty="0"/>
              <a:t>-감자: 풍부한 </a:t>
            </a:r>
            <a:r>
              <a:rPr lang="ko-KR" altLang="en-US" dirty="0" err="1"/>
              <a:t>식이섬유가</a:t>
            </a:r>
            <a:r>
              <a:rPr lang="ko-KR" altLang="en-US" dirty="0"/>
              <a:t> 있어 변비예방에 좋다.</a:t>
            </a:r>
          </a:p>
          <a:p>
            <a:r>
              <a:rPr lang="en-US" altLang="ko-KR" dirty="0"/>
              <a:t>-</a:t>
            </a:r>
            <a:r>
              <a:rPr lang="ko-KR" altLang="en-US" dirty="0"/>
              <a:t>토마토</a:t>
            </a:r>
            <a:r>
              <a:rPr lang="en-US" altLang="ko-KR" dirty="0"/>
              <a:t>: </a:t>
            </a:r>
            <a:r>
              <a:rPr lang="ko-KR" altLang="en-US" dirty="0" err="1"/>
              <a:t>저열량</a:t>
            </a:r>
            <a:r>
              <a:rPr lang="ko-KR" altLang="en-US" dirty="0"/>
              <a:t> 식품으로 체중감량과 피부미용</a:t>
            </a:r>
            <a:r>
              <a:rPr lang="en-US" altLang="ko-KR" dirty="0"/>
              <a:t>, </a:t>
            </a:r>
            <a:r>
              <a:rPr lang="ko-KR" altLang="en-US" dirty="0"/>
              <a:t>노화예방과 골다공증예방  </a:t>
            </a:r>
            <a:endParaRPr lang="en-US" altLang="ko-KR" dirty="0"/>
          </a:p>
          <a:p>
            <a:r>
              <a:rPr lang="en-US" altLang="ko-KR" dirty="0"/>
              <a:t>           </a:t>
            </a:r>
            <a:r>
              <a:rPr lang="ko-KR" altLang="en-US" dirty="0"/>
              <a:t>에 좋다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  <a:p>
            <a:r>
              <a:rPr lang="ko-KR" altLang="en-US" b="1" dirty="0"/>
              <a:t>#카레 감자 </a:t>
            </a:r>
            <a:r>
              <a:rPr lang="ko-KR" altLang="en-US" b="1" dirty="0" err="1"/>
              <a:t>아란치니</a:t>
            </a:r>
            <a:endParaRPr lang="ko-KR" altLang="en-US" dirty="0"/>
          </a:p>
          <a:p>
            <a:r>
              <a:rPr lang="ko-KR" altLang="en-US" dirty="0"/>
              <a:t>-카레: 기억력 증진에 도움이 된다.</a:t>
            </a:r>
          </a:p>
          <a:p>
            <a:r>
              <a:rPr lang="ko-KR" altLang="en-US" dirty="0"/>
              <a:t>-양파: 불면증에 좋은 </a:t>
            </a:r>
            <a:r>
              <a:rPr lang="ko-KR" altLang="en-US" dirty="0" err="1"/>
              <a:t>알린이라는</a:t>
            </a:r>
            <a:r>
              <a:rPr lang="ko-KR" altLang="en-US" dirty="0"/>
              <a:t> 성분이 들어있다.</a:t>
            </a:r>
          </a:p>
          <a:p>
            <a:endParaRPr lang="ko-KR" altLang="en-US" dirty="0"/>
          </a:p>
          <a:p>
            <a:r>
              <a:rPr lang="ko-KR" altLang="en-US" b="1" dirty="0"/>
              <a:t>#녹차 </a:t>
            </a:r>
            <a:r>
              <a:rPr lang="ko-KR" altLang="en-US" b="1" dirty="0" err="1"/>
              <a:t>오레오</a:t>
            </a:r>
            <a:r>
              <a:rPr lang="ko-KR" altLang="en-US" b="1" dirty="0"/>
              <a:t> 무스</a:t>
            </a:r>
            <a:endParaRPr lang="ko-KR" altLang="en-US" dirty="0"/>
          </a:p>
          <a:p>
            <a:r>
              <a:rPr lang="ko-KR" altLang="en-US" dirty="0"/>
              <a:t>-녹차:</a:t>
            </a:r>
            <a:r>
              <a:rPr lang="en-US" altLang="ko-KR" dirty="0"/>
              <a:t> </a:t>
            </a:r>
            <a:r>
              <a:rPr lang="ko-KR" altLang="en-US" dirty="0"/>
              <a:t>마음을</a:t>
            </a:r>
            <a:r>
              <a:rPr lang="en-US" altLang="ko-KR" dirty="0"/>
              <a:t> </a:t>
            </a:r>
            <a:r>
              <a:rPr lang="ko-KR" altLang="en-US" dirty="0"/>
              <a:t>편안하게 하고 스트레스 해소에 도움을 준다.</a:t>
            </a:r>
          </a:p>
          <a:p>
            <a:endParaRPr lang="ko-KR" altLang="en-US" dirty="0"/>
          </a:p>
          <a:p>
            <a:r>
              <a:rPr lang="ko-KR" altLang="en-US" b="1" dirty="0"/>
              <a:t>#복숭아 </a:t>
            </a:r>
            <a:r>
              <a:rPr lang="ko-KR" altLang="en-US" b="1" dirty="0" err="1"/>
              <a:t>레몬에이드</a:t>
            </a:r>
            <a:endParaRPr lang="ko-KR" altLang="en-US" dirty="0"/>
          </a:p>
          <a:p>
            <a:r>
              <a:rPr lang="ko-KR" altLang="en-US" dirty="0"/>
              <a:t>-</a:t>
            </a:r>
            <a:r>
              <a:rPr lang="ko-KR" altLang="en-US" dirty="0" err="1"/>
              <a:t>천도복숭아</a:t>
            </a:r>
            <a:r>
              <a:rPr lang="ko-KR" altLang="en-US" dirty="0"/>
              <a:t>: 다양한 영양소가 피로회복에 도움을 준다.</a:t>
            </a:r>
          </a:p>
          <a:p>
            <a:r>
              <a:rPr lang="ko-KR" altLang="en-US" dirty="0"/>
              <a:t>-레몬: 비타민</a:t>
            </a:r>
            <a:r>
              <a:rPr lang="en-US" altLang="ko-KR" dirty="0"/>
              <a:t>c</a:t>
            </a:r>
            <a:r>
              <a:rPr lang="ko-KR" altLang="en-US" dirty="0"/>
              <a:t>가 피로회복에 좋다.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151620" y="1052736"/>
            <a:ext cx="7128792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제목 1"/>
          <p:cNvSpPr txBox="1"/>
          <p:nvPr/>
        </p:nvSpPr>
        <p:spPr>
          <a:xfrm>
            <a:off x="1115616" y="5373216"/>
            <a:ext cx="7200800" cy="12169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US" altLang="ko-KR" sz="1127">
              <a:solidFill>
                <a:schemeClr val="tx2"/>
              </a:solidFill>
            </a:endParaRPr>
          </a:p>
        </p:txBody>
      </p:sp>
      <p:sp>
        <p:nvSpPr>
          <p:cNvPr id="27" name="제목 4"/>
          <p:cNvSpPr txBox="1"/>
          <p:nvPr/>
        </p:nvSpPr>
        <p:spPr>
          <a:xfrm>
            <a:off x="1315616" y="420793"/>
            <a:ext cx="6800800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ko-KR" altLang="en-US" sz="2400" b="1"/>
              <a:t>요리 제목 </a:t>
            </a:r>
            <a:r>
              <a:rPr lang="en-US" altLang="ko-KR" sz="2400"/>
              <a:t>: 『 </a:t>
            </a:r>
            <a:r>
              <a:rPr lang="ko-KR" altLang="en-US" sz="2400"/>
              <a:t>라따뚜이</a:t>
            </a:r>
            <a:r>
              <a:rPr lang="en-US" altLang="ko-KR" sz="2400"/>
              <a:t> 』</a:t>
            </a:r>
            <a:r>
              <a:rPr lang="ko-KR" altLang="en-US" sz="2400">
                <a:solidFill>
                  <a:srgbClr val="0070C0"/>
                </a:solidFill>
              </a:rPr>
              <a:t> </a:t>
            </a:r>
            <a:r>
              <a:rPr lang="en-US" altLang="ko-KR" sz="240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2" cstate="print">
            <a:alphaModFix/>
            <a:lum/>
          </a:blip>
          <a:srcRect l="12300" t="9640" r="2560" b="3090"/>
          <a:stretch>
            <a:fillRect/>
          </a:stretch>
        </p:blipFill>
        <p:spPr>
          <a:xfrm>
            <a:off x="1727684" y="1124744"/>
            <a:ext cx="5976664" cy="4068451"/>
          </a:xfrm>
          <a:prstGeom prst="rect">
            <a:avLst/>
          </a:prstGeom>
        </p:spPr>
      </p:pic>
      <p:sp>
        <p:nvSpPr>
          <p:cNvPr id="46" name="직사각형 45"/>
          <p:cNvSpPr txBox="1"/>
          <p:nvPr/>
        </p:nvSpPr>
        <p:spPr>
          <a:xfrm>
            <a:off x="1259632" y="5379078"/>
            <a:ext cx="6948772" cy="118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/>
              <a:t>메인테마인 '정원'에 맞게끔 토마토는 꽃을 </a:t>
            </a:r>
          </a:p>
          <a:p>
            <a:pPr algn="ctr"/>
            <a:r>
              <a:rPr lang="ko-KR" altLang="en-US"/>
              <a:t>두부는 화단을 표현해보았습니다. </a:t>
            </a:r>
          </a:p>
          <a:p>
            <a:pPr algn="ctr"/>
            <a:r>
              <a:rPr lang="ko-KR" altLang="en-US"/>
              <a:t>토마토 소스에 청양고추를 넣어 </a:t>
            </a:r>
          </a:p>
          <a:p>
            <a:pPr algn="ctr"/>
            <a:r>
              <a:rPr lang="ko-KR" altLang="en-US"/>
              <a:t>약간의 매콤함을 더해 만들었습니다.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그림 40"/>
          <p:cNvPicPr/>
          <p:nvPr/>
        </p:nvPicPr>
        <p:blipFill rotWithShape="1">
          <a:blip r:embed="rId2" cstate="print">
            <a:alphaModFix/>
            <a:lum/>
          </a:blip>
          <a:stretch>
            <a:fillRect/>
          </a:stretch>
        </p:blipFill>
        <p:spPr>
          <a:xfrm>
            <a:off x="3329999" y="4736140"/>
            <a:ext cx="2484000" cy="1753200"/>
          </a:xfrm>
          <a:prstGeom prst="rect">
            <a:avLst/>
          </a:prstGeom>
        </p:spPr>
      </p:pic>
      <p:sp>
        <p:nvSpPr>
          <p:cNvPr id="21" name="제목 4"/>
          <p:cNvSpPr txBox="1">
            <a:spLocks noChangeAspect="1"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ko-KR" altLang="en-US" sz="2800"/>
              <a:t>사용재료 (2인분 기준)</a:t>
            </a:r>
          </a:p>
        </p:txBody>
      </p:sp>
      <p:pic>
        <p:nvPicPr>
          <p:cNvPr id="22" name="그림 21"/>
          <p:cNvPicPr/>
          <p:nvPr/>
        </p:nvPicPr>
        <p:blipFill rotWithShape="1">
          <a:blip r:embed="rId3" cstate="print">
            <a:alphaModFix/>
            <a:lum/>
          </a:blip>
          <a:stretch>
            <a:fillRect/>
          </a:stretch>
        </p:blipFill>
        <p:spPr>
          <a:xfrm>
            <a:off x="3330116" y="2973288"/>
            <a:ext cx="2483768" cy="1751856"/>
          </a:xfrm>
          <a:prstGeom prst="rect">
            <a:avLst/>
          </a:prstGeom>
        </p:spPr>
      </p:pic>
      <p:pic>
        <p:nvPicPr>
          <p:cNvPr id="23" name="그림 22"/>
          <p:cNvPicPr/>
          <p:nvPr/>
        </p:nvPicPr>
        <p:blipFill rotWithShape="1">
          <a:blip r:embed="rId4" cstate="print">
            <a:alphaModFix/>
            <a:lum/>
          </a:blip>
          <a:stretch>
            <a:fillRect/>
          </a:stretch>
        </p:blipFill>
        <p:spPr>
          <a:xfrm>
            <a:off x="828092" y="1196752"/>
            <a:ext cx="2483768" cy="1751856"/>
          </a:xfrm>
          <a:prstGeom prst="rect">
            <a:avLst/>
          </a:prstGeom>
        </p:spPr>
      </p:pic>
      <p:pic>
        <p:nvPicPr>
          <p:cNvPr id="24" name="그림 23"/>
          <p:cNvPicPr/>
          <p:nvPr/>
        </p:nvPicPr>
        <p:blipFill rotWithShape="1">
          <a:blip r:embed="rId5" cstate="print">
            <a:alphaModFix/>
            <a:lum/>
          </a:blip>
          <a:stretch>
            <a:fillRect/>
          </a:stretch>
        </p:blipFill>
        <p:spPr>
          <a:xfrm>
            <a:off x="5832140" y="1196752"/>
            <a:ext cx="2483768" cy="1751856"/>
          </a:xfrm>
          <a:prstGeom prst="rect">
            <a:avLst/>
          </a:prstGeom>
        </p:spPr>
      </p:pic>
      <p:pic>
        <p:nvPicPr>
          <p:cNvPr id="25" name="그림 24"/>
          <p:cNvPicPr/>
          <p:nvPr/>
        </p:nvPicPr>
        <p:blipFill rotWithShape="1">
          <a:blip r:embed="rId6" cstate="print">
            <a:alphaModFix/>
            <a:lum/>
          </a:blip>
          <a:stretch>
            <a:fillRect/>
          </a:stretch>
        </p:blipFill>
        <p:spPr>
          <a:xfrm>
            <a:off x="827584" y="2973288"/>
            <a:ext cx="2483768" cy="1751856"/>
          </a:xfrm>
          <a:prstGeom prst="rect">
            <a:avLst/>
          </a:prstGeom>
        </p:spPr>
      </p:pic>
      <p:pic>
        <p:nvPicPr>
          <p:cNvPr id="27" name="그림 26"/>
          <p:cNvPicPr/>
          <p:nvPr/>
        </p:nvPicPr>
        <p:blipFill rotWithShape="1">
          <a:blip r:embed="rId7" cstate="print">
            <a:alphaModFix/>
            <a:lum/>
          </a:blip>
          <a:stretch>
            <a:fillRect/>
          </a:stretch>
        </p:blipFill>
        <p:spPr>
          <a:xfrm>
            <a:off x="827584" y="4737484"/>
            <a:ext cx="2484000" cy="1751856"/>
          </a:xfrm>
          <a:prstGeom prst="rect">
            <a:avLst/>
          </a:prstGeom>
        </p:spPr>
      </p:pic>
      <p:pic>
        <p:nvPicPr>
          <p:cNvPr id="28" name="그림 27"/>
          <p:cNvPicPr/>
          <p:nvPr/>
        </p:nvPicPr>
        <p:blipFill rotWithShape="1">
          <a:blip r:embed="rId8" cstate="print">
            <a:alphaModFix/>
            <a:lum/>
          </a:blip>
          <a:stretch>
            <a:fillRect/>
          </a:stretch>
        </p:blipFill>
        <p:spPr>
          <a:xfrm>
            <a:off x="5832648" y="2973288"/>
            <a:ext cx="2483768" cy="1751856"/>
          </a:xfrm>
          <a:prstGeom prst="rect">
            <a:avLst/>
          </a:prstGeom>
        </p:spPr>
      </p:pic>
      <p:sp>
        <p:nvSpPr>
          <p:cNvPr id="29" name="직사각형 28"/>
          <p:cNvSpPr txBox="1"/>
          <p:nvPr/>
        </p:nvSpPr>
        <p:spPr>
          <a:xfrm>
            <a:off x="863588" y="2528900"/>
            <a:ext cx="2448272" cy="364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/>
          </a:p>
        </p:txBody>
      </p:sp>
      <p:pic>
        <p:nvPicPr>
          <p:cNvPr id="30" name="그림 29"/>
          <p:cNvPicPr/>
          <p:nvPr/>
        </p:nvPicPr>
        <p:blipFill rotWithShape="1">
          <a:blip r:embed="rId9" cstate="print">
            <a:alphaModFix/>
            <a:lum/>
          </a:blip>
          <a:stretch>
            <a:fillRect/>
          </a:stretch>
        </p:blipFill>
        <p:spPr>
          <a:xfrm>
            <a:off x="3330000" y="1196752"/>
            <a:ext cx="2484000" cy="1753200"/>
          </a:xfrm>
          <a:prstGeom prst="rect">
            <a:avLst/>
          </a:prstGeom>
        </p:spPr>
      </p:pic>
      <p:sp>
        <p:nvSpPr>
          <p:cNvPr id="31" name="직사각형 30"/>
          <p:cNvSpPr txBox="1"/>
          <p:nvPr/>
        </p:nvSpPr>
        <p:spPr>
          <a:xfrm>
            <a:off x="827584" y="2528900"/>
            <a:ext cx="2484276" cy="364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/>
              <a:t>애호박 60</a:t>
            </a:r>
            <a:r>
              <a:rPr lang="en-US" altLang="ko-KR"/>
              <a:t>g</a:t>
            </a:r>
          </a:p>
        </p:txBody>
      </p:sp>
      <p:sp>
        <p:nvSpPr>
          <p:cNvPr id="32" name="직사각형 31"/>
          <p:cNvSpPr txBox="1"/>
          <p:nvPr/>
        </p:nvSpPr>
        <p:spPr>
          <a:xfrm>
            <a:off x="827584" y="4288341"/>
            <a:ext cx="2484276" cy="3674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/>
              <a:t>양파 1/4개</a:t>
            </a:r>
          </a:p>
        </p:txBody>
      </p:sp>
      <p:sp>
        <p:nvSpPr>
          <p:cNvPr id="33" name="직사각형 32"/>
          <p:cNvSpPr txBox="1"/>
          <p:nvPr/>
        </p:nvSpPr>
        <p:spPr>
          <a:xfrm>
            <a:off x="3329862" y="4288341"/>
            <a:ext cx="2484276" cy="3674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/>
              <a:t>토마토 2개</a:t>
            </a:r>
          </a:p>
        </p:txBody>
      </p:sp>
      <p:sp>
        <p:nvSpPr>
          <p:cNvPr id="34" name="직사각형 33"/>
          <p:cNvSpPr txBox="1"/>
          <p:nvPr/>
        </p:nvSpPr>
        <p:spPr>
          <a:xfrm>
            <a:off x="5832140" y="4293096"/>
            <a:ext cx="2484276" cy="364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/>
              <a:t>두부 한모</a:t>
            </a:r>
          </a:p>
        </p:txBody>
      </p:sp>
      <p:sp>
        <p:nvSpPr>
          <p:cNvPr id="35" name="직사각형 31"/>
          <p:cNvSpPr txBox="1"/>
          <p:nvPr/>
        </p:nvSpPr>
        <p:spPr>
          <a:xfrm>
            <a:off x="827584" y="6052537"/>
            <a:ext cx="2484276" cy="3654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/>
              <a:t>버터 1</a:t>
            </a:r>
            <a:r>
              <a:rPr lang="en-US" altLang="ko-KR"/>
              <a:t>T</a:t>
            </a:r>
          </a:p>
        </p:txBody>
      </p:sp>
      <p:sp>
        <p:nvSpPr>
          <p:cNvPr id="36" name="직사각형 31"/>
          <p:cNvSpPr txBox="1"/>
          <p:nvPr/>
        </p:nvSpPr>
        <p:spPr>
          <a:xfrm>
            <a:off x="5832140" y="2528900"/>
            <a:ext cx="2484276" cy="3674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/>
              <a:t>가지 60</a:t>
            </a:r>
            <a:r>
              <a:rPr lang="en-US" altLang="ko-KR"/>
              <a:t>g</a:t>
            </a:r>
          </a:p>
        </p:txBody>
      </p:sp>
      <p:sp>
        <p:nvSpPr>
          <p:cNvPr id="37" name="직사각형 31"/>
          <p:cNvSpPr txBox="1"/>
          <p:nvPr/>
        </p:nvSpPr>
        <p:spPr>
          <a:xfrm>
            <a:off x="3329861" y="2528900"/>
            <a:ext cx="2484276" cy="364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/>
              <a:t>감자</a:t>
            </a:r>
            <a:r>
              <a:rPr lang="en-US" altLang="ko-KR"/>
              <a:t> </a:t>
            </a:r>
            <a:r>
              <a:rPr lang="ko-KR" altLang="en-US"/>
              <a:t>2개</a:t>
            </a:r>
          </a:p>
        </p:txBody>
      </p:sp>
      <p:sp>
        <p:nvSpPr>
          <p:cNvPr id="38" name="직사각형 37"/>
          <p:cNvSpPr txBox="1"/>
          <p:nvPr/>
        </p:nvSpPr>
        <p:spPr>
          <a:xfrm>
            <a:off x="5795628" y="4753051"/>
            <a:ext cx="3348372" cy="1736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/>
              <a:t>+전분가루 약간, </a:t>
            </a:r>
          </a:p>
          <a:p>
            <a:r>
              <a:rPr lang="ko-KR" altLang="en-US"/>
              <a:t>소금&amp;후추,  </a:t>
            </a:r>
          </a:p>
          <a:p>
            <a:r>
              <a:rPr lang="ko-KR" altLang="en-US"/>
              <a:t>설탕 1/2</a:t>
            </a:r>
            <a:r>
              <a:rPr lang="en-US" altLang="ko-KR"/>
              <a:t>T, </a:t>
            </a:r>
          </a:p>
          <a:p>
            <a:r>
              <a:rPr lang="ko-KR" altLang="en-US"/>
              <a:t>허브</a:t>
            </a:r>
            <a:r>
              <a:rPr lang="en-US" altLang="ko-KR"/>
              <a:t>,</a:t>
            </a:r>
            <a:r>
              <a:rPr lang="ko-KR" altLang="en-US"/>
              <a:t> 청양고추 1개</a:t>
            </a:r>
          </a:p>
          <a:p>
            <a:r>
              <a:rPr lang="ko-KR" altLang="en-US"/>
              <a:t>다진마늘 1</a:t>
            </a:r>
            <a:r>
              <a:rPr lang="en-US" altLang="ko-KR"/>
              <a:t>T</a:t>
            </a:r>
            <a:r>
              <a:rPr lang="ko-KR" altLang="en-US"/>
              <a:t>,</a:t>
            </a:r>
          </a:p>
          <a:p>
            <a:r>
              <a:rPr lang="ko-KR" altLang="en-US"/>
              <a:t>파마산 치즈</a:t>
            </a:r>
          </a:p>
        </p:txBody>
      </p:sp>
      <p:sp>
        <p:nvSpPr>
          <p:cNvPr id="40" name="직사각형 31"/>
          <p:cNvSpPr txBox="1"/>
          <p:nvPr/>
        </p:nvSpPr>
        <p:spPr>
          <a:xfrm>
            <a:off x="3329862" y="6057292"/>
            <a:ext cx="2484276" cy="3660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/>
              <a:t>홀토마토 1/2캔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 noChangeAspect="1"/>
          </p:cNvSpPr>
          <p:nvPr/>
        </p:nvSpPr>
        <p:spPr>
          <a:xfrm>
            <a:off x="1853698" y="368660"/>
            <a:ext cx="5436604" cy="37826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ko-KR" altLang="en-US" sz="2800"/>
              <a:t>조리과정</a:t>
            </a:r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 rotWithShape="1">
          <a:blip r:embed="rId2" cstate="print">
            <a:alphaModFix/>
            <a:lum/>
          </a:blip>
          <a:stretch>
            <a:fillRect/>
          </a:stretch>
        </p:blipFill>
        <p:spPr>
          <a:xfrm>
            <a:off x="539552" y="1088740"/>
            <a:ext cx="1800000" cy="1200000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 rotWithShape="1">
          <a:blip r:embed="rId3" cstate="print">
            <a:alphaModFix/>
            <a:lum/>
          </a:blip>
          <a:stretch>
            <a:fillRect/>
          </a:stretch>
        </p:blipFill>
        <p:spPr>
          <a:xfrm>
            <a:off x="539552" y="3921188"/>
            <a:ext cx="1800000" cy="1200000"/>
          </a:xfrm>
          <a:prstGeom prst="rect">
            <a:avLst/>
          </a:prstGeom>
        </p:spPr>
      </p:pic>
      <p:pic>
        <p:nvPicPr>
          <p:cNvPr id="73" name="그림 72"/>
          <p:cNvPicPr>
            <a:picLocks noChangeAspect="1"/>
          </p:cNvPicPr>
          <p:nvPr/>
        </p:nvPicPr>
        <p:blipFill rotWithShape="1">
          <a:blip r:embed="rId4" cstate="print">
            <a:alphaModFix/>
            <a:lum/>
          </a:blip>
          <a:stretch>
            <a:fillRect/>
          </a:stretch>
        </p:blipFill>
        <p:spPr>
          <a:xfrm>
            <a:off x="539552" y="2337012"/>
            <a:ext cx="1800000" cy="1200000"/>
          </a:xfrm>
          <a:prstGeom prst="rect">
            <a:avLst/>
          </a:prstGeom>
        </p:spPr>
      </p:pic>
      <p:pic>
        <p:nvPicPr>
          <p:cNvPr id="74" name="그림 73"/>
          <p:cNvPicPr>
            <a:picLocks noChangeAspect="1"/>
          </p:cNvPicPr>
          <p:nvPr/>
        </p:nvPicPr>
        <p:blipFill rotWithShape="1">
          <a:blip r:embed="rId5" cstate="print">
            <a:alphaModFix/>
            <a:lum/>
          </a:blip>
          <a:stretch>
            <a:fillRect/>
          </a:stretch>
        </p:blipFill>
        <p:spPr>
          <a:xfrm>
            <a:off x="4896236" y="1076872"/>
            <a:ext cx="1800000" cy="1200000"/>
          </a:xfrm>
          <a:prstGeom prst="rect">
            <a:avLst/>
          </a:prstGeom>
        </p:spPr>
      </p:pic>
      <p:pic>
        <p:nvPicPr>
          <p:cNvPr id="75" name="그림 74"/>
          <p:cNvPicPr>
            <a:picLocks noChangeAspect="1"/>
          </p:cNvPicPr>
          <p:nvPr/>
        </p:nvPicPr>
        <p:blipFill rotWithShape="1">
          <a:blip r:embed="rId6" cstate="print">
            <a:alphaModFix/>
            <a:lum/>
          </a:blip>
          <a:stretch>
            <a:fillRect/>
          </a:stretch>
        </p:blipFill>
        <p:spPr>
          <a:xfrm>
            <a:off x="539752" y="5181328"/>
            <a:ext cx="1800000" cy="1200000"/>
          </a:xfrm>
          <a:prstGeom prst="rect">
            <a:avLst/>
          </a:prstGeom>
        </p:spPr>
      </p:pic>
      <p:pic>
        <p:nvPicPr>
          <p:cNvPr id="76" name="그림 75"/>
          <p:cNvPicPr>
            <a:picLocks noChangeAspect="1"/>
          </p:cNvPicPr>
          <p:nvPr/>
        </p:nvPicPr>
        <p:blipFill rotWithShape="1">
          <a:blip r:embed="rId7" cstate="print">
            <a:alphaModFix/>
            <a:lum/>
          </a:blip>
          <a:stretch>
            <a:fillRect/>
          </a:stretch>
        </p:blipFill>
        <p:spPr>
          <a:xfrm>
            <a:off x="4896036" y="3104964"/>
            <a:ext cx="1800000" cy="1200000"/>
          </a:xfrm>
          <a:prstGeom prst="rect">
            <a:avLst/>
          </a:prstGeom>
        </p:spPr>
      </p:pic>
      <p:pic>
        <p:nvPicPr>
          <p:cNvPr id="77" name="그림 76"/>
          <p:cNvPicPr>
            <a:picLocks noChangeAspect="1"/>
          </p:cNvPicPr>
          <p:nvPr/>
        </p:nvPicPr>
        <p:blipFill rotWithShape="1">
          <a:blip r:embed="rId8" cstate="print">
            <a:alphaModFix/>
            <a:lum/>
          </a:blip>
          <a:stretch>
            <a:fillRect/>
          </a:stretch>
        </p:blipFill>
        <p:spPr>
          <a:xfrm>
            <a:off x="4896236" y="5217332"/>
            <a:ext cx="1800000" cy="1200000"/>
          </a:xfrm>
          <a:prstGeom prst="rect">
            <a:avLst/>
          </a:prstGeom>
        </p:spPr>
      </p:pic>
      <p:sp>
        <p:nvSpPr>
          <p:cNvPr id="78" name="직사각형 77"/>
          <p:cNvSpPr txBox="1"/>
          <p:nvPr/>
        </p:nvSpPr>
        <p:spPr>
          <a:xfrm>
            <a:off x="2375756" y="912034"/>
            <a:ext cx="41044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dirty="0"/>
          </a:p>
          <a:p>
            <a:r>
              <a:rPr lang="ko-KR" altLang="en-US" dirty="0"/>
              <a:t>애호박, 감자, 가지를 </a:t>
            </a:r>
          </a:p>
          <a:p>
            <a:r>
              <a:rPr lang="ko-KR" altLang="en-US" dirty="0"/>
              <a:t>얇게 슬라이스 한다.</a:t>
            </a:r>
          </a:p>
          <a:p>
            <a:endParaRPr lang="ko-KR" altLang="en-US" dirty="0"/>
          </a:p>
          <a:p>
            <a:endParaRPr lang="ko-KR" altLang="en-US" dirty="0"/>
          </a:p>
          <a:p>
            <a:r>
              <a:rPr lang="ko-KR" altLang="en-US" dirty="0"/>
              <a:t>슬라이스 한 채소에 </a:t>
            </a:r>
          </a:p>
          <a:p>
            <a:r>
              <a:rPr lang="ko-KR" altLang="en-US" dirty="0"/>
              <a:t>버터를 바르고 </a:t>
            </a:r>
          </a:p>
          <a:p>
            <a:r>
              <a:rPr lang="ko-KR" altLang="en-US" dirty="0"/>
              <a:t>소금 후추, 허브와</a:t>
            </a:r>
          </a:p>
          <a:p>
            <a:r>
              <a:rPr lang="ko-KR" altLang="en-US" dirty="0" err="1"/>
              <a:t>파마산</a:t>
            </a:r>
            <a:r>
              <a:rPr lang="ko-KR" altLang="en-US" dirty="0"/>
              <a:t> 치즈를 뿌린다.</a:t>
            </a:r>
          </a:p>
          <a:p>
            <a:endParaRPr lang="ko-KR" altLang="en-US" dirty="0"/>
          </a:p>
          <a:p>
            <a:endParaRPr lang="ko-KR" altLang="en-US" dirty="0"/>
          </a:p>
          <a:p>
            <a:r>
              <a:rPr lang="ko-KR" altLang="en-US" dirty="0"/>
              <a:t>물기를 제거한 두부에  </a:t>
            </a:r>
          </a:p>
          <a:p>
            <a:r>
              <a:rPr lang="ko-KR" altLang="en-US" dirty="0"/>
              <a:t>전분가루, 소금 후추로 </a:t>
            </a:r>
          </a:p>
          <a:p>
            <a:r>
              <a:rPr lang="ko-KR" altLang="en-US" dirty="0" err="1"/>
              <a:t>밑간을</a:t>
            </a:r>
            <a:r>
              <a:rPr lang="ko-KR" altLang="en-US" dirty="0"/>
              <a:t> </a:t>
            </a:r>
            <a:r>
              <a:rPr lang="ko-KR" altLang="en-US" dirty="0" err="1"/>
              <a:t>해둔다</a:t>
            </a:r>
            <a:r>
              <a:rPr lang="ko-KR" altLang="en-US" dirty="0"/>
              <a:t>.</a:t>
            </a:r>
          </a:p>
          <a:p>
            <a:endParaRPr lang="ko-KR" altLang="en-US" dirty="0"/>
          </a:p>
          <a:p>
            <a:endParaRPr lang="ko-KR" altLang="en-US" dirty="0"/>
          </a:p>
          <a:p>
            <a:r>
              <a:rPr lang="ko-KR" altLang="en-US" dirty="0"/>
              <a:t>두부를 반을 자르고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기름에 두부를 </a:t>
            </a:r>
          </a:p>
          <a:p>
            <a:r>
              <a:rPr lang="ko-KR" altLang="en-US" dirty="0"/>
              <a:t>튀기듯 </a:t>
            </a:r>
            <a:r>
              <a:rPr lang="ko-KR" altLang="en-US" dirty="0" err="1"/>
              <a:t>구워준다</a:t>
            </a:r>
            <a:r>
              <a:rPr lang="ko-KR" altLang="en-US" dirty="0"/>
              <a:t>.</a:t>
            </a:r>
          </a:p>
        </p:txBody>
      </p:sp>
      <p:sp>
        <p:nvSpPr>
          <p:cNvPr id="79" name="직사각형 78"/>
          <p:cNvSpPr txBox="1"/>
          <p:nvPr/>
        </p:nvSpPr>
        <p:spPr>
          <a:xfrm>
            <a:off x="6696236" y="1088739"/>
            <a:ext cx="2592288" cy="5310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토마토의 속을 파 </a:t>
            </a:r>
          </a:p>
          <a:p>
            <a:r>
              <a:rPr lang="ko-KR" altLang="en-US" dirty="0"/>
              <a:t>그릇처럼 </a:t>
            </a:r>
            <a:r>
              <a:rPr lang="ko-KR" altLang="en-US" dirty="0" err="1"/>
              <a:t>만든뒤</a:t>
            </a:r>
            <a:r>
              <a:rPr lang="ko-KR" altLang="en-US" dirty="0"/>
              <a:t> </a:t>
            </a:r>
          </a:p>
          <a:p>
            <a:r>
              <a:rPr lang="ko-KR" altLang="en-US" dirty="0"/>
              <a:t>소금을 </a:t>
            </a:r>
            <a:r>
              <a:rPr lang="ko-KR" altLang="en-US" dirty="0" err="1"/>
              <a:t>뿌려둔다</a:t>
            </a:r>
            <a:r>
              <a:rPr lang="ko-KR" altLang="en-US" dirty="0"/>
              <a:t>.</a:t>
            </a:r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r>
              <a:rPr lang="ko-KR" altLang="en-US" dirty="0"/>
              <a:t>애호박, 양파, 토마토 속, 홀토마토 캔, 청양고추, 설탕, </a:t>
            </a:r>
            <a:r>
              <a:rPr lang="ko-KR" altLang="en-US" dirty="0" err="1"/>
              <a:t>소금후추를</a:t>
            </a:r>
            <a:r>
              <a:rPr lang="ko-KR" altLang="en-US" dirty="0"/>
              <a:t> 넣고 소스를 만든다.</a:t>
            </a:r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r>
              <a:rPr lang="ko-KR" altLang="en-US" dirty="0"/>
              <a:t>토마토와 두부에 </a:t>
            </a:r>
          </a:p>
          <a:p>
            <a:r>
              <a:rPr lang="ko-KR" altLang="en-US" dirty="0"/>
              <a:t>소스와 채소를 담아 </a:t>
            </a:r>
          </a:p>
          <a:p>
            <a:r>
              <a:rPr lang="ko-KR" altLang="en-US" dirty="0"/>
              <a:t>오븐에서 </a:t>
            </a:r>
            <a:r>
              <a:rPr lang="ko-KR" altLang="en-US" dirty="0" err="1"/>
              <a:t>구워준다</a:t>
            </a:r>
            <a:r>
              <a:rPr lang="ko-KR" altLang="en-US" dirty="0"/>
              <a:t>. </a:t>
            </a:r>
          </a:p>
          <a:p>
            <a:r>
              <a:rPr lang="ko-KR" altLang="en-US" dirty="0"/>
              <a:t>(180도 20분)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151620" y="1052736"/>
            <a:ext cx="7128792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제목 1"/>
          <p:cNvSpPr txBox="1"/>
          <p:nvPr/>
        </p:nvSpPr>
        <p:spPr>
          <a:xfrm>
            <a:off x="1115616" y="5373216"/>
            <a:ext cx="7200800" cy="12169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US" altLang="ko-KR" sz="1127">
              <a:solidFill>
                <a:schemeClr val="tx2"/>
              </a:solidFill>
            </a:endParaRPr>
          </a:p>
        </p:txBody>
      </p:sp>
      <p:sp>
        <p:nvSpPr>
          <p:cNvPr id="27" name="제목 4"/>
          <p:cNvSpPr txBox="1"/>
          <p:nvPr/>
        </p:nvSpPr>
        <p:spPr>
          <a:xfrm>
            <a:off x="1315616" y="420793"/>
            <a:ext cx="6800800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ko-KR" altLang="en-US" sz="2400" b="1"/>
              <a:t>요리 제목 </a:t>
            </a:r>
            <a:r>
              <a:rPr lang="en-US" altLang="ko-KR" sz="2400"/>
              <a:t>: 『 </a:t>
            </a:r>
            <a:r>
              <a:rPr lang="ko-KR" altLang="en-US" sz="2400">
                <a:solidFill>
                  <a:schemeClr val="tx1"/>
                </a:solidFill>
              </a:rPr>
              <a:t>카레 감자 아란치니</a:t>
            </a:r>
            <a:r>
              <a:rPr lang="en-US" altLang="ko-KR" sz="2400"/>
              <a:t> 』</a:t>
            </a:r>
            <a:r>
              <a:rPr lang="ko-KR" altLang="en-US" sz="2400">
                <a:solidFill>
                  <a:srgbClr val="0070C0"/>
                </a:solidFill>
              </a:rPr>
              <a:t> </a:t>
            </a:r>
            <a:r>
              <a:rPr lang="en-US" altLang="ko-KR" sz="240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2" cstate="print">
            <a:alphaModFix/>
            <a:lum/>
          </a:blip>
          <a:stretch>
            <a:fillRect/>
          </a:stretch>
        </p:blipFill>
        <p:spPr>
          <a:xfrm>
            <a:off x="1547664" y="1029072"/>
            <a:ext cx="6300192" cy="4200128"/>
          </a:xfrm>
          <a:prstGeom prst="rect">
            <a:avLst/>
          </a:prstGeom>
        </p:spPr>
      </p:pic>
      <p:sp>
        <p:nvSpPr>
          <p:cNvPr id="46" name="직사각형 45"/>
          <p:cNvSpPr txBox="1"/>
          <p:nvPr/>
        </p:nvSpPr>
        <p:spPr>
          <a:xfrm>
            <a:off x="1115616" y="5515478"/>
            <a:ext cx="7200800" cy="902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/>
              <a:t>감자 볶음밥을 주먹밥으로 만든다음 </a:t>
            </a:r>
          </a:p>
          <a:p>
            <a:pPr algn="ctr"/>
            <a:r>
              <a:rPr lang="ko-KR" altLang="en-US"/>
              <a:t>속에 모짜렐라 치즈를 넣어 아란치니를 만들어보았습니다. </a:t>
            </a:r>
          </a:p>
          <a:p>
            <a:pPr algn="ctr"/>
            <a:r>
              <a:rPr lang="ko-KR" altLang="en-US"/>
              <a:t>소스는 카레소스에 설탕과 양파를 사용해 달콤하게 사용했습니다.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/>
          <p:nvPr/>
        </p:nvPicPr>
        <p:blipFill rotWithShape="1">
          <a:blip r:embed="rId2" cstate="print">
            <a:alphaModFix/>
            <a:lum/>
          </a:blip>
          <a:stretch>
            <a:fillRect/>
          </a:stretch>
        </p:blipFill>
        <p:spPr>
          <a:xfrm>
            <a:off x="5832416" y="2971944"/>
            <a:ext cx="2484000" cy="1753200"/>
          </a:xfrm>
          <a:prstGeom prst="rect">
            <a:avLst/>
          </a:prstGeom>
        </p:spPr>
      </p:pic>
      <p:pic>
        <p:nvPicPr>
          <p:cNvPr id="21" name="그림 20"/>
          <p:cNvPicPr/>
          <p:nvPr/>
        </p:nvPicPr>
        <p:blipFill rotWithShape="1">
          <a:blip r:embed="rId3" cstate="print">
            <a:alphaModFix/>
            <a:lum/>
          </a:blip>
          <a:stretch>
            <a:fillRect/>
          </a:stretch>
        </p:blipFill>
        <p:spPr>
          <a:xfrm>
            <a:off x="3330000" y="2971944"/>
            <a:ext cx="2484000" cy="1753200"/>
          </a:xfrm>
          <a:prstGeom prst="rect">
            <a:avLst/>
          </a:prstGeom>
        </p:spPr>
      </p:pic>
      <p:sp>
        <p:nvSpPr>
          <p:cNvPr id="5" name="제목 4"/>
          <p:cNvSpPr>
            <a:spLocks noGrp="1"/>
          </p:cNvSpPr>
          <p:nvPr>
            <p:ph type="ctrTitle" idx="4294967295"/>
          </p:nvPr>
        </p:nvSpPr>
        <p:spPr>
          <a:xfrm>
            <a:off x="3598863" y="404813"/>
            <a:ext cx="5545137" cy="6477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>
                <a:solidFill>
                  <a:schemeClr val="tx1"/>
                </a:solidFill>
              </a:rPr>
              <a:t>사용재료 (2인분 기준)</a:t>
            </a:r>
          </a:p>
        </p:txBody>
      </p:sp>
      <p:pic>
        <p:nvPicPr>
          <p:cNvPr id="6" name="그림 5"/>
          <p:cNvPicPr/>
          <p:nvPr/>
        </p:nvPicPr>
        <p:blipFill rotWithShape="1">
          <a:blip r:embed="rId4" cstate="print">
            <a:alphaModFix/>
            <a:lum/>
          </a:blip>
          <a:stretch>
            <a:fillRect/>
          </a:stretch>
        </p:blipFill>
        <p:spPr>
          <a:xfrm>
            <a:off x="827860" y="1207748"/>
            <a:ext cx="2484000" cy="1753200"/>
          </a:xfrm>
          <a:prstGeom prst="rect">
            <a:avLst/>
          </a:prstGeom>
        </p:spPr>
      </p:pic>
      <p:pic>
        <p:nvPicPr>
          <p:cNvPr id="7" name="그림 6"/>
          <p:cNvPicPr/>
          <p:nvPr/>
        </p:nvPicPr>
        <p:blipFill rotWithShape="1">
          <a:blip r:embed="rId5" cstate="print">
            <a:alphaModFix/>
            <a:lum/>
          </a:blip>
          <a:stretch>
            <a:fillRect/>
          </a:stretch>
        </p:blipFill>
        <p:spPr>
          <a:xfrm>
            <a:off x="3330000" y="1207748"/>
            <a:ext cx="2484000" cy="1753200"/>
          </a:xfrm>
          <a:prstGeom prst="rect">
            <a:avLst/>
          </a:prstGeom>
        </p:spPr>
      </p:pic>
      <p:pic>
        <p:nvPicPr>
          <p:cNvPr id="8" name="그림 7"/>
          <p:cNvPicPr/>
          <p:nvPr/>
        </p:nvPicPr>
        <p:blipFill rotWithShape="1">
          <a:blip r:embed="rId6" cstate="print">
            <a:alphaModFix/>
            <a:lum/>
          </a:blip>
          <a:stretch>
            <a:fillRect/>
          </a:stretch>
        </p:blipFill>
        <p:spPr>
          <a:xfrm>
            <a:off x="5832140" y="1207748"/>
            <a:ext cx="2484000" cy="1753200"/>
          </a:xfrm>
          <a:prstGeom prst="rect">
            <a:avLst/>
          </a:prstGeom>
        </p:spPr>
      </p:pic>
      <p:sp>
        <p:nvSpPr>
          <p:cNvPr id="9" name="직사각형 30"/>
          <p:cNvSpPr txBox="1"/>
          <p:nvPr/>
        </p:nvSpPr>
        <p:spPr>
          <a:xfrm>
            <a:off x="827584" y="2528900"/>
            <a:ext cx="2484276" cy="364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/>
              <a:t>감자 1개</a:t>
            </a:r>
          </a:p>
        </p:txBody>
      </p:sp>
      <p:sp>
        <p:nvSpPr>
          <p:cNvPr id="10" name="직사각형 30"/>
          <p:cNvSpPr txBox="1"/>
          <p:nvPr/>
        </p:nvSpPr>
        <p:spPr>
          <a:xfrm>
            <a:off x="3329862" y="2528900"/>
            <a:ext cx="2484276" cy="364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/>
              <a:t>양파 1/4+1/8개</a:t>
            </a:r>
          </a:p>
        </p:txBody>
      </p:sp>
      <p:sp>
        <p:nvSpPr>
          <p:cNvPr id="11" name="직사각형 30"/>
          <p:cNvSpPr txBox="1"/>
          <p:nvPr/>
        </p:nvSpPr>
        <p:spPr>
          <a:xfrm>
            <a:off x="5832140" y="2528900"/>
            <a:ext cx="2484276" cy="364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/>
              <a:t>당근 1/5개</a:t>
            </a:r>
          </a:p>
        </p:txBody>
      </p:sp>
      <p:pic>
        <p:nvPicPr>
          <p:cNvPr id="12" name="그림 22"/>
          <p:cNvPicPr/>
          <p:nvPr/>
        </p:nvPicPr>
        <p:blipFill rotWithShape="1">
          <a:blip r:embed="rId7" cstate="print">
            <a:alphaModFix/>
            <a:lum/>
          </a:blip>
          <a:stretch>
            <a:fillRect/>
          </a:stretch>
        </p:blipFill>
        <p:spPr>
          <a:xfrm>
            <a:off x="828092" y="2960948"/>
            <a:ext cx="2483768" cy="1751856"/>
          </a:xfrm>
          <a:prstGeom prst="rect">
            <a:avLst/>
          </a:prstGeom>
        </p:spPr>
      </p:pic>
      <p:sp>
        <p:nvSpPr>
          <p:cNvPr id="13" name="직사각형 30"/>
          <p:cNvSpPr txBox="1"/>
          <p:nvPr/>
        </p:nvSpPr>
        <p:spPr>
          <a:xfrm>
            <a:off x="827584" y="4293096"/>
            <a:ext cx="2484276" cy="364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/>
              <a:t>애호박 1/4개</a:t>
            </a:r>
          </a:p>
        </p:txBody>
      </p:sp>
      <p:sp>
        <p:nvSpPr>
          <p:cNvPr id="15" name="직사각형 30"/>
          <p:cNvSpPr txBox="1"/>
          <p:nvPr/>
        </p:nvSpPr>
        <p:spPr>
          <a:xfrm>
            <a:off x="3329862" y="4293096"/>
            <a:ext cx="248427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dirty="0"/>
              <a:t>밥 </a:t>
            </a:r>
            <a:r>
              <a:rPr lang="en-US" altLang="ko-KR" dirty="0"/>
              <a:t>20</a:t>
            </a:r>
            <a:r>
              <a:rPr lang="ko-KR" altLang="en-US" dirty="0"/>
              <a:t>0</a:t>
            </a:r>
            <a:r>
              <a:rPr lang="en-US" altLang="ko-KR" dirty="0"/>
              <a:t>g</a:t>
            </a:r>
          </a:p>
        </p:txBody>
      </p:sp>
      <p:sp>
        <p:nvSpPr>
          <p:cNvPr id="17" name="직사각형 30"/>
          <p:cNvSpPr txBox="1"/>
          <p:nvPr/>
        </p:nvSpPr>
        <p:spPr>
          <a:xfrm>
            <a:off x="5832140" y="4293096"/>
            <a:ext cx="2484276" cy="364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/>
              <a:t>카레가루</a:t>
            </a:r>
            <a:r>
              <a:rPr lang="en-US" altLang="ko-KR"/>
              <a:t> </a:t>
            </a:r>
            <a:r>
              <a:rPr lang="ko-KR" altLang="en-US"/>
              <a:t>15</a:t>
            </a:r>
            <a:r>
              <a:rPr lang="en-US" altLang="ko-KR"/>
              <a:t>g</a:t>
            </a:r>
          </a:p>
        </p:txBody>
      </p:sp>
      <p:pic>
        <p:nvPicPr>
          <p:cNvPr id="23" name="그림 22"/>
          <p:cNvPicPr/>
          <p:nvPr/>
        </p:nvPicPr>
        <p:blipFill rotWithShape="1">
          <a:blip r:embed="rId8" cstate="print">
            <a:alphaModFix/>
            <a:lum/>
          </a:blip>
          <a:srcRect l="34750" r="31920"/>
          <a:stretch>
            <a:fillRect/>
          </a:stretch>
        </p:blipFill>
        <p:spPr>
          <a:xfrm>
            <a:off x="827584" y="4725144"/>
            <a:ext cx="828092" cy="1753200"/>
          </a:xfrm>
          <a:prstGeom prst="rect">
            <a:avLst/>
          </a:prstGeom>
        </p:spPr>
      </p:pic>
      <p:pic>
        <p:nvPicPr>
          <p:cNvPr id="24" name="그림 23"/>
          <p:cNvPicPr/>
          <p:nvPr/>
        </p:nvPicPr>
        <p:blipFill rotWithShape="1">
          <a:blip r:embed="rId9" cstate="print">
            <a:alphaModFix/>
            <a:lum/>
          </a:blip>
          <a:srcRect l="34790" r="31880"/>
          <a:stretch>
            <a:fillRect/>
          </a:stretch>
        </p:blipFill>
        <p:spPr>
          <a:xfrm>
            <a:off x="2483768" y="4725144"/>
            <a:ext cx="828092" cy="1753200"/>
          </a:xfrm>
          <a:prstGeom prst="rect">
            <a:avLst/>
          </a:prstGeom>
        </p:spPr>
      </p:pic>
      <p:pic>
        <p:nvPicPr>
          <p:cNvPr id="26" name="그림 25"/>
          <p:cNvPicPr/>
          <p:nvPr/>
        </p:nvPicPr>
        <p:blipFill rotWithShape="1">
          <a:blip r:embed="rId10" cstate="print">
            <a:alphaModFix/>
            <a:lum/>
          </a:blip>
          <a:stretch>
            <a:fillRect/>
          </a:stretch>
        </p:blipFill>
        <p:spPr>
          <a:xfrm>
            <a:off x="3329999" y="4736140"/>
            <a:ext cx="2484000" cy="1753200"/>
          </a:xfrm>
          <a:prstGeom prst="rect">
            <a:avLst/>
          </a:prstGeom>
        </p:spPr>
      </p:pic>
      <p:pic>
        <p:nvPicPr>
          <p:cNvPr id="28" name="그림 27"/>
          <p:cNvPicPr/>
          <p:nvPr/>
        </p:nvPicPr>
        <p:blipFill rotWithShape="1">
          <a:blip r:embed="rId11" cstate="print">
            <a:alphaModFix/>
            <a:lum/>
          </a:blip>
          <a:srcRect l="36200" r="30470"/>
          <a:stretch>
            <a:fillRect/>
          </a:stretch>
        </p:blipFill>
        <p:spPr>
          <a:xfrm>
            <a:off x="1655676" y="4725144"/>
            <a:ext cx="828092" cy="1753200"/>
          </a:xfrm>
          <a:prstGeom prst="rect">
            <a:avLst/>
          </a:prstGeom>
        </p:spPr>
      </p:pic>
      <p:sp>
        <p:nvSpPr>
          <p:cNvPr id="29" name="직사각형 30"/>
          <p:cNvSpPr txBox="1"/>
          <p:nvPr/>
        </p:nvSpPr>
        <p:spPr>
          <a:xfrm>
            <a:off x="827583" y="6057292"/>
            <a:ext cx="2484276" cy="3606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/>
              <a:t>튀김&amp;빵가루+계란</a:t>
            </a:r>
          </a:p>
        </p:txBody>
      </p:sp>
      <p:sp>
        <p:nvSpPr>
          <p:cNvPr id="30" name="직사각형 30"/>
          <p:cNvSpPr txBox="1"/>
          <p:nvPr/>
        </p:nvSpPr>
        <p:spPr>
          <a:xfrm>
            <a:off x="3329861" y="6057292"/>
            <a:ext cx="2484276" cy="364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/>
              <a:t>모짜렐라 치즈</a:t>
            </a:r>
          </a:p>
        </p:txBody>
      </p:sp>
      <p:sp>
        <p:nvSpPr>
          <p:cNvPr id="31" name="직사각형 30"/>
          <p:cNvSpPr txBox="1"/>
          <p:nvPr/>
        </p:nvSpPr>
        <p:spPr>
          <a:xfrm>
            <a:off x="5832140" y="5121188"/>
            <a:ext cx="3096344" cy="90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/>
              <a:t>+소금&amp;후추,</a:t>
            </a:r>
          </a:p>
          <a:p>
            <a:r>
              <a:rPr lang="ko-KR" altLang="en-US"/>
              <a:t>파슬리 가루,</a:t>
            </a:r>
          </a:p>
          <a:p>
            <a:r>
              <a:rPr lang="ko-KR" altLang="en-US"/>
              <a:t>설탕 1/2</a:t>
            </a:r>
            <a:r>
              <a:rPr lang="en-US" altLang="ko-KR"/>
              <a:t>t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</TotalTime>
  <Words>670</Words>
  <Application>Microsoft Office PowerPoint</Application>
  <PresentationFormat>화면 슬라이드 쇼(4:3)</PresentationFormat>
  <Paragraphs>232</Paragraphs>
  <Slides>18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18</vt:i4>
      </vt:variant>
    </vt:vector>
  </HeadingPairs>
  <TitlesOfParts>
    <vt:vector size="24" baseType="lpstr">
      <vt:lpstr>1_광장</vt:lpstr>
      <vt:lpstr>2_광장</vt:lpstr>
      <vt:lpstr>Office 테마</vt:lpstr>
      <vt:lpstr>광장</vt:lpstr>
      <vt:lpstr>3_광장</vt:lpstr>
      <vt:lpstr>4_광장</vt:lpstr>
      <vt:lpstr>슬라이드 1</vt:lpstr>
      <vt:lpstr>슬라이드 2</vt:lpstr>
      <vt:lpstr>작품 소개</vt:lpstr>
      <vt:lpstr>슬라이드 4</vt:lpstr>
      <vt:lpstr>슬라이드 5</vt:lpstr>
      <vt:lpstr>슬라이드 6</vt:lpstr>
      <vt:lpstr>슬라이드 7</vt:lpstr>
      <vt:lpstr>슬라이드 8</vt:lpstr>
      <vt:lpstr>사용재료 (2인분 기준)</vt:lpstr>
      <vt:lpstr>조리과정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            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 목</dc:title>
  <dc:creator>user</dc:creator>
  <cp:lastModifiedBy>user</cp:lastModifiedBy>
  <cp:revision>137</cp:revision>
  <dcterms:created xsi:type="dcterms:W3CDTF">2016-04-25T03:47:31Z</dcterms:created>
  <dcterms:modified xsi:type="dcterms:W3CDTF">2017-07-30T15:44:20Z</dcterms:modified>
</cp:coreProperties>
</file>