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8" r:id="rId1"/>
  </p:sldMasterIdLst>
  <p:notesMasterIdLst>
    <p:notesMasterId r:id="rId23"/>
  </p:notesMasterIdLst>
  <p:sldIdLst>
    <p:sldId id="256" r:id="rId2"/>
    <p:sldId id="257" r:id="rId3"/>
    <p:sldId id="258" r:id="rId4"/>
    <p:sldId id="276" r:id="rId5"/>
    <p:sldId id="277" r:id="rId6"/>
    <p:sldId id="278" r:id="rId7"/>
    <p:sldId id="270" r:id="rId8"/>
    <p:sldId id="271" r:id="rId9"/>
    <p:sldId id="272" r:id="rId10"/>
    <p:sldId id="267" r:id="rId11"/>
    <p:sldId id="263" r:id="rId12"/>
    <p:sldId id="264" r:id="rId13"/>
    <p:sldId id="265" r:id="rId14"/>
    <p:sldId id="260" r:id="rId15"/>
    <p:sldId id="261" r:id="rId16"/>
    <p:sldId id="262" r:id="rId17"/>
    <p:sldId id="268" r:id="rId18"/>
    <p:sldId id="269" r:id="rId19"/>
    <p:sldId id="266" r:id="rId20"/>
    <p:sldId id="259" r:id="rId21"/>
    <p:sldId id="279" r:id="rId22"/>
  </p:sldIdLst>
  <p:sldSz cx="12192000" cy="6858000"/>
  <p:notesSz cx="6858000" cy="9144000"/>
  <p:embeddedFontLst>
    <p:embeddedFont>
      <p:font typeface="맑은 고딕" panose="020B0503020000020004" pitchFamily="50" charset="-127"/>
      <p:regular r:id="rId24"/>
      <p:bold r:id="rId25"/>
    </p:embeddedFont>
    <p:embeddedFont>
      <p:font typeface="HY견고딕" panose="02030600000101010101" pitchFamily="18" charset="-12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D개성체" panose="02020603020101020101" pitchFamily="18" charset="-127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Y강B" panose="02030600000101010101" pitchFamily="18" charset="-127"/>
      <p:regular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00"/>
    <a:srgbClr val="00CC00"/>
    <a:srgbClr val="F72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84" y="60"/>
      </p:cViewPr>
      <p:guideLst>
        <p:guide orient="horz" pos="2137"/>
        <p:guide pos="3817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6B322-4076-403C-BE9F-6B4BB9441370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1654F-BBAB-40D8-A863-E872C44EAF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205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61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130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347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85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721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079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45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66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56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927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622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4825E-B31F-467C-BCA1-C1C024415E62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997B5-A90B-4B15-930A-616F85DD52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70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.jpe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8D3426-375A-459B-ABE1-B3836E3DE72D}"/>
              </a:ext>
            </a:extLst>
          </p:cNvPr>
          <p:cNvSpPr txBox="1"/>
          <p:nvPr/>
        </p:nvSpPr>
        <p:spPr>
          <a:xfrm>
            <a:off x="96012" y="3600380"/>
            <a:ext cx="8138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서울남산체 B" panose="02020603020101020101" pitchFamily="18" charset="-127"/>
                <a:ea typeface="문체부 쓰기 정체" panose="02030609000101010101" pitchFamily="17" charset="-127"/>
              </a:rPr>
              <a:t> </a:t>
            </a:r>
            <a:r>
              <a:rPr lang="ko-KR" altLang="en-US" sz="6000" b="1" dirty="0" smtClean="0">
                <a:latin typeface="서울남산체 B" panose="02020603020101020101" pitchFamily="18" charset="-127"/>
                <a:ea typeface="문체부 쓰기 정체" panose="02030609000101010101" pitchFamily="17" charset="-127"/>
              </a:rPr>
              <a:t>너의 </a:t>
            </a:r>
            <a:r>
              <a:rPr lang="ko-KR" altLang="en-US" sz="6000" b="1" dirty="0">
                <a:latin typeface="서울남산체 B" panose="02020603020101020101" pitchFamily="18" charset="-127"/>
                <a:ea typeface="문체부 쓰기 정체" panose="02030609000101010101" pitchFamily="17" charset="-127"/>
              </a:rPr>
              <a:t>얼굴에 핀 </a:t>
            </a:r>
            <a:endParaRPr lang="en-US" altLang="ko-KR" sz="6000" b="1" dirty="0" smtClean="0">
              <a:latin typeface="서울남산체 B" panose="02020603020101020101" pitchFamily="18" charset="-127"/>
              <a:ea typeface="문체부 쓰기 정체" panose="02030609000101010101" pitchFamily="17" charset="-127"/>
            </a:endParaRPr>
          </a:p>
          <a:p>
            <a:r>
              <a:rPr lang="en-US" altLang="ko-KR" sz="6000" b="1" dirty="0">
                <a:latin typeface="서울남산체 B" panose="02020603020101020101" pitchFamily="18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6000" b="1" dirty="0" smtClean="0">
                <a:latin typeface="서울남산체 B" panose="02020603020101020101" pitchFamily="18" charset="-127"/>
                <a:ea typeface="문체부 쓰기 정체" panose="02030609000101010101" pitchFamily="17" charset="-127"/>
              </a:rPr>
              <a:t>                </a:t>
            </a:r>
            <a:r>
              <a:rPr lang="ko-KR" altLang="en-US" sz="6000" b="1" dirty="0" smtClean="0">
                <a:latin typeface="서울남산체 B" panose="02020603020101020101" pitchFamily="18" charset="-127"/>
                <a:ea typeface="문체부 쓰기 정체" panose="02030609000101010101" pitchFamily="17" charset="-127"/>
              </a:rPr>
              <a:t>웃음꽃</a:t>
            </a:r>
            <a:endParaRPr lang="ko-KR" altLang="en-US" sz="6000" b="1" dirty="0">
              <a:latin typeface="서울남산체 B" panose="02020603020101020101" pitchFamily="18" charset="-127"/>
              <a:ea typeface="문체부 쓰기 정체" panose="02030609000101010101" pitchFamily="17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5DCE357-E203-41E2-ADD0-E1CB3066CE19}"/>
              </a:ext>
            </a:extLst>
          </p:cNvPr>
          <p:cNvSpPr txBox="1"/>
          <p:nvPr/>
        </p:nvSpPr>
        <p:spPr>
          <a:xfrm>
            <a:off x="2683764" y="5698070"/>
            <a:ext cx="500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서울고등학교 김정한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한경연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38E760A6-3431-416A-BE44-FEC7D710C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5" t="1866" r="76600" b="88267"/>
          <a:stretch/>
        </p:blipFill>
        <p:spPr>
          <a:xfrm>
            <a:off x="96012" y="146304"/>
            <a:ext cx="1124712" cy="676656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59C178FF-13C8-4FB9-A6CC-32D233D2A619}"/>
              </a:ext>
            </a:extLst>
          </p:cNvPr>
          <p:cNvSpPr/>
          <p:nvPr/>
        </p:nvSpPr>
        <p:spPr>
          <a:xfrm>
            <a:off x="4116287" y="6159970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MD개성체" panose="02020603020101020101" pitchFamily="18" charset="-127"/>
                <a:ea typeface="MD개성체" panose="02020603020101020101" pitchFamily="18" charset="-127"/>
              </a:rPr>
              <a:t>2017 KWC </a:t>
            </a:r>
            <a:r>
              <a:rPr lang="ko-KR" altLang="en-US" dirty="0">
                <a:latin typeface="MD개성체" panose="02020603020101020101" pitchFamily="18" charset="-127"/>
                <a:ea typeface="MD개성체" panose="02020603020101020101" pitchFamily="18" charset="-127"/>
              </a:rPr>
              <a:t>요리시연부문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r="19028"/>
          <a:stretch/>
        </p:blipFill>
        <p:spPr>
          <a:xfrm>
            <a:off x="6908800" y="0"/>
            <a:ext cx="528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B25FCFCE-F257-4C47-A48C-81DE370D2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832" y="242147"/>
            <a:ext cx="1199769" cy="1199769"/>
          </a:xfrm>
          <a:prstGeom prst="rect">
            <a:avLst/>
          </a:prstGeom>
        </p:spPr>
      </p:pic>
      <p:pic>
        <p:nvPicPr>
          <p:cNvPr id="4" name="그림 3" descr="단호박스프 플레이팅.jpg">
            <a:extLst>
              <a:ext uri="{FF2B5EF4-FFF2-40B4-BE49-F238E27FC236}">
                <a16:creationId xmlns="" xmlns:a16="http://schemas.microsoft.com/office/drawing/2014/main" id="{8391D845-F998-445E-A95E-B4CDD632D0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8896" r="4453"/>
          <a:stretch/>
        </p:blipFill>
        <p:spPr>
          <a:xfrm>
            <a:off x="546651" y="399230"/>
            <a:ext cx="7035249" cy="503747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5661F7BE-5739-4130-ACB1-12BBD646C507}"/>
              </a:ext>
            </a:extLst>
          </p:cNvPr>
          <p:cNvSpPr/>
          <p:nvPr/>
        </p:nvSpPr>
        <p:spPr>
          <a:xfrm>
            <a:off x="5603178" y="5418976"/>
            <a:ext cx="60324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스프탕에</a:t>
            </a:r>
            <a:r>
              <a:rPr lang="ko-KR" altLang="en-US" sz="4000" dirty="0">
                <a:latin typeface="MD개성체" panose="02020603020101020101" pitchFamily="18" charset="-127"/>
                <a:ea typeface="MD개성체" panose="02020603020101020101" pitchFamily="18" charset="-127"/>
              </a:rPr>
              <a:t> 빠진 </a:t>
            </a:r>
            <a:r>
              <a:rPr lang="ko-KR" altLang="en-US" sz="40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그리시니양</a:t>
            </a:r>
            <a:endParaRPr lang="ko-KR" altLang="en-US" sz="40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FB2117C5-57FE-481C-909A-DE9DDAB43D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25" t="2000" r="76825" b="88000"/>
          <a:stretch/>
        </p:blipFill>
        <p:spPr>
          <a:xfrm>
            <a:off x="0" y="6099843"/>
            <a:ext cx="1115568" cy="68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3400" y="1727200"/>
            <a:ext cx="3482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rgbClr val="FFCC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단호박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눈 건강에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좋아 책을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많이 봐서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눈이 피로해지고 나빠질 수 있는 고등학생들에 매우 좋은 음식입니다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또한 건강을 챙기지 못하는 학생들에게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감기예방을 해주는 효과도 있습니다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r>
              <a:rPr lang="ko-KR" altLang="en-US" dirty="0">
                <a:solidFill>
                  <a:schemeClr val="accent2">
                    <a:lumMod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밤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인스턴트음식을 많이 먹는 학생들의 성인병을 예방해 주는 효과가 있고 비타민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B1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 함유되어 있어 기억력 향상에 도움을 줍니다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627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09E8A5DF-5070-48E8-917E-AE27988BD3A9}"/>
              </a:ext>
            </a:extLst>
          </p:cNvPr>
          <p:cNvSpPr/>
          <p:nvPr/>
        </p:nvSpPr>
        <p:spPr>
          <a:xfrm>
            <a:off x="1482586" y="57101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호박 잎으로 감싼 콘 치즈 밥 </a:t>
            </a:r>
            <a:endParaRPr lang="en-US" altLang="ko-KR" sz="3200" b="1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en-US" altLang="ko-KR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with </a:t>
            </a:r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고추장 </a:t>
            </a:r>
            <a:r>
              <a:rPr lang="ko-KR" altLang="en-US" sz="3200" b="1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아이올리</a:t>
            </a:r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 소스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1E34F7-DF0C-4C47-90D3-AF2207734CCE}"/>
              </a:ext>
            </a:extLst>
          </p:cNvPr>
          <p:cNvSpPr txBox="1"/>
          <p:nvPr/>
        </p:nvSpPr>
        <p:spPr>
          <a:xfrm>
            <a:off x="1678055" y="1961521"/>
            <a:ext cx="28525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쌀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4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0g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호박 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잎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2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장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스위트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콘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15g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모짜렐라</a:t>
            </a:r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치즈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10g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체다 치즈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10g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잣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2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개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마늘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8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개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고추장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10g 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우유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50ml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계란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2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개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올리브 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오일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10ml</a:t>
            </a:r>
            <a:endParaRPr lang="ko-KR" altLang="en-US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endParaRPr lang="ko-KR" altLang="en-US" dirty="0">
              <a:latin typeface="서울남산체 B" panose="02020603020101020101" pitchFamily="18" charset="-127"/>
              <a:ea typeface="서울남산체 B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6895101-1E95-4C19-8108-E290C2F0C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5" t="2000" r="76825" b="88000"/>
          <a:stretch/>
        </p:blipFill>
        <p:spPr>
          <a:xfrm>
            <a:off x="10963656" y="6089904"/>
            <a:ext cx="1115568" cy="6858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4923265A-67A5-45C5-89EA-D53119607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24" y="309079"/>
            <a:ext cx="1385297" cy="13852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B14AD027-AAB5-4896-AD83-78895D2D8B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r="13466" b="5457"/>
          <a:stretch/>
        </p:blipFill>
        <p:spPr>
          <a:xfrm>
            <a:off x="4530586" y="1648236"/>
            <a:ext cx="5140704" cy="47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AED58B61-827A-493D-B0D0-BBCFAC34E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8" y="167381"/>
            <a:ext cx="990382" cy="9903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054B308-FCD7-441F-8E26-628B136D701D}"/>
              </a:ext>
            </a:extLst>
          </p:cNvPr>
          <p:cNvSpPr txBox="1"/>
          <p:nvPr/>
        </p:nvSpPr>
        <p:spPr>
          <a:xfrm>
            <a:off x="707158" y="3009174"/>
            <a:ext cx="24479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밥을 짓는다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338206E-94B8-4DB3-8F4F-B11E74914A12}"/>
              </a:ext>
            </a:extLst>
          </p:cNvPr>
          <p:cNvSpPr txBox="1"/>
          <p:nvPr/>
        </p:nvSpPr>
        <p:spPr>
          <a:xfrm>
            <a:off x="3505853" y="2979357"/>
            <a:ext cx="24502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밥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두 종류 치즈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다진 </a:t>
            </a:r>
            <a:r>
              <a:rPr lang="ko-KR" altLang="en-US" sz="17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스위트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콘을 볶는다  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BB7D782-466E-404D-B4D1-5B9D9E8F192F}"/>
              </a:ext>
            </a:extLst>
          </p:cNvPr>
          <p:cNvSpPr txBox="1"/>
          <p:nvPr/>
        </p:nvSpPr>
        <p:spPr>
          <a:xfrm>
            <a:off x="3481520" y="5819253"/>
            <a:ext cx="24502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치즈밥을</a:t>
            </a:r>
            <a:r>
              <a:rPr lang="ko-KR" altLang="en-US" sz="17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찐 </a:t>
            </a:r>
            <a:r>
              <a:rPr lang="ko-KR" altLang="en-US" sz="17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호박잎으로</a:t>
            </a:r>
            <a:r>
              <a:rPr lang="ko-KR" altLang="en-US" sz="17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감싼다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7088A40-0F3D-4609-9823-47CE61C49198}"/>
              </a:ext>
            </a:extLst>
          </p:cNvPr>
          <p:cNvSpPr txBox="1"/>
          <p:nvPr/>
        </p:nvSpPr>
        <p:spPr>
          <a:xfrm>
            <a:off x="6260394" y="5826168"/>
            <a:ext cx="2460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노른자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오일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식초로 마요네즈를 만든다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6208F35-07CF-4B77-A6EF-3A28B967CE6D}"/>
              </a:ext>
            </a:extLst>
          </p:cNvPr>
          <p:cNvSpPr txBox="1"/>
          <p:nvPr/>
        </p:nvSpPr>
        <p:spPr>
          <a:xfrm>
            <a:off x="664052" y="5780002"/>
            <a:ext cx="24479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호박 잎을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찐다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B5B9BCA-48AA-4D99-B301-084EBA7C11C7}"/>
              </a:ext>
            </a:extLst>
          </p:cNvPr>
          <p:cNvSpPr txBox="1"/>
          <p:nvPr/>
        </p:nvSpPr>
        <p:spPr>
          <a:xfrm>
            <a:off x="9055229" y="5818787"/>
            <a:ext cx="24479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마요네즈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마늘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고추장 넣어 고추장 </a:t>
            </a:r>
            <a:r>
              <a:rPr lang="ko-KR" altLang="en-US" sz="17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아이올리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소스를 만든다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5C9BCA3-B8D0-4623-B987-EDD2017B17FF}"/>
              </a:ext>
            </a:extLst>
          </p:cNvPr>
          <p:cNvSpPr txBox="1"/>
          <p:nvPr/>
        </p:nvSpPr>
        <p:spPr>
          <a:xfrm>
            <a:off x="6290710" y="2979356"/>
            <a:ext cx="24601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스위트</a:t>
            </a:r>
            <a:r>
              <a:rPr lang="ko-KR" altLang="en-US" sz="17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콘 치즈 밥을</a:t>
            </a:r>
            <a:endParaRPr lang="en-US" altLang="ko-KR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반구 모양으로 만든다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1EE8EF25-3FD8-4B52-834F-1B70A4722ECC}"/>
              </a:ext>
            </a:extLst>
          </p:cNvPr>
          <p:cNvSpPr txBox="1"/>
          <p:nvPr/>
        </p:nvSpPr>
        <p:spPr>
          <a:xfrm>
            <a:off x="9067328" y="3010305"/>
            <a:ext cx="24601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달군 팬에 밥의 겉면에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색을 낸다</a:t>
            </a:r>
          </a:p>
        </p:txBody>
      </p:sp>
      <p:pic>
        <p:nvPicPr>
          <p:cNvPr id="46" name="그림 45">
            <a:extLst>
              <a:ext uri="{FF2B5EF4-FFF2-40B4-BE49-F238E27FC236}">
                <a16:creationId xmlns="" xmlns:a16="http://schemas.microsoft.com/office/drawing/2014/main" id="{97A95BB6-4D85-46D1-B5EE-3BF547FE7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8" y="1157763"/>
            <a:ext cx="2460193" cy="1845145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="" xmlns:a16="http://schemas.microsoft.com/office/drawing/2014/main" id="{E9AAE4D6-D302-44D6-897B-2E7A0EEFC8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15812" r="5951" b="9101"/>
          <a:stretch/>
        </p:blipFill>
        <p:spPr>
          <a:xfrm rot="5400000">
            <a:off x="3802497" y="849335"/>
            <a:ext cx="1834853" cy="2472294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C8558B07-E52B-4BA8-8295-A5E9A372B8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8" y="3974108"/>
            <a:ext cx="2447962" cy="1845145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="" xmlns:a16="http://schemas.microsoft.com/office/drawing/2014/main" id="{D29005E7-CE32-44B2-9CD6-A6544E4898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76" y="3974108"/>
            <a:ext cx="2447962" cy="1855436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="" xmlns:a16="http://schemas.microsoft.com/office/drawing/2014/main" id="{7DA5F43F-207F-4B4D-A5CC-8D79457165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8" b="2492"/>
          <a:stretch/>
        </p:blipFill>
        <p:spPr>
          <a:xfrm>
            <a:off x="9049114" y="1172678"/>
            <a:ext cx="2460193" cy="1845145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="" xmlns:a16="http://schemas.microsoft.com/office/drawing/2014/main" id="{2FD3CCF0-D304-40D2-BEC9-3BDFA91A6E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10828" r="10259" b="13756"/>
          <a:stretch/>
        </p:blipFill>
        <p:spPr>
          <a:xfrm>
            <a:off x="6272496" y="1169527"/>
            <a:ext cx="2460193" cy="1834854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="" xmlns:a16="http://schemas.microsoft.com/office/drawing/2014/main" id="{0359E3A2-1611-456B-8E93-77FE8EE2BE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2019" y="3963817"/>
            <a:ext cx="2481873" cy="1855436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="" xmlns:a16="http://schemas.microsoft.com/office/drawing/2014/main" id="{CFF4D5EB-76E5-4051-A014-E544333D3A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r="7287"/>
          <a:stretch/>
        </p:blipFill>
        <p:spPr>
          <a:xfrm>
            <a:off x="9073445" y="4007720"/>
            <a:ext cx="2447962" cy="1845145"/>
          </a:xfrm>
          <a:prstGeom prst="rect">
            <a:avLst/>
          </a:prstGeom>
        </p:spPr>
      </p:pic>
      <p:sp>
        <p:nvSpPr>
          <p:cNvPr id="54" name="화살표: 오른쪽 53">
            <a:extLst>
              <a:ext uri="{FF2B5EF4-FFF2-40B4-BE49-F238E27FC236}">
                <a16:creationId xmlns="" xmlns:a16="http://schemas.microsoft.com/office/drawing/2014/main" id="{32D5485B-EA47-488F-A2FF-9F98E33F5C04}"/>
              </a:ext>
            </a:extLst>
          </p:cNvPr>
          <p:cNvSpPr/>
          <p:nvPr/>
        </p:nvSpPr>
        <p:spPr>
          <a:xfrm>
            <a:off x="3192175" y="1956102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" name="화살표: 오른쪽 54">
            <a:extLst>
              <a:ext uri="{FF2B5EF4-FFF2-40B4-BE49-F238E27FC236}">
                <a16:creationId xmlns="" xmlns:a16="http://schemas.microsoft.com/office/drawing/2014/main" id="{4539FEFB-A1DD-4E3A-A80C-014E89B653AC}"/>
              </a:ext>
            </a:extLst>
          </p:cNvPr>
          <p:cNvSpPr/>
          <p:nvPr/>
        </p:nvSpPr>
        <p:spPr>
          <a:xfrm>
            <a:off x="5974844" y="1956102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화살표: 오른쪽 55">
            <a:extLst>
              <a:ext uri="{FF2B5EF4-FFF2-40B4-BE49-F238E27FC236}">
                <a16:creationId xmlns="" xmlns:a16="http://schemas.microsoft.com/office/drawing/2014/main" id="{7DB98798-DDD2-41F6-A8B2-DEFC1A6547F5}"/>
              </a:ext>
            </a:extLst>
          </p:cNvPr>
          <p:cNvSpPr/>
          <p:nvPr/>
        </p:nvSpPr>
        <p:spPr>
          <a:xfrm>
            <a:off x="8773398" y="1956102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화살표: 오른쪽 56">
            <a:extLst>
              <a:ext uri="{FF2B5EF4-FFF2-40B4-BE49-F238E27FC236}">
                <a16:creationId xmlns="" xmlns:a16="http://schemas.microsoft.com/office/drawing/2014/main" id="{EA9BCFF8-96A8-45D6-86EE-3545CB2D2B66}"/>
              </a:ext>
            </a:extLst>
          </p:cNvPr>
          <p:cNvSpPr/>
          <p:nvPr/>
        </p:nvSpPr>
        <p:spPr>
          <a:xfrm>
            <a:off x="3183763" y="4762678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화살표: 오른쪽 57">
            <a:extLst>
              <a:ext uri="{FF2B5EF4-FFF2-40B4-BE49-F238E27FC236}">
                <a16:creationId xmlns="" xmlns:a16="http://schemas.microsoft.com/office/drawing/2014/main" id="{2BBBA6BE-1180-4ACC-918E-36BA14E7A673}"/>
              </a:ext>
            </a:extLst>
          </p:cNvPr>
          <p:cNvSpPr/>
          <p:nvPr/>
        </p:nvSpPr>
        <p:spPr>
          <a:xfrm>
            <a:off x="5974844" y="4752387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화살표: 오른쪽 58">
            <a:extLst>
              <a:ext uri="{FF2B5EF4-FFF2-40B4-BE49-F238E27FC236}">
                <a16:creationId xmlns="" xmlns:a16="http://schemas.microsoft.com/office/drawing/2014/main" id="{8ED43505-7439-45C6-A342-3585F730EDD4}"/>
              </a:ext>
            </a:extLst>
          </p:cNvPr>
          <p:cNvSpPr/>
          <p:nvPr/>
        </p:nvSpPr>
        <p:spPr>
          <a:xfrm>
            <a:off x="8777865" y="4791144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16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40211F0D-37FA-4EFB-9023-8DDDADC16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2201"/>
          <a:stretch/>
        </p:blipFill>
        <p:spPr>
          <a:xfrm rot="16200000">
            <a:off x="5560762" y="158213"/>
            <a:ext cx="4671753" cy="823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E518E7-017D-4611-8E75-6A998A192552}"/>
              </a:ext>
            </a:extLst>
          </p:cNvPr>
          <p:cNvSpPr txBox="1"/>
          <p:nvPr/>
        </p:nvSpPr>
        <p:spPr>
          <a:xfrm>
            <a:off x="8590355" y="1096912"/>
            <a:ext cx="3595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latin typeface="MD개성체" panose="02020603020101020101" pitchFamily="18" charset="-127"/>
                <a:ea typeface="MD개성체" panose="02020603020101020101" pitchFamily="18" charset="-127"/>
              </a:rPr>
              <a:t>열량 폭발 </a:t>
            </a:r>
            <a:r>
              <a:rPr lang="ko-KR" altLang="en-US" sz="40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핵맨</a:t>
            </a:r>
            <a:endParaRPr lang="ko-KR" altLang="en-US" sz="40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438BF294-BE63-4824-8D84-1C2D589EF1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5" y="321660"/>
            <a:ext cx="1199769" cy="119976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5B66D422-AD60-4F4E-8173-CF398662EC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25" t="2000" r="76825" b="88000"/>
          <a:stretch/>
        </p:blipFill>
        <p:spPr>
          <a:xfrm>
            <a:off x="0" y="6099843"/>
            <a:ext cx="1115568" cy="68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45" y="1804798"/>
            <a:ext cx="33427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쌀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부족한 탄수화물 섭취를 도와줍니다</a:t>
            </a:r>
            <a:endParaRPr lang="en-US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accent6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호박 잎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호박 잎에는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엽록소가 포함되어있어 망가진 세포재생에 뛰어난 효과가 있습니다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베타카로틴의 함유로 눈의 피로를 줄여줍니다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r>
              <a:rPr lang="ko-KR" altLang="en-US" dirty="0">
                <a:solidFill>
                  <a:srgbClr val="F72B09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치즈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우리 몸에 필요한 대부분의 영양소가 포함되어 있습니다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  <a:p>
            <a:r>
              <a:rPr lang="ko-KR" altLang="en-US" dirty="0">
                <a:solidFill>
                  <a:schemeClr val="accent4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마늘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포함되어 있는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영양소중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dirty="0" err="1">
                <a:latin typeface="HY강B" panose="02030600000101010101" pitchFamily="18" charset="-127"/>
                <a:ea typeface="HY강B" panose="02030600000101010101" pitchFamily="18" charset="-127"/>
              </a:rPr>
              <a:t>알린은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소화를 돕고 </a:t>
            </a:r>
            <a:r>
              <a:rPr lang="ko-KR" altLang="en-US" dirty="0" err="1">
                <a:latin typeface="HY강B" panose="02030600000101010101" pitchFamily="18" charset="-127"/>
                <a:ea typeface="HY강B" panose="02030600000101010101" pitchFamily="18" charset="-127"/>
              </a:rPr>
              <a:t>면역역를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높여주고 피로회복에 좋습니다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9B868A0B-0E2E-4C04-9B73-A1FC13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2469" r="8382"/>
          <a:stretch/>
        </p:blipFill>
        <p:spPr>
          <a:xfrm>
            <a:off x="4530586" y="1648237"/>
            <a:ext cx="5140704" cy="471655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09E8A5DF-5070-48E8-917E-AE27988BD3A9}"/>
              </a:ext>
            </a:extLst>
          </p:cNvPr>
          <p:cNvSpPr/>
          <p:nvPr/>
        </p:nvSpPr>
        <p:spPr>
          <a:xfrm>
            <a:off x="1482586" y="57101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라이스 페이퍼를 감싸 튀긴 </a:t>
            </a:r>
            <a:endParaRPr lang="en-US" altLang="ko-KR" sz="3200" b="1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소고기 볶음 </a:t>
            </a:r>
            <a:r>
              <a:rPr lang="en-US" altLang="ko-KR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with </a:t>
            </a:r>
            <a:r>
              <a:rPr lang="ko-KR" altLang="en-US" sz="3200" b="1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데리야끼</a:t>
            </a:r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 소스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1E34F7-DF0C-4C47-90D3-AF2207734CCE}"/>
              </a:ext>
            </a:extLst>
          </p:cNvPr>
          <p:cNvSpPr txBox="1"/>
          <p:nvPr/>
        </p:nvSpPr>
        <p:spPr>
          <a:xfrm>
            <a:off x="1482586" y="2159856"/>
            <a:ext cx="285253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소고기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(</a:t>
            </a:r>
            <a:r>
              <a:rPr lang="ko-KR" altLang="en-US" sz="24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채끝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) 40g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양파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15g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	</a:t>
            </a: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마늘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개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건 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표고버섯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5g 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부추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4g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대파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15g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간장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104ml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청주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3ml</a:t>
            </a: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미림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50ml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라이스 페이퍼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4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장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6895101-1E95-4C19-8108-E290C2F0C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5" t="2000" r="76825" b="88000"/>
          <a:stretch/>
        </p:blipFill>
        <p:spPr>
          <a:xfrm>
            <a:off x="10963656" y="6089904"/>
            <a:ext cx="1115568" cy="6858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4923265A-67A5-45C5-89EA-D53119607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23" y="262939"/>
            <a:ext cx="1385297" cy="138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AED58B61-827A-493D-B0D0-BBCFAC34E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5" y="523922"/>
            <a:ext cx="1177279" cy="11772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2F909653-14FA-456C-AF46-CE447EC8B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r="7241"/>
          <a:stretch/>
        </p:blipFill>
        <p:spPr>
          <a:xfrm>
            <a:off x="1613054" y="606288"/>
            <a:ext cx="2811366" cy="225512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A3C649C8-05D5-4148-8A22-75E38EEE0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r="2345"/>
          <a:stretch/>
        </p:blipFill>
        <p:spPr>
          <a:xfrm>
            <a:off x="5008576" y="613283"/>
            <a:ext cx="2786080" cy="224813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8100361A-B96F-4552-82C7-9A3FEED5D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r="6351"/>
          <a:stretch/>
        </p:blipFill>
        <p:spPr>
          <a:xfrm>
            <a:off x="8378812" y="613283"/>
            <a:ext cx="2817313" cy="225512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21FFD5D1-0BD3-4CD2-9AEE-6D7F58A580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12746"/>
          <a:stretch/>
        </p:blipFill>
        <p:spPr>
          <a:xfrm>
            <a:off x="243495" y="3722427"/>
            <a:ext cx="2811365" cy="225512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550748DD-368E-433A-B342-E28AF52448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r="13380"/>
          <a:stretch/>
        </p:blipFill>
        <p:spPr>
          <a:xfrm flipV="1">
            <a:off x="3218191" y="3738310"/>
            <a:ext cx="2811365" cy="223924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0E0C3661-0814-4266-A5A1-7CFC8AAFA3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11181" r="9869" b="16449"/>
          <a:stretch/>
        </p:blipFill>
        <p:spPr>
          <a:xfrm>
            <a:off x="6186617" y="3729421"/>
            <a:ext cx="2754348" cy="224113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04E1BF1F-016A-441B-BEF7-59FE243474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8515" r="16667" b="3369"/>
          <a:stretch/>
        </p:blipFill>
        <p:spPr>
          <a:xfrm>
            <a:off x="9098026" y="3740396"/>
            <a:ext cx="2811365" cy="22392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817173F-54EF-4990-AA8D-BE89BD45D67B}"/>
              </a:ext>
            </a:extLst>
          </p:cNvPr>
          <p:cNvSpPr txBox="1"/>
          <p:nvPr/>
        </p:nvSpPr>
        <p:spPr>
          <a:xfrm>
            <a:off x="1613054" y="2833808"/>
            <a:ext cx="28113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재료를 일정한 크기로 재단한다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6DD5E30-E0B0-465B-ACA3-7F00DF29BB10}"/>
              </a:ext>
            </a:extLst>
          </p:cNvPr>
          <p:cNvSpPr txBox="1"/>
          <p:nvPr/>
        </p:nvSpPr>
        <p:spPr>
          <a:xfrm>
            <a:off x="5008576" y="2922596"/>
            <a:ext cx="27860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소고기는 소금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후추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</a:p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청주로 </a:t>
            </a:r>
            <a:r>
              <a:rPr lang="ko-KR" altLang="en-US" sz="17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밑간한다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3CD024F-225F-4DDC-8B22-982C2821F37D}"/>
              </a:ext>
            </a:extLst>
          </p:cNvPr>
          <p:cNvSpPr txBox="1"/>
          <p:nvPr/>
        </p:nvSpPr>
        <p:spPr>
          <a:xfrm>
            <a:off x="8378811" y="2884486"/>
            <a:ext cx="281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데리야끼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소스에 향을 더해줄 파를 태운다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C48C30C-4A4B-40C9-A051-C24AB0F8D363}"/>
              </a:ext>
            </a:extLst>
          </p:cNvPr>
          <p:cNvSpPr txBox="1"/>
          <p:nvPr/>
        </p:nvSpPr>
        <p:spPr>
          <a:xfrm>
            <a:off x="3211920" y="5931119"/>
            <a:ext cx="28176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양파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마늘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소고기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버섯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간장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청주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후추를 넣고 볶는다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98EF043-FD5A-4DC1-B246-9FED2A85E48E}"/>
              </a:ext>
            </a:extLst>
          </p:cNvPr>
          <p:cNvSpPr txBox="1"/>
          <p:nvPr/>
        </p:nvSpPr>
        <p:spPr>
          <a:xfrm>
            <a:off x="6192886" y="5935955"/>
            <a:ext cx="27480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찬물에 적신 라이스 페이퍼로 볶는 속을 감싼다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8C74C70-4184-4CBE-B41B-31935E67AF13}"/>
              </a:ext>
            </a:extLst>
          </p:cNvPr>
          <p:cNvSpPr txBox="1"/>
          <p:nvPr/>
        </p:nvSpPr>
        <p:spPr>
          <a:xfrm>
            <a:off x="243495" y="5986634"/>
            <a:ext cx="28050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간장 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청주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설탕과 졸인 후 식힌다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A533A12-8CB8-401E-9824-9F71C41BB97C}"/>
              </a:ext>
            </a:extLst>
          </p:cNvPr>
          <p:cNvSpPr txBox="1"/>
          <p:nvPr/>
        </p:nvSpPr>
        <p:spPr>
          <a:xfrm>
            <a:off x="9098025" y="5942617"/>
            <a:ext cx="28113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160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도의 기름에서 튀긴다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="" xmlns:a16="http://schemas.microsoft.com/office/drawing/2014/main" id="{16070510-0DE2-4EE7-86DE-063A0AF3EEC0}"/>
              </a:ext>
            </a:extLst>
          </p:cNvPr>
          <p:cNvSpPr/>
          <p:nvPr/>
        </p:nvSpPr>
        <p:spPr>
          <a:xfrm>
            <a:off x="4583110" y="1701201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화살표: 오른쪽 29">
            <a:extLst>
              <a:ext uri="{FF2B5EF4-FFF2-40B4-BE49-F238E27FC236}">
                <a16:creationId xmlns="" xmlns:a16="http://schemas.microsoft.com/office/drawing/2014/main" id="{B8954939-9E63-405A-B086-A54FCB38B595}"/>
              </a:ext>
            </a:extLst>
          </p:cNvPr>
          <p:cNvSpPr/>
          <p:nvPr/>
        </p:nvSpPr>
        <p:spPr>
          <a:xfrm>
            <a:off x="7953346" y="1701201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화살표: 오른쪽 30">
            <a:extLst>
              <a:ext uri="{FF2B5EF4-FFF2-40B4-BE49-F238E27FC236}">
                <a16:creationId xmlns="" xmlns:a16="http://schemas.microsoft.com/office/drawing/2014/main" id="{8B0A8737-E048-41F1-BCF5-E3BFD764ABCC}"/>
              </a:ext>
            </a:extLst>
          </p:cNvPr>
          <p:cNvSpPr/>
          <p:nvPr/>
        </p:nvSpPr>
        <p:spPr>
          <a:xfrm>
            <a:off x="3000002" y="4718784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화살표: 오른쪽 31">
            <a:extLst>
              <a:ext uri="{FF2B5EF4-FFF2-40B4-BE49-F238E27FC236}">
                <a16:creationId xmlns="" xmlns:a16="http://schemas.microsoft.com/office/drawing/2014/main" id="{F9733462-0D4E-40BE-80D1-CA84C6C31D4C}"/>
              </a:ext>
            </a:extLst>
          </p:cNvPr>
          <p:cNvSpPr/>
          <p:nvPr/>
        </p:nvSpPr>
        <p:spPr>
          <a:xfrm>
            <a:off x="5974698" y="4718602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화살표: 오른쪽 32">
            <a:extLst>
              <a:ext uri="{FF2B5EF4-FFF2-40B4-BE49-F238E27FC236}">
                <a16:creationId xmlns="" xmlns:a16="http://schemas.microsoft.com/office/drawing/2014/main" id="{96650548-8790-4F49-B8C6-F9C78CFC0DC8}"/>
              </a:ext>
            </a:extLst>
          </p:cNvPr>
          <p:cNvSpPr/>
          <p:nvPr/>
        </p:nvSpPr>
        <p:spPr>
          <a:xfrm>
            <a:off x="8904066" y="4716575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1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989FB01C-12A6-437E-9EA5-18ECA3761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" r="7507"/>
          <a:stretch/>
        </p:blipFill>
        <p:spPr>
          <a:xfrm>
            <a:off x="4005454" y="321660"/>
            <a:ext cx="7384790" cy="614165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2DE05876-2CAA-4752-AC57-4695107161AB}"/>
              </a:ext>
            </a:extLst>
          </p:cNvPr>
          <p:cNvSpPr/>
          <p:nvPr/>
        </p:nvSpPr>
        <p:spPr>
          <a:xfrm>
            <a:off x="506097" y="5609847"/>
            <a:ext cx="4245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퐈</a:t>
            </a:r>
            <a:r>
              <a:rPr lang="ko-KR" altLang="en-US" sz="4000" b="1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삭</a:t>
            </a:r>
            <a:r>
              <a:rPr lang="en-US" altLang="ko-KR" sz="4000" b="1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!</a:t>
            </a:r>
            <a:r>
              <a:rPr lang="ko-KR" altLang="en-US" sz="4000" b="1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40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소고기 볶음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B21034E6-6D77-4809-B36B-4A7F48BDD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5" y="321660"/>
            <a:ext cx="1199769" cy="1199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700" y="1770945"/>
            <a:ext cx="3314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소고기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단백질을 보충해 줄 뿐만 아니라 밥을 제 때에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먹지 못하는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친구들의 위장기능을 보호해주고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근력을 튼튼하게 유지시켜 줄 수 있습니다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또한 철분을 많이 함유하고 있어 빈혈을 예방해줍니다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>
                <a:solidFill>
                  <a:schemeClr val="accent6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부추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비타민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A,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비타민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C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가 다량 함유되어 있어 비타민을 더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할 수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있고 혈액순환을 원활하게 해 줍니다</a:t>
            </a:r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30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09E8A5DF-5070-48E8-917E-AE27988BD3A9}"/>
              </a:ext>
            </a:extLst>
          </p:cNvPr>
          <p:cNvSpPr/>
          <p:nvPr/>
        </p:nvSpPr>
        <p:spPr>
          <a:xfrm>
            <a:off x="1591917" y="95287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여러가지 과일을 넣은 </a:t>
            </a:r>
            <a:r>
              <a:rPr lang="ko-KR" altLang="en-US" sz="3200" b="1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수박 화채</a:t>
            </a:r>
            <a:endParaRPr lang="en-US" altLang="ko-KR" sz="3200" b="1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1E34F7-DF0C-4C47-90D3-AF2207734CCE}"/>
              </a:ext>
            </a:extLst>
          </p:cNvPr>
          <p:cNvSpPr txBox="1"/>
          <p:nvPr/>
        </p:nvSpPr>
        <p:spPr>
          <a:xfrm>
            <a:off x="1753498" y="2777034"/>
            <a:ext cx="2852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수박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30g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복숭아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20g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파인애플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15g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꿀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5g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탄산수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20ml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홍초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1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0ml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6895101-1E95-4C19-8108-E290C2F0C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5" t="2000" r="76825" b="88000"/>
          <a:stretch/>
        </p:blipFill>
        <p:spPr>
          <a:xfrm>
            <a:off x="10963656" y="6089904"/>
            <a:ext cx="1115568" cy="6858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4923265A-67A5-45C5-89EA-D53119607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93" y="333017"/>
            <a:ext cx="1385297" cy="138529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368E1588-3EE0-4803-A9A1-4124AD125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001" y="1718314"/>
            <a:ext cx="6433070" cy="47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AED58B61-827A-493D-B0D0-BBCFAC34E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4" y="337113"/>
            <a:ext cx="990382" cy="990382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="" xmlns:a16="http://schemas.microsoft.com/office/drawing/2014/main" id="{9029B3A5-3891-4470-BC90-C99C70A7FE24}"/>
              </a:ext>
            </a:extLst>
          </p:cNvPr>
          <p:cNvSpPr/>
          <p:nvPr/>
        </p:nvSpPr>
        <p:spPr>
          <a:xfrm>
            <a:off x="6987467" y="4269294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2689A50F-202E-4810-895F-22BB7742B468}"/>
              </a:ext>
            </a:extLst>
          </p:cNvPr>
          <p:cNvSpPr/>
          <p:nvPr/>
        </p:nvSpPr>
        <p:spPr>
          <a:xfrm>
            <a:off x="6285218" y="4206842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25CBC18-6574-4920-B706-6B3E64332CF5}"/>
              </a:ext>
            </a:extLst>
          </p:cNvPr>
          <p:cNvSpPr txBox="1"/>
          <p:nvPr/>
        </p:nvSpPr>
        <p:spPr>
          <a:xfrm>
            <a:off x="1398634" y="3396550"/>
            <a:ext cx="27463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수박을 스쿱을 파준다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609238F-C2AE-4090-A2A0-266568C3AAFB}"/>
              </a:ext>
            </a:extLst>
          </p:cNvPr>
          <p:cNvSpPr txBox="1"/>
          <p:nvPr/>
        </p:nvSpPr>
        <p:spPr>
          <a:xfrm>
            <a:off x="4824072" y="3372724"/>
            <a:ext cx="2746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스쿱을 파고 남은 부분을 갈아준다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4BEB16B-CA81-4752-A1CF-1EA2E63037A3}"/>
              </a:ext>
            </a:extLst>
          </p:cNvPr>
          <p:cNvSpPr txBox="1"/>
          <p:nvPr/>
        </p:nvSpPr>
        <p:spPr>
          <a:xfrm>
            <a:off x="8244258" y="6106889"/>
            <a:ext cx="2746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얼음을 넣고 재료와 섞어준다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284EF95-B121-4CB4-9BE9-E163280F7B83}"/>
              </a:ext>
            </a:extLst>
          </p:cNvPr>
          <p:cNvSpPr txBox="1"/>
          <p:nvPr/>
        </p:nvSpPr>
        <p:spPr>
          <a:xfrm>
            <a:off x="4818902" y="6100437"/>
            <a:ext cx="26752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수박즙에 탄산수와 홍초를 넣어준다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19B21EBC-E0E0-4A63-838B-0302A9578A53}"/>
              </a:ext>
            </a:extLst>
          </p:cNvPr>
          <p:cNvSpPr txBox="1"/>
          <p:nvPr/>
        </p:nvSpPr>
        <p:spPr>
          <a:xfrm>
            <a:off x="8244258" y="3396550"/>
            <a:ext cx="27463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파인애플을 다이스 해준다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C448F320-AD34-46AA-B2CD-5927254AB90D}"/>
              </a:ext>
            </a:extLst>
          </p:cNvPr>
          <p:cNvSpPr txBox="1"/>
          <p:nvPr/>
        </p:nvSpPr>
        <p:spPr>
          <a:xfrm>
            <a:off x="1398635" y="6102084"/>
            <a:ext cx="274633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복숭아를 다이스해준다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62" name="그림 61">
            <a:extLst>
              <a:ext uri="{FF2B5EF4-FFF2-40B4-BE49-F238E27FC236}">
                <a16:creationId xmlns="" xmlns:a16="http://schemas.microsoft.com/office/drawing/2014/main" id="{2B25086C-DC34-4868-A8AA-F95F4666CC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8634" y="1222865"/>
            <a:ext cx="2746332" cy="2165502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="" xmlns:a16="http://schemas.microsoft.com/office/drawing/2014/main" id="{31F8DF4E-3404-4CC9-9918-FCFD34E877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114406" y="940798"/>
            <a:ext cx="2165500" cy="2746004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="" xmlns:a16="http://schemas.microsoft.com/office/drawing/2014/main" id="{78170D47-EA06-4DC3-8B35-1D2B7334BC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3990" y="3952289"/>
            <a:ext cx="2746332" cy="2153358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="" xmlns:a16="http://schemas.microsoft.com/office/drawing/2014/main" id="{2AF518F2-97B0-4B46-8999-A5DF6566F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634" y="3941387"/>
            <a:ext cx="2746332" cy="2165502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="" xmlns:a16="http://schemas.microsoft.com/office/drawing/2014/main" id="{ADEB6192-91AF-471A-838C-7F5022CF5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258" y="1246105"/>
            <a:ext cx="2746332" cy="216176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="" xmlns:a16="http://schemas.microsoft.com/office/drawing/2014/main" id="{906C5B39-A252-409D-909A-52B03B294AB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244258" y="3940145"/>
            <a:ext cx="2746332" cy="2165502"/>
          </a:xfrm>
          <a:prstGeom prst="rect">
            <a:avLst/>
          </a:prstGeom>
        </p:spPr>
      </p:pic>
      <p:sp>
        <p:nvSpPr>
          <p:cNvPr id="89" name="화살표: 오른쪽 88">
            <a:extLst>
              <a:ext uri="{FF2B5EF4-FFF2-40B4-BE49-F238E27FC236}">
                <a16:creationId xmlns="" xmlns:a16="http://schemas.microsoft.com/office/drawing/2014/main" id="{5AE523B3-04BE-4F63-AC7A-7D0D272DC8C5}"/>
              </a:ext>
            </a:extLst>
          </p:cNvPr>
          <p:cNvSpPr/>
          <p:nvPr/>
        </p:nvSpPr>
        <p:spPr>
          <a:xfrm>
            <a:off x="4348628" y="2166468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0" name="화살표: 오른쪽 89">
            <a:extLst>
              <a:ext uri="{FF2B5EF4-FFF2-40B4-BE49-F238E27FC236}">
                <a16:creationId xmlns="" xmlns:a16="http://schemas.microsoft.com/office/drawing/2014/main" id="{D2502294-54C4-4F88-A6BD-0FEFFBB5DF5E}"/>
              </a:ext>
            </a:extLst>
          </p:cNvPr>
          <p:cNvSpPr/>
          <p:nvPr/>
        </p:nvSpPr>
        <p:spPr>
          <a:xfrm>
            <a:off x="7773820" y="2187838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1" name="화살표: 오른쪽 90">
            <a:extLst>
              <a:ext uri="{FF2B5EF4-FFF2-40B4-BE49-F238E27FC236}">
                <a16:creationId xmlns="" xmlns:a16="http://schemas.microsoft.com/office/drawing/2014/main" id="{476E15DA-504F-4C78-88D9-989B257A174D}"/>
              </a:ext>
            </a:extLst>
          </p:cNvPr>
          <p:cNvSpPr/>
          <p:nvPr/>
        </p:nvSpPr>
        <p:spPr>
          <a:xfrm>
            <a:off x="4348001" y="4883748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3" name="화살표: 오른쪽 92">
            <a:extLst>
              <a:ext uri="{FF2B5EF4-FFF2-40B4-BE49-F238E27FC236}">
                <a16:creationId xmlns="" xmlns:a16="http://schemas.microsoft.com/office/drawing/2014/main" id="{D437B811-B8C8-434C-AC0D-E65944A084FB}"/>
              </a:ext>
            </a:extLst>
          </p:cNvPr>
          <p:cNvSpPr/>
          <p:nvPr/>
        </p:nvSpPr>
        <p:spPr>
          <a:xfrm>
            <a:off x="7773820" y="4883748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4" name="그림 93">
            <a:extLst>
              <a:ext uri="{FF2B5EF4-FFF2-40B4-BE49-F238E27FC236}">
                <a16:creationId xmlns="" xmlns:a16="http://schemas.microsoft.com/office/drawing/2014/main" id="{EFD14990-45DA-4581-AE2C-976BD4C63E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025" t="2000" r="76825" b="88000"/>
          <a:stretch/>
        </p:blipFill>
        <p:spPr>
          <a:xfrm>
            <a:off x="10990590" y="6110458"/>
            <a:ext cx="111556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BD797C85-2B94-4817-9398-D88DDACCA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67" y="5468777"/>
            <a:ext cx="1199769" cy="119976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E606000B-45EE-4E07-A446-5889AAE8B4B5}"/>
              </a:ext>
            </a:extLst>
          </p:cNvPr>
          <p:cNvSpPr/>
          <p:nvPr/>
        </p:nvSpPr>
        <p:spPr>
          <a:xfrm>
            <a:off x="90248" y="841360"/>
            <a:ext cx="7250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dirty="0">
                <a:latin typeface="MD개성체" panose="02020603020101020101" pitchFamily="18" charset="-127"/>
                <a:ea typeface="MD개성체" panose="02020603020101020101" pitchFamily="18" charset="-127"/>
              </a:rPr>
              <a:t>수박수영장에 빠진 </a:t>
            </a:r>
            <a:r>
              <a:rPr lang="ko-KR" altLang="en-US" sz="40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복숭아숭아</a:t>
            </a:r>
            <a:r>
              <a:rPr lang="en-US" altLang="ko-KR" sz="40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endParaRPr lang="ko-KR" altLang="en-US" sz="40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ABE37B8E-AB8F-42CE-A4E7-BE429DEC2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5" t="2000" r="76825" b="88000"/>
          <a:stretch/>
        </p:blipFill>
        <p:spPr>
          <a:xfrm>
            <a:off x="90248" y="6068661"/>
            <a:ext cx="1115568" cy="685800"/>
          </a:xfrm>
          <a:prstGeom prst="rect">
            <a:avLst/>
          </a:prstGeom>
        </p:spPr>
      </p:pic>
      <p:pic>
        <p:nvPicPr>
          <p:cNvPr id="3" name="그림 2" descr="수박화채 플레이팅.jpg">
            <a:extLst>
              <a:ext uri="{FF2B5EF4-FFF2-40B4-BE49-F238E27FC236}">
                <a16:creationId xmlns="" xmlns:a16="http://schemas.microsoft.com/office/drawing/2014/main" id="{559825FC-D0D9-4634-9BB3-6EB822602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37" t="6072" r="10845" b="16366"/>
          <a:stretch/>
        </p:blipFill>
        <p:spPr>
          <a:xfrm>
            <a:off x="1043609" y="1612746"/>
            <a:ext cx="6030292" cy="4559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3200" y="1612746"/>
            <a:ext cx="3676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수박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비타민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A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와 다량의 수분을 함유하고 있어 이뇨작용과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신경안정과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갈증해소를 돕는다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>
                <a:solidFill>
                  <a:srgbClr val="FF99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복숭아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 :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당질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유기산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미네랄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비타민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효소 등을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포함하여 영양이 부족한 고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3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학생들의 영양유지에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뛰어나고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불면증 완화해 주는 효과가 있습니다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71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CDD7284A-387E-4405-8E9F-EAEA97D2E3A9}"/>
              </a:ext>
            </a:extLst>
          </p:cNvPr>
          <p:cNvSpPr/>
          <p:nvPr/>
        </p:nvSpPr>
        <p:spPr>
          <a:xfrm>
            <a:off x="9283148" y="0"/>
            <a:ext cx="2238292" cy="6858000"/>
          </a:xfrm>
          <a:prstGeom prst="rect">
            <a:avLst/>
          </a:prstGeom>
          <a:solidFill>
            <a:schemeClr val="tx2">
              <a:lumMod val="40000"/>
              <a:lumOff val="6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6520CCF2-BE05-479A-A189-AFE53BD38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5" t="2000" r="76825" b="88000"/>
          <a:stretch/>
        </p:blipFill>
        <p:spPr>
          <a:xfrm>
            <a:off x="130004" y="6052929"/>
            <a:ext cx="1115568" cy="6858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E51C8FB3-851F-4A17-822D-541D8A38BE95}"/>
              </a:ext>
            </a:extLst>
          </p:cNvPr>
          <p:cNvSpPr/>
          <p:nvPr/>
        </p:nvSpPr>
        <p:spPr>
          <a:xfrm>
            <a:off x="1496169" y="2000125"/>
            <a:ext cx="9908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열심히 공부하는 친구들이 </a:t>
            </a:r>
            <a:r>
              <a:rPr lang="ko-KR" altLang="en-US" sz="2800" u="sng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웃고 </a:t>
            </a:r>
            <a:r>
              <a:rPr lang="ko-KR" altLang="en-US" sz="2800" u="sng" dirty="0">
                <a:latin typeface="MD개성체" panose="02020603020101020101" pitchFamily="18" charset="-127"/>
                <a:ea typeface="MD개성체" panose="02020603020101020101" pitchFamily="18" charset="-127"/>
              </a:rPr>
              <a:t>맛있게</a:t>
            </a:r>
            <a:r>
              <a:rPr lang="ko-KR" altLang="en-US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 먹을 수 있는 건강식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8F471C-D683-4BBD-8B10-C0FC97D1C619}"/>
              </a:ext>
            </a:extLst>
          </p:cNvPr>
          <p:cNvSpPr txBox="1"/>
          <p:nvPr/>
        </p:nvSpPr>
        <p:spPr>
          <a:xfrm>
            <a:off x="1522724" y="2872097"/>
            <a:ext cx="10980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입시가 얼마 남지 않은 지금</a:t>
            </a:r>
            <a:r>
              <a:rPr lang="en-US" altLang="ko-KR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28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친구들이 </a:t>
            </a:r>
            <a:endParaRPr lang="en-US" altLang="ko-KR" sz="2800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800" u="sng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영양</a:t>
            </a:r>
            <a:r>
              <a:rPr lang="ko-KR" altLang="en-US" sz="28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과 </a:t>
            </a:r>
            <a:r>
              <a:rPr lang="ko-KR" altLang="en-US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웃음을 잃지 않고 </a:t>
            </a:r>
            <a:r>
              <a:rPr lang="ko-KR" altLang="en-US" sz="2800" u="sng" dirty="0">
                <a:latin typeface="MD개성체" panose="02020603020101020101" pitchFamily="18" charset="-127"/>
                <a:ea typeface="MD개성체" panose="02020603020101020101" pitchFamily="18" charset="-127"/>
              </a:rPr>
              <a:t>열심히 공부</a:t>
            </a:r>
            <a:r>
              <a:rPr lang="ko-KR" altLang="en-US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할 수 있는 음식</a:t>
            </a:r>
            <a:r>
              <a:rPr lang="en-US" altLang="ko-KR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8C2DFDC-1293-446F-9351-B5469A0C5F95}"/>
              </a:ext>
            </a:extLst>
          </p:cNvPr>
          <p:cNvSpPr txBox="1"/>
          <p:nvPr/>
        </p:nvSpPr>
        <p:spPr>
          <a:xfrm>
            <a:off x="1548124" y="4143672"/>
            <a:ext cx="1038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5</a:t>
            </a:r>
            <a:r>
              <a:rPr lang="ko-KR" altLang="en-US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가지 </a:t>
            </a:r>
            <a:r>
              <a:rPr lang="ko-KR" altLang="en-US" sz="2800" u="sng" dirty="0">
                <a:latin typeface="MD개성체" panose="02020603020101020101" pitchFamily="18" charset="-127"/>
                <a:ea typeface="MD개성체" panose="02020603020101020101" pitchFamily="18" charset="-127"/>
              </a:rPr>
              <a:t>코스형식</a:t>
            </a:r>
            <a:r>
              <a:rPr lang="ko-KR" altLang="en-US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을 통해 부족한 </a:t>
            </a:r>
            <a:r>
              <a:rPr lang="ko-KR" altLang="en-US" sz="2800" u="sng" dirty="0">
                <a:latin typeface="MD개성체" panose="02020603020101020101" pitchFamily="18" charset="-127"/>
                <a:ea typeface="MD개성체" panose="02020603020101020101" pitchFamily="18" charset="-127"/>
              </a:rPr>
              <a:t>영양소</a:t>
            </a:r>
            <a:r>
              <a:rPr lang="ko-KR" altLang="en-US" sz="2800" dirty="0">
                <a:latin typeface="MD개성체" panose="02020603020101020101" pitchFamily="18" charset="-127"/>
                <a:ea typeface="MD개성체" panose="02020603020101020101" pitchFamily="18" charset="-127"/>
              </a:rPr>
              <a:t>를 채워 줄 수 있는 요리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B85657A1-C31B-48C5-B695-249F0DBA9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89" y="2027016"/>
            <a:ext cx="432179" cy="43217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C2DC1453-3BFC-461F-9A1B-5C6971F69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90" y="2916971"/>
            <a:ext cx="432179" cy="43217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2AE86E20-8DBD-476F-8C3B-8D2C53700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89" y="4189192"/>
            <a:ext cx="432179" cy="4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F867DF-16EE-43F7-9C43-1EB70EABCA17}"/>
              </a:ext>
            </a:extLst>
          </p:cNvPr>
          <p:cNvSpPr txBox="1"/>
          <p:nvPr/>
        </p:nvSpPr>
        <p:spPr>
          <a:xfrm>
            <a:off x="659295" y="471456"/>
            <a:ext cx="814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대회를 마친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소감</a:t>
            </a:r>
            <a:r>
              <a:rPr lang="en-US" altLang="ko-KR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32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DDECBF9D-8AB7-459B-85EB-DBB5942E3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8" y="1347840"/>
            <a:ext cx="1275969" cy="127596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41AEB9EC-A7E1-428C-BBA8-2A65C1E91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10" y="4773231"/>
            <a:ext cx="1275969" cy="1275969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="" xmlns:a16="http://schemas.microsoft.com/office/drawing/2014/main" id="{920A40E7-7CF0-4293-BA23-F5FF687DDC2A}"/>
              </a:ext>
            </a:extLst>
          </p:cNvPr>
          <p:cNvSpPr/>
          <p:nvPr/>
        </p:nvSpPr>
        <p:spPr>
          <a:xfrm>
            <a:off x="2575173" y="1361316"/>
            <a:ext cx="9004852" cy="2233438"/>
          </a:xfrm>
          <a:prstGeom prst="wedgeRoundRectCallout">
            <a:avLst>
              <a:gd name="adj1" fmla="val -57357"/>
              <a:gd name="adj2" fmla="val -20718"/>
              <a:gd name="adj3" fmla="val 16667"/>
            </a:avLst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="" xmlns:a16="http://schemas.microsoft.com/office/drawing/2014/main" id="{7AC4621C-1F4F-46D6-93A4-77A9823557F4}"/>
              </a:ext>
            </a:extLst>
          </p:cNvPr>
          <p:cNvSpPr/>
          <p:nvPr/>
        </p:nvSpPr>
        <p:spPr>
          <a:xfrm>
            <a:off x="659295" y="4005606"/>
            <a:ext cx="9004852" cy="2233438"/>
          </a:xfrm>
          <a:prstGeom prst="wedgeRoundRectCallout">
            <a:avLst>
              <a:gd name="adj1" fmla="val 57875"/>
              <a:gd name="adj2" fmla="val 18888"/>
              <a:gd name="adj3" fmla="val 16667"/>
            </a:avLst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264429-F69A-48E7-BEAC-3CAC2E201E9A}"/>
              </a:ext>
            </a:extLst>
          </p:cNvPr>
          <p:cNvSpPr txBox="1"/>
          <p:nvPr/>
        </p:nvSpPr>
        <p:spPr>
          <a:xfrm>
            <a:off x="3181929" y="1643636"/>
            <a:ext cx="77913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개인으로 준비하는 첫 대회인 만큼 미숙하고</a:t>
            </a:r>
            <a:r>
              <a:rPr lang="en-US" altLang="ko-KR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부족한 점이 많았지만 공부에</a:t>
            </a:r>
            <a:r>
              <a:rPr lang="en-US" altLang="ko-KR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지친 친구들에게 어떤 요리를 대접해주면 기뻐할 지 생각하며 </a:t>
            </a:r>
            <a:r>
              <a:rPr lang="ko-KR" altLang="en-US" sz="22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매뉴를</a:t>
            </a:r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 구성해보고 이것 저것 새로운 시도를 해보며 많은 것을 얻을 수 있었고</a:t>
            </a:r>
            <a:r>
              <a:rPr lang="en-US" altLang="ko-KR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, </a:t>
            </a:r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요리에 대해 자신감이 생긴 것 같아 </a:t>
            </a:r>
            <a:r>
              <a:rPr lang="ko-KR" altLang="en-US" sz="2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뜻 깊은 </a:t>
            </a:r>
            <a:r>
              <a:rPr lang="ko-KR" altLang="en-US" sz="22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시간이였던</a:t>
            </a:r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 것 같습니다</a:t>
            </a:r>
            <a:r>
              <a:rPr lang="en-US" altLang="ko-KR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</a:p>
          <a:p>
            <a:endParaRPr lang="ko-KR" altLang="en-US" sz="22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A8812EE-D17C-4FD7-AA86-8A0000560002}"/>
              </a:ext>
            </a:extLst>
          </p:cNvPr>
          <p:cNvSpPr txBox="1"/>
          <p:nvPr/>
        </p:nvSpPr>
        <p:spPr>
          <a:xfrm>
            <a:off x="1203572" y="4280976"/>
            <a:ext cx="77913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팀으로 나가는 대회인 만큼 정한이와 많은 시간을 가지고 요리에 대한 </a:t>
            </a:r>
            <a:r>
              <a:rPr lang="ko-KR" altLang="en-US" sz="2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정보를 </a:t>
            </a:r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공유하며 제 자신의 지식도 쌓고 우정을 다지는 등 많은 것을 </a:t>
            </a:r>
            <a:r>
              <a:rPr lang="ko-KR" altLang="en-US" sz="2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느끼고 </a:t>
            </a:r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배운 대회였습니다</a:t>
            </a:r>
            <a:r>
              <a:rPr lang="en-US" altLang="ko-KR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. </a:t>
            </a:r>
          </a:p>
          <a:p>
            <a:r>
              <a:rPr lang="ko-KR" altLang="en-US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지친 친구들을 다시한번 돌아보고 위해 줄 수 있는 대회였던 것 같습니다</a:t>
            </a:r>
            <a:r>
              <a:rPr lang="en-US" altLang="ko-KR" sz="22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22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endParaRPr lang="ko-KR" altLang="en-US" sz="22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77F885B-B2C3-44BB-A73F-C834C4A114F7}"/>
              </a:ext>
            </a:extLst>
          </p:cNvPr>
          <p:cNvSpPr txBox="1"/>
          <p:nvPr/>
        </p:nvSpPr>
        <p:spPr>
          <a:xfrm>
            <a:off x="843883" y="2639036"/>
            <a:ext cx="164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정한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6C35172-91B8-44F0-85CC-D07EAD6DEA5D}"/>
              </a:ext>
            </a:extLst>
          </p:cNvPr>
          <p:cNvSpPr txBox="1"/>
          <p:nvPr/>
        </p:nvSpPr>
        <p:spPr>
          <a:xfrm>
            <a:off x="10464962" y="6061244"/>
            <a:ext cx="111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경연</a:t>
            </a:r>
          </a:p>
        </p:txBody>
      </p:sp>
    </p:spTree>
    <p:extLst>
      <p:ext uri="{BB962C8B-B14F-4D97-AF65-F5344CB8AC3E}">
        <p14:creationId xmlns:p14="http://schemas.microsoft.com/office/powerpoint/2010/main" val="22599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16213" y="609600"/>
            <a:ext cx="4838700" cy="5410199"/>
          </a:xfrm>
        </p:spPr>
        <p:txBody>
          <a:bodyPr/>
          <a:lstStyle/>
          <a:p>
            <a:pPr algn="ctr"/>
            <a:r>
              <a:rPr lang="ko-KR" altLang="en-US" sz="55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감사합니다</a:t>
            </a:r>
            <a:r>
              <a:rPr lang="en-US" altLang="ko-KR" sz="55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55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r="17403"/>
          <a:stretch/>
        </p:blipFill>
        <p:spPr>
          <a:xfrm>
            <a:off x="0" y="0"/>
            <a:ext cx="6388100" cy="6896100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776" y="2772862"/>
            <a:ext cx="1083674" cy="10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9395CEB8-44DD-4FB5-AA3E-927852CAE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08" y="1153152"/>
            <a:ext cx="1891002" cy="189100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9B91C591-4B78-4086-802B-69DC7AD81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32" y="1153152"/>
            <a:ext cx="1980918" cy="1980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CF3BF9-C429-4B86-9E74-AE21E5E61B56}"/>
              </a:ext>
            </a:extLst>
          </p:cNvPr>
          <p:cNvSpPr txBox="1"/>
          <p:nvPr/>
        </p:nvSpPr>
        <p:spPr>
          <a:xfrm>
            <a:off x="1177408" y="3434314"/>
            <a:ext cx="109595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학교 친구들을 대상으로 한 설문 </a:t>
            </a:r>
            <a:r>
              <a:rPr lang="ko-KR" altLang="en-US" sz="2600" dirty="0">
                <a:latin typeface="MD개성체" panose="02020603020101020101" pitchFamily="18" charset="-127"/>
                <a:ea typeface="MD개성체" panose="02020603020101020101" pitchFamily="18" charset="-127"/>
              </a:rPr>
              <a:t>조사를 통해 인스턴트를 좋아하는 친구들이 많다는 것을 알게 되었고</a:t>
            </a:r>
            <a:r>
              <a:rPr lang="en-US" altLang="ko-KR" sz="26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26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endParaRPr lang="en-US" altLang="ko-KR" sz="26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600" dirty="0">
                <a:latin typeface="MD개성체" panose="02020603020101020101" pitchFamily="18" charset="-127"/>
                <a:ea typeface="MD개성체" panose="02020603020101020101" pitchFamily="18" charset="-127"/>
              </a:rPr>
              <a:t>인스턴트 음식을 건강하게 바꿔보자는 생각을 하며 만들게 되었습니다</a:t>
            </a:r>
            <a:r>
              <a:rPr lang="en-US" altLang="ko-KR" sz="26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</a:p>
          <a:p>
            <a:endParaRPr lang="ko-KR" altLang="en-US" sz="26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630E150C-EED2-4C52-A69D-A5023598D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25" t="2000" r="76825" b="88000"/>
          <a:stretch/>
        </p:blipFill>
        <p:spPr>
          <a:xfrm>
            <a:off x="10963656" y="6089904"/>
            <a:ext cx="111556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09E8A5DF-5070-48E8-917E-AE27988BD3A9}"/>
              </a:ext>
            </a:extLst>
          </p:cNvPr>
          <p:cNvSpPr/>
          <p:nvPr/>
        </p:nvSpPr>
        <p:spPr>
          <a:xfrm>
            <a:off x="1482586" y="61715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블루베리 </a:t>
            </a:r>
            <a:r>
              <a:rPr lang="ko-KR" altLang="en-US" sz="3200" b="1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셀러드</a:t>
            </a:r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with </a:t>
            </a:r>
          </a:p>
          <a:p>
            <a:r>
              <a:rPr lang="ko-KR" altLang="en-US" sz="3200" b="1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프렌치</a:t>
            </a:r>
            <a:r>
              <a:rPr lang="ko-KR" altLang="en-US" sz="32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 드레싱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1E34F7-DF0C-4C47-90D3-AF2207734CCE}"/>
              </a:ext>
            </a:extLst>
          </p:cNvPr>
          <p:cNvSpPr txBox="1"/>
          <p:nvPr/>
        </p:nvSpPr>
        <p:spPr>
          <a:xfrm>
            <a:off x="1678055" y="2135508"/>
            <a:ext cx="28525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양배추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3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어린잎 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채소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5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치커리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3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적근대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3g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블루베리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6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개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양파 </a:t>
            </a:r>
            <a:r>
              <a:rPr lang="ko-KR" altLang="en-US" sz="24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반개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마요네즈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5g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디종</a:t>
            </a:r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24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머스타드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5g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꿀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1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g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레몬 </a:t>
            </a:r>
            <a:r>
              <a:rPr lang="ko-KR" altLang="en-US" sz="24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반개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호두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2</a:t>
            </a:r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개</a:t>
            </a:r>
            <a:endParaRPr lang="en-US" altLang="ko-KR" sz="2400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식초 </a:t>
            </a:r>
            <a:r>
              <a:rPr lang="en-US" altLang="ko-KR" sz="24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5ml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6895101-1E95-4C19-8108-E290C2F0C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5" t="2000" r="76825" b="88000"/>
          <a:stretch/>
        </p:blipFill>
        <p:spPr>
          <a:xfrm>
            <a:off x="10963656" y="6089904"/>
            <a:ext cx="1115568" cy="6858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4923265A-67A5-45C5-89EA-D53119607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24" y="309079"/>
            <a:ext cx="1385297" cy="138529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C72BB70A-828D-4D05-A9D6-A92705390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r="12914"/>
          <a:stretch/>
        </p:blipFill>
        <p:spPr>
          <a:xfrm>
            <a:off x="4530586" y="1648236"/>
            <a:ext cx="5140704" cy="47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AED58B61-827A-493D-B0D0-BBCFAC34E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8" y="167381"/>
            <a:ext cx="990382" cy="990382"/>
          </a:xfrm>
          <a:prstGeom prst="rect">
            <a:avLst/>
          </a:prstGeom>
        </p:spPr>
      </p:pic>
      <p:sp>
        <p:nvSpPr>
          <p:cNvPr id="25" name="화살표: 오른쪽 24">
            <a:extLst>
              <a:ext uri="{FF2B5EF4-FFF2-40B4-BE49-F238E27FC236}">
                <a16:creationId xmlns="" xmlns:a16="http://schemas.microsoft.com/office/drawing/2014/main" id="{BFBE8533-2000-4774-A0C9-D29616EE69E8}"/>
              </a:ext>
            </a:extLst>
          </p:cNvPr>
          <p:cNvSpPr/>
          <p:nvPr/>
        </p:nvSpPr>
        <p:spPr>
          <a:xfrm>
            <a:off x="4174454" y="2007420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B0B40342-1199-4126-9EDF-33D7F7F59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22702" r="3801" b="11149"/>
          <a:stretch/>
        </p:blipFill>
        <p:spPr>
          <a:xfrm rot="16200000">
            <a:off x="1702635" y="897404"/>
            <a:ext cx="2004894" cy="249833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A6427B52-9A57-465B-8238-50F8ADE2C4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2401" b="13250"/>
          <a:stretch/>
        </p:blipFill>
        <p:spPr>
          <a:xfrm>
            <a:off x="4661437" y="1144122"/>
            <a:ext cx="2498332" cy="200489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="" xmlns:a16="http://schemas.microsoft.com/office/drawing/2014/main" id="{D568664B-70F5-4396-9090-B8B1DD2EEE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t="2294" r="13112" b="7081"/>
          <a:stretch/>
        </p:blipFill>
        <p:spPr>
          <a:xfrm>
            <a:off x="7866958" y="1144122"/>
            <a:ext cx="2498332" cy="200489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="" xmlns:a16="http://schemas.microsoft.com/office/drawing/2014/main" id="{1A4EA2A1-2DAE-4ECA-91B4-677317155E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24149" r="8279" b="11789"/>
          <a:stretch/>
        </p:blipFill>
        <p:spPr>
          <a:xfrm>
            <a:off x="3031784" y="4042454"/>
            <a:ext cx="2498333" cy="196997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5EF34B41-A8A4-496D-A435-3298B96601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10101"/>
          <a:stretch/>
        </p:blipFill>
        <p:spPr>
          <a:xfrm>
            <a:off x="6292613" y="4042454"/>
            <a:ext cx="2498333" cy="1969970"/>
          </a:xfrm>
          <a:prstGeom prst="rect">
            <a:avLst/>
          </a:prstGeom>
        </p:spPr>
      </p:pic>
      <p:sp>
        <p:nvSpPr>
          <p:cNvPr id="31" name="화살표: 오른쪽 30">
            <a:extLst>
              <a:ext uri="{FF2B5EF4-FFF2-40B4-BE49-F238E27FC236}">
                <a16:creationId xmlns="" xmlns:a16="http://schemas.microsoft.com/office/drawing/2014/main" id="{8EB13515-1089-4813-BE49-9F1409FC3C7A}"/>
              </a:ext>
            </a:extLst>
          </p:cNvPr>
          <p:cNvSpPr/>
          <p:nvPr/>
        </p:nvSpPr>
        <p:spPr>
          <a:xfrm>
            <a:off x="7379975" y="2007420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화살표: 오른쪽 31">
            <a:extLst>
              <a:ext uri="{FF2B5EF4-FFF2-40B4-BE49-F238E27FC236}">
                <a16:creationId xmlns="" xmlns:a16="http://schemas.microsoft.com/office/drawing/2014/main" id="{5C39DFF7-1FE5-42C3-A67B-2BC193839374}"/>
              </a:ext>
            </a:extLst>
          </p:cNvPr>
          <p:cNvSpPr/>
          <p:nvPr/>
        </p:nvSpPr>
        <p:spPr>
          <a:xfrm>
            <a:off x="5777215" y="4988813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85C6040-51D0-4CCD-A7DE-5F30C323B5AD}"/>
              </a:ext>
            </a:extLst>
          </p:cNvPr>
          <p:cNvSpPr txBox="1"/>
          <p:nvPr/>
        </p:nvSpPr>
        <p:spPr>
          <a:xfrm>
            <a:off x="1455914" y="3149015"/>
            <a:ext cx="249833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양파를 강판에 갈아준다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E32BFD1-36BE-46C7-8BBD-F1F730DFDBDD}"/>
              </a:ext>
            </a:extLst>
          </p:cNvPr>
          <p:cNvSpPr txBox="1"/>
          <p:nvPr/>
        </p:nvSpPr>
        <p:spPr>
          <a:xfrm>
            <a:off x="4661436" y="3169133"/>
            <a:ext cx="24983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간 양파에 </a:t>
            </a:r>
            <a:r>
              <a:rPr lang="ko-KR" altLang="en-US" sz="17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머스타드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레몬즙</a:t>
            </a:r>
            <a:endParaRPr lang="en-US" altLang="ko-KR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algn="ctr"/>
            <a:r>
              <a:rPr lang="ko-KR" altLang="en-US" sz="17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마요네즈을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넣어 섞는다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D0032DA-F0AE-47E0-807F-17F8B3E0B029}"/>
              </a:ext>
            </a:extLst>
          </p:cNvPr>
          <p:cNvSpPr txBox="1"/>
          <p:nvPr/>
        </p:nvSpPr>
        <p:spPr>
          <a:xfrm>
            <a:off x="7866958" y="3175531"/>
            <a:ext cx="24983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프렌치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 드레싱 완성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!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7FC95EA-D1AC-4B8B-8677-D10041D67AB8}"/>
              </a:ext>
            </a:extLst>
          </p:cNvPr>
          <p:cNvSpPr txBox="1"/>
          <p:nvPr/>
        </p:nvSpPr>
        <p:spPr>
          <a:xfrm>
            <a:off x="6083897" y="6019806"/>
            <a:ext cx="312570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물기 없앤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샐</a:t>
            </a:r>
            <a:r>
              <a:rPr lang="ko-KR" altLang="en-US" sz="17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러드 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채소에 오일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소금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후추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,</a:t>
            </a:r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드레싱을 버무린다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8BDCE5E-818D-451B-865C-02DD0612B476}"/>
              </a:ext>
            </a:extLst>
          </p:cNvPr>
          <p:cNvSpPr txBox="1"/>
          <p:nvPr/>
        </p:nvSpPr>
        <p:spPr>
          <a:xfrm>
            <a:off x="3058675" y="6012424"/>
            <a:ext cx="2498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호두를 달군 팬에 </a:t>
            </a:r>
            <a:endParaRPr lang="en-US" altLang="ko-KR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algn="ctr"/>
            <a:r>
              <a:rPr lang="ko-KR" altLang="en-US" sz="1700" dirty="0" err="1">
                <a:latin typeface="MD개성체" panose="02020603020101020101" pitchFamily="18" charset="-127"/>
                <a:ea typeface="MD개성체" panose="02020603020101020101" pitchFamily="18" charset="-127"/>
              </a:rPr>
              <a:t>로스팅한다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60" name="그림 59">
            <a:extLst>
              <a:ext uri="{FF2B5EF4-FFF2-40B4-BE49-F238E27FC236}">
                <a16:creationId xmlns="" xmlns:a16="http://schemas.microsoft.com/office/drawing/2014/main" id="{23308817-1738-49AE-9EC6-B7130FFE4E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25" t="2000" r="76825" b="88000"/>
          <a:stretch/>
        </p:blipFill>
        <p:spPr>
          <a:xfrm>
            <a:off x="10963656" y="6089904"/>
            <a:ext cx="111556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7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E518E7-017D-4611-8E75-6A998A192552}"/>
              </a:ext>
            </a:extLst>
          </p:cNvPr>
          <p:cNvSpPr txBox="1"/>
          <p:nvPr/>
        </p:nvSpPr>
        <p:spPr>
          <a:xfrm>
            <a:off x="6145977" y="5831009"/>
            <a:ext cx="6032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latin typeface="MD개성체" panose="02020603020101020101" pitchFamily="18" charset="-127"/>
                <a:ea typeface="MD개성체" panose="02020603020101020101" pitchFamily="18" charset="-127"/>
              </a:rPr>
              <a:t>때 아닌 여름에 트리 장식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438BF294-BE63-4824-8D84-1C2D589EF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5" y="321660"/>
            <a:ext cx="1199769" cy="119976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5B66D422-AD60-4F4E-8173-CF398662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5" t="2000" r="76825" b="88000"/>
          <a:stretch/>
        </p:blipFill>
        <p:spPr>
          <a:xfrm>
            <a:off x="175145" y="6079964"/>
            <a:ext cx="1115568" cy="6858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751E661A-4459-4079-86C9-E9FBBF7EE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1" r="3409"/>
          <a:stretch/>
        </p:blipFill>
        <p:spPr>
          <a:xfrm rot="10800000">
            <a:off x="6120577" y="1067715"/>
            <a:ext cx="5710912" cy="47378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2800" y="1917700"/>
            <a:ext cx="354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00206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블루베리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: 10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대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슈퍼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푸드로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잘 알려진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블루베리는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비타민 등의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영양소가 풍부하여 기억력 저하를 막아줍니다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>
                <a:solidFill>
                  <a:srgbClr val="00CC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채소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 : </a:t>
            </a:r>
            <a:r>
              <a:rPr lang="ko-KR" altLang="en-US" dirty="0" err="1">
                <a:latin typeface="HY강B" panose="02030600000101010101" pitchFamily="18" charset="-127"/>
                <a:ea typeface="HY강B" panose="02030600000101010101" pitchFamily="18" charset="-127"/>
              </a:rPr>
              <a:t>여러가지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 채소를 이용하여 부족한 비타민을 채울 수 있고 시력개선의 효과가 있습니다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75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09E8A5DF-5070-48E8-917E-AE27988BD3A9}"/>
              </a:ext>
            </a:extLst>
          </p:cNvPr>
          <p:cNvSpPr/>
          <p:nvPr/>
        </p:nvSpPr>
        <p:spPr>
          <a:xfrm>
            <a:off x="1631674" y="76912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4000" b="1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단호박</a:t>
            </a:r>
            <a:r>
              <a:rPr lang="ko-KR" altLang="en-US" sz="4000" b="1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4000" b="1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스프</a:t>
            </a:r>
            <a:r>
              <a:rPr lang="ko-KR" altLang="en-US" sz="4000" b="1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40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with </a:t>
            </a:r>
            <a:r>
              <a:rPr lang="ko-KR" altLang="en-US" sz="4000" b="1" dirty="0">
                <a:latin typeface="MD개성체" panose="02020603020101020101" pitchFamily="18" charset="-127"/>
                <a:ea typeface="MD개성체" panose="02020603020101020101" pitchFamily="18" charset="-127"/>
              </a:rPr>
              <a:t>그리시니</a:t>
            </a:r>
            <a:endParaRPr lang="en-US" altLang="ko-KR" sz="4000" b="1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1E34F7-DF0C-4C47-90D3-AF2207734CCE}"/>
              </a:ext>
            </a:extLst>
          </p:cNvPr>
          <p:cNvSpPr txBox="1"/>
          <p:nvPr/>
        </p:nvSpPr>
        <p:spPr>
          <a:xfrm>
            <a:off x="2096252" y="2304252"/>
            <a:ext cx="28525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단호박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50g</a:t>
            </a: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우유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30ml</a:t>
            </a: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생크림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10ml	</a:t>
            </a: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밤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3</a:t>
            </a:r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개</a:t>
            </a:r>
            <a:endParaRPr lang="en-US" altLang="ko-KR" sz="24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버터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 36g</a:t>
            </a: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밀가루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50g</a:t>
            </a: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이스트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1g</a:t>
            </a: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검은깨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2g</a:t>
            </a: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올리브유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1g</a:t>
            </a:r>
          </a:p>
          <a:p>
            <a:r>
              <a:rPr lang="ko-KR" altLang="en-US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찹쌀가루 </a:t>
            </a:r>
            <a:r>
              <a:rPr lang="en-US" altLang="ko-KR" sz="2400" dirty="0">
                <a:latin typeface="MD개성체" panose="02020603020101020101" pitchFamily="18" charset="-127"/>
                <a:ea typeface="MD개성체" panose="02020603020101020101" pitchFamily="18" charset="-127"/>
              </a:rPr>
              <a:t>30g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6895101-1E95-4C19-8108-E290C2F0C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5" t="2000" r="76825" b="88000"/>
          <a:stretch/>
        </p:blipFill>
        <p:spPr>
          <a:xfrm>
            <a:off x="10963656" y="6089904"/>
            <a:ext cx="1115568" cy="6858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4923265A-67A5-45C5-89EA-D53119607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877" y="333017"/>
            <a:ext cx="1385297" cy="13852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7BE056A7-6F91-42EF-B222-56DB749D4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526" y="1718314"/>
            <a:ext cx="5140704" cy="47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2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AED58B61-827A-493D-B0D0-BBCFAC34E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4" y="337113"/>
            <a:ext cx="990382" cy="990382"/>
          </a:xfrm>
          <a:prstGeom prst="rect">
            <a:avLst/>
          </a:prstGeom>
        </p:spPr>
      </p:pic>
      <p:sp>
        <p:nvSpPr>
          <p:cNvPr id="89" name="화살표: 오른쪽 88">
            <a:extLst>
              <a:ext uri="{FF2B5EF4-FFF2-40B4-BE49-F238E27FC236}">
                <a16:creationId xmlns="" xmlns:a16="http://schemas.microsoft.com/office/drawing/2014/main" id="{5AE523B3-04BE-4F63-AC7A-7D0D272DC8C5}"/>
              </a:ext>
            </a:extLst>
          </p:cNvPr>
          <p:cNvSpPr/>
          <p:nvPr/>
        </p:nvSpPr>
        <p:spPr>
          <a:xfrm>
            <a:off x="4474835" y="1786581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="" xmlns:a16="http://schemas.microsoft.com/office/drawing/2014/main" id="{4D87BA95-6DF6-43DB-ACAB-AFDB86DEACF6}"/>
              </a:ext>
            </a:extLst>
          </p:cNvPr>
          <p:cNvSpPr/>
          <p:nvPr/>
        </p:nvSpPr>
        <p:spPr>
          <a:xfrm>
            <a:off x="6987467" y="4269294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DA212E6-6AE2-4B0C-B2EB-2EC26675EB5D}"/>
              </a:ext>
            </a:extLst>
          </p:cNvPr>
          <p:cNvSpPr txBox="1"/>
          <p:nvPr/>
        </p:nvSpPr>
        <p:spPr>
          <a:xfrm>
            <a:off x="1849834" y="2909547"/>
            <a:ext cx="2453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단호박을 썰고 버터를 넣어 오븐에 굽는다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24A5AD2-0D1A-41EA-981E-E92D06DFBAE2}"/>
              </a:ext>
            </a:extLst>
          </p:cNvPr>
          <p:cNvSpPr txBox="1"/>
          <p:nvPr/>
        </p:nvSpPr>
        <p:spPr>
          <a:xfrm>
            <a:off x="4901216" y="2893551"/>
            <a:ext cx="24538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구운 단호박을 갈아주고 우유와 생크림을 넣어준다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F4C4EC7-3F6A-48F8-B4D8-8986B3E41656}"/>
              </a:ext>
            </a:extLst>
          </p:cNvPr>
          <p:cNvSpPr txBox="1"/>
          <p:nvPr/>
        </p:nvSpPr>
        <p:spPr>
          <a:xfrm>
            <a:off x="6357690" y="5973583"/>
            <a:ext cx="24595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새알모양을 만들고 얼린다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AC2C727-70C9-4F0C-9A2E-B7FCD840C0C9}"/>
              </a:ext>
            </a:extLst>
          </p:cNvPr>
          <p:cNvSpPr txBox="1"/>
          <p:nvPr/>
        </p:nvSpPr>
        <p:spPr>
          <a:xfrm>
            <a:off x="9408879" y="5929331"/>
            <a:ext cx="24220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단호박스프에 새알과 밤을 넣고 살짝 끓여준다</a:t>
            </a:r>
            <a:r>
              <a:rPr lang="en-US" altLang="ko-KR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sz="17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7A22CE8-C19E-48A4-97D3-285D241AA62E}"/>
              </a:ext>
            </a:extLst>
          </p:cNvPr>
          <p:cNvSpPr txBox="1"/>
          <p:nvPr/>
        </p:nvSpPr>
        <p:spPr>
          <a:xfrm>
            <a:off x="3351746" y="5979472"/>
            <a:ext cx="23996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찹쌀가루를 익반죽 한다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0D3E493-2BAA-45BA-8A89-E76F1710C740}"/>
              </a:ext>
            </a:extLst>
          </p:cNvPr>
          <p:cNvSpPr txBox="1"/>
          <p:nvPr/>
        </p:nvSpPr>
        <p:spPr>
          <a:xfrm>
            <a:off x="7952599" y="2916929"/>
            <a:ext cx="24425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밤을 다이스 해준다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C122A79-4FDB-4C27-A1B9-15D2D995932B}"/>
              </a:ext>
            </a:extLst>
          </p:cNvPr>
          <p:cNvSpPr txBox="1"/>
          <p:nvPr/>
        </p:nvSpPr>
        <p:spPr>
          <a:xfrm>
            <a:off x="351469" y="5970198"/>
            <a:ext cx="23939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>
                <a:latin typeface="MD개성체" panose="02020603020101020101" pitchFamily="18" charset="-127"/>
                <a:ea typeface="MD개성체" panose="02020603020101020101" pitchFamily="18" charset="-127"/>
              </a:rPr>
              <a:t>밤을 설탕물에 삶아준다</a:t>
            </a:r>
          </a:p>
        </p:txBody>
      </p:sp>
      <p:pic>
        <p:nvPicPr>
          <p:cNvPr id="42" name="그림 41">
            <a:extLst>
              <a:ext uri="{FF2B5EF4-FFF2-40B4-BE49-F238E27FC236}">
                <a16:creationId xmlns="" xmlns:a16="http://schemas.microsoft.com/office/drawing/2014/main" id="{ABB551C9-CB45-43EB-BB28-9EDC154C29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9835" y="887705"/>
            <a:ext cx="2453855" cy="207604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="" xmlns:a16="http://schemas.microsoft.com/office/drawing/2014/main" id="{03030F4B-0B95-47A3-A396-7CF5BDB3A7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90122" y="704416"/>
            <a:ext cx="2076046" cy="2453855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="" xmlns:a16="http://schemas.microsoft.com/office/drawing/2014/main" id="{49CF70E2-177D-4B0A-A799-750A731D2EC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2067" y="3887936"/>
            <a:ext cx="2424550" cy="2082262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="" xmlns:a16="http://schemas.microsoft.com/office/drawing/2014/main" id="{ED91957E-4DA2-4CE2-B519-CE3AACFF4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358" y="3900919"/>
            <a:ext cx="2453856" cy="2078553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="" xmlns:a16="http://schemas.microsoft.com/office/drawing/2014/main" id="{3C26510A-27EF-4AA7-8191-94227200C12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1469" y="3869711"/>
            <a:ext cx="2453857" cy="2100487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="" xmlns:a16="http://schemas.microsoft.com/office/drawing/2014/main" id="{222E3037-77C3-4EFE-8865-67063D9F3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2600" y="887705"/>
            <a:ext cx="2442529" cy="207604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B7B3CD15-B57B-4D1D-878B-04E30F634CD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9408880" y="3884737"/>
            <a:ext cx="2422075" cy="2085461"/>
          </a:xfrm>
          <a:prstGeom prst="rect">
            <a:avLst/>
          </a:prstGeom>
        </p:spPr>
      </p:pic>
      <p:sp>
        <p:nvSpPr>
          <p:cNvPr id="49" name="화살표: 오른쪽 48">
            <a:extLst>
              <a:ext uri="{FF2B5EF4-FFF2-40B4-BE49-F238E27FC236}">
                <a16:creationId xmlns="" xmlns:a16="http://schemas.microsoft.com/office/drawing/2014/main" id="{6B0F1BC6-E598-4CC4-881C-A2EDC11A29FE}"/>
              </a:ext>
            </a:extLst>
          </p:cNvPr>
          <p:cNvSpPr/>
          <p:nvPr/>
        </p:nvSpPr>
        <p:spPr>
          <a:xfrm>
            <a:off x="7514679" y="1786581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화살표: 오른쪽 49">
            <a:extLst>
              <a:ext uri="{FF2B5EF4-FFF2-40B4-BE49-F238E27FC236}">
                <a16:creationId xmlns="" xmlns:a16="http://schemas.microsoft.com/office/drawing/2014/main" id="{089D8C59-369D-4C16-9CBD-0426F41075A0}"/>
              </a:ext>
            </a:extLst>
          </p:cNvPr>
          <p:cNvSpPr/>
          <p:nvPr/>
        </p:nvSpPr>
        <p:spPr>
          <a:xfrm>
            <a:off x="2943373" y="4801047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화살표: 오른쪽 50">
            <a:extLst>
              <a:ext uri="{FF2B5EF4-FFF2-40B4-BE49-F238E27FC236}">
                <a16:creationId xmlns="" xmlns:a16="http://schemas.microsoft.com/office/drawing/2014/main" id="{9FECA90F-812F-4A98-8239-5DFE82E4179D}"/>
              </a:ext>
            </a:extLst>
          </p:cNvPr>
          <p:cNvSpPr/>
          <p:nvPr/>
        </p:nvSpPr>
        <p:spPr>
          <a:xfrm>
            <a:off x="5958535" y="4780806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화살표: 오른쪽 51">
            <a:extLst>
              <a:ext uri="{FF2B5EF4-FFF2-40B4-BE49-F238E27FC236}">
                <a16:creationId xmlns="" xmlns:a16="http://schemas.microsoft.com/office/drawing/2014/main" id="{4B65FB04-3B22-4C83-9103-B6671EDD783A}"/>
              </a:ext>
            </a:extLst>
          </p:cNvPr>
          <p:cNvSpPr/>
          <p:nvPr/>
        </p:nvSpPr>
        <p:spPr>
          <a:xfrm>
            <a:off x="8997850" y="4801047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0" name="그림 69">
            <a:extLst>
              <a:ext uri="{FF2B5EF4-FFF2-40B4-BE49-F238E27FC236}">
                <a16:creationId xmlns="" xmlns:a16="http://schemas.microsoft.com/office/drawing/2014/main" id="{F70537FE-902D-4CF8-87C9-7031F0CC7F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025" t="2000" r="76825" b="88000"/>
          <a:stretch/>
        </p:blipFill>
        <p:spPr>
          <a:xfrm>
            <a:off x="11003413" y="83608"/>
            <a:ext cx="111556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AED58B61-827A-493D-B0D0-BBCFAC34E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4" y="337113"/>
            <a:ext cx="990382" cy="990382"/>
          </a:xfrm>
          <a:prstGeom prst="rect">
            <a:avLst/>
          </a:prstGeom>
        </p:spPr>
      </p:pic>
      <p:sp>
        <p:nvSpPr>
          <p:cNvPr id="89" name="화살표: 오른쪽 88">
            <a:extLst>
              <a:ext uri="{FF2B5EF4-FFF2-40B4-BE49-F238E27FC236}">
                <a16:creationId xmlns="" xmlns:a16="http://schemas.microsoft.com/office/drawing/2014/main" id="{5AE523B3-04BE-4F63-AC7A-7D0D272DC8C5}"/>
              </a:ext>
            </a:extLst>
          </p:cNvPr>
          <p:cNvSpPr/>
          <p:nvPr/>
        </p:nvSpPr>
        <p:spPr>
          <a:xfrm>
            <a:off x="4008148" y="3253340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528AF738-6B0B-4D54-A8D6-46D06F11BF7A}"/>
              </a:ext>
            </a:extLst>
          </p:cNvPr>
          <p:cNvSpPr/>
          <p:nvPr/>
        </p:nvSpPr>
        <p:spPr>
          <a:xfrm>
            <a:off x="6987467" y="4269294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B2715F3E-FC2C-4B48-BE4C-82B52439F8CB}"/>
              </a:ext>
            </a:extLst>
          </p:cNvPr>
          <p:cNvSpPr/>
          <p:nvPr/>
        </p:nvSpPr>
        <p:spPr>
          <a:xfrm>
            <a:off x="2483976" y="4269294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="" xmlns:a16="http://schemas.microsoft.com/office/drawing/2014/main" id="{520C906B-D4E2-4001-BB00-438CB443F5B6}"/>
              </a:ext>
            </a:extLst>
          </p:cNvPr>
          <p:cNvSpPr/>
          <p:nvPr/>
        </p:nvSpPr>
        <p:spPr>
          <a:xfrm>
            <a:off x="4788440" y="4269294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8056340-6780-46EB-A350-5264ABA9FF9F}"/>
              </a:ext>
            </a:extLst>
          </p:cNvPr>
          <p:cNvSpPr txBox="1"/>
          <p:nvPr/>
        </p:nvSpPr>
        <p:spPr>
          <a:xfrm>
            <a:off x="839666" y="4497466"/>
            <a:ext cx="296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MD개성체" panose="02020603020101020101" pitchFamily="18" charset="-127"/>
                <a:ea typeface="MD개성체" panose="02020603020101020101" pitchFamily="18" charset="-127"/>
              </a:rPr>
              <a:t>재료를 섞어 반죽을 만들고 숙성시킨다</a:t>
            </a:r>
            <a:r>
              <a:rPr lang="en-US" altLang="ko-KR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5DDA24E-1AA7-449E-9D52-7B2371247012}"/>
              </a:ext>
            </a:extLst>
          </p:cNvPr>
          <p:cNvSpPr txBox="1"/>
          <p:nvPr/>
        </p:nvSpPr>
        <p:spPr>
          <a:xfrm>
            <a:off x="4474684" y="4474476"/>
            <a:ext cx="296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MD개성체" panose="02020603020101020101" pitchFamily="18" charset="-127"/>
                <a:ea typeface="MD개성체" panose="02020603020101020101" pitchFamily="18" charset="-127"/>
              </a:rPr>
              <a:t>그리시니 모양을 잡아준다</a:t>
            </a:r>
            <a:r>
              <a:rPr lang="en-US" altLang="ko-KR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8FEB17C-EF99-4157-AF4C-CE1F7FD0617A}"/>
              </a:ext>
            </a:extLst>
          </p:cNvPr>
          <p:cNvSpPr txBox="1"/>
          <p:nvPr/>
        </p:nvSpPr>
        <p:spPr>
          <a:xfrm>
            <a:off x="8101023" y="4474476"/>
            <a:ext cx="296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MD개성체" panose="02020603020101020101" pitchFamily="18" charset="-127"/>
                <a:ea typeface="MD개성체" panose="02020603020101020101" pitchFamily="18" charset="-127"/>
              </a:rPr>
              <a:t>180</a:t>
            </a:r>
            <a:r>
              <a:rPr lang="ko-KR" altLang="en-US" dirty="0">
                <a:latin typeface="MD개성체" panose="02020603020101020101" pitchFamily="18" charset="-127"/>
                <a:ea typeface="MD개성체" panose="02020603020101020101" pitchFamily="18" charset="-127"/>
              </a:rPr>
              <a:t>도의 오븐에서 구워준다</a:t>
            </a:r>
            <a:r>
              <a:rPr lang="en-US" altLang="ko-KR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r>
              <a:rPr lang="ko-KR" altLang="en-US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="" xmlns:a16="http://schemas.microsoft.com/office/drawing/2014/main" id="{44DBC329-6D37-4DCB-A67A-50AF6167E6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666" y="2240649"/>
            <a:ext cx="2968723" cy="225681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420BF910-8C39-44DD-80C0-29AB25290A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4685" y="2250232"/>
            <a:ext cx="2960043" cy="225681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="" xmlns:a16="http://schemas.microsoft.com/office/drawing/2014/main" id="{97A53962-5B40-4BD4-A752-F91B93597E0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1024" y="2240649"/>
            <a:ext cx="2968723" cy="2233827"/>
          </a:xfrm>
          <a:prstGeom prst="rect">
            <a:avLst/>
          </a:prstGeom>
        </p:spPr>
      </p:pic>
      <p:sp>
        <p:nvSpPr>
          <p:cNvPr id="36" name="화살표: 오른쪽 35">
            <a:extLst>
              <a:ext uri="{FF2B5EF4-FFF2-40B4-BE49-F238E27FC236}">
                <a16:creationId xmlns="" xmlns:a16="http://schemas.microsoft.com/office/drawing/2014/main" id="{A07B4E3F-6189-4055-B71C-7A7EBFE6F599}"/>
              </a:ext>
            </a:extLst>
          </p:cNvPr>
          <p:cNvSpPr/>
          <p:nvPr/>
        </p:nvSpPr>
        <p:spPr>
          <a:xfrm>
            <a:off x="7634487" y="3253340"/>
            <a:ext cx="266776" cy="2782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9" name="그림 38">
            <a:extLst>
              <a:ext uri="{FF2B5EF4-FFF2-40B4-BE49-F238E27FC236}">
                <a16:creationId xmlns="" xmlns:a16="http://schemas.microsoft.com/office/drawing/2014/main" id="{10029AC6-A690-43D2-AA7D-8145EB7EE1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25" t="2000" r="76825" b="88000"/>
          <a:stretch/>
        </p:blipFill>
        <p:spPr>
          <a:xfrm>
            <a:off x="10963656" y="6089904"/>
            <a:ext cx="111556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721</Words>
  <Application>Microsoft Office PowerPoint</Application>
  <PresentationFormat>와이드스크린</PresentationFormat>
  <Paragraphs>134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1" baseType="lpstr">
      <vt:lpstr>서울남산체 B</vt:lpstr>
      <vt:lpstr>맑은 고딕</vt:lpstr>
      <vt:lpstr>HY견고딕</vt:lpstr>
      <vt:lpstr>Calibri</vt:lpstr>
      <vt:lpstr>MD개성체</vt:lpstr>
      <vt:lpstr>Calibri Light</vt:lpstr>
      <vt:lpstr>문체부 쓰기 정체</vt:lpstr>
      <vt:lpstr>Arial</vt:lpstr>
      <vt:lpstr>HY강B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진성현</dc:creator>
  <cp:lastModifiedBy>user</cp:lastModifiedBy>
  <cp:revision>25</cp:revision>
  <dcterms:created xsi:type="dcterms:W3CDTF">2017-07-30T16:52:15Z</dcterms:created>
  <dcterms:modified xsi:type="dcterms:W3CDTF">2017-07-31T10:37:58Z</dcterms:modified>
</cp:coreProperties>
</file>