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692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showOutlineIcons="0">
    <p:restoredLeft sz="19922"/>
    <p:restoredTop sz="94886"/>
  </p:normalViewPr>
  <p:slideViewPr>
    <p:cSldViewPr>
      <p:cViewPr varScale="1">
        <p:scale>
          <a:sx n="104" d="100"/>
          <a:sy n="104" d="100"/>
        </p:scale>
        <p:origin x="-1680" y="-90"/>
      </p:cViewPr>
      <p:guideLst>
        <p:guide orient="horz" pos="2159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presProps" Target="presProps.xml"  /><Relationship Id="rId23" Type="http://schemas.openxmlformats.org/officeDocument/2006/relationships/viewProps" Target="viewProps.xml"  /><Relationship Id="rId24" Type="http://schemas.openxmlformats.org/officeDocument/2006/relationships/theme" Target="theme/theme1.xml"  /><Relationship Id="rId25" Type="http://schemas.openxmlformats.org/officeDocument/2006/relationships/tableStyles" Target="tableStyles.xml"  /><Relationship Id="rId3" Type="http://schemas.openxmlformats.org/officeDocument/2006/relationships/slide" Target="slides/slide1.xml"  /><Relationship Id="rId4" Type="http://schemas.openxmlformats.org/officeDocument/2006/relationships/slide" Target="slides/slide2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07E16667-9308-4B3F-9871-41E35D0C1CE1}" type="datetime1">
              <a:rPr lang="ko-KR" altLang="en-US"/>
              <a:pPr lvl="0">
                <a:defRPr lang="ko-KR" altLang="en-US"/>
              </a:pPr>
              <a:t>2017-07-17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356ABF8A-77A9-466E-A238-47919EC3A91D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940A130E-E3B8-4EBE-931F-81B26B8448AA}" type="datetime1">
              <a:rPr lang="ko-KR" altLang="en-US"/>
              <a:pPr lvl="0">
                <a:defRPr lang="ko-KR" altLang="en-US"/>
              </a:pPr>
              <a:t>2017-07-17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800C6A38-4290-41DD-B95C-4155372FD4A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CA348888-F454-4AD2-BA62-3AF29D9807C0}" type="datetime1">
              <a:rPr lang="ko-KR" altLang="en-US"/>
              <a:pPr lvl="0">
                <a:defRPr lang="ko-KR" altLang="en-US"/>
              </a:pPr>
              <a:t>2017-07-17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  <a:endParaRPr lang="ko-KR" altLang="en-US"/>
          </a:p>
          <a:p>
            <a:pPr lvl="0">
              <a:defRPr lang="ko-KR" altLang="en-US"/>
            </a:pPr>
            <a:r>
              <a:rPr lang="ko-KR" altLang="en-US"/>
              <a:t>둘째 목차</a:t>
            </a:r>
            <a:endParaRPr lang="ko-KR" altLang="en-US"/>
          </a:p>
          <a:p>
            <a:pPr lvl="0">
              <a:defRPr lang="ko-KR" altLang="en-US"/>
            </a:pPr>
            <a:r>
              <a:rPr lang="ko-KR" altLang="en-US"/>
              <a:t>셋째 목차</a:t>
            </a:r>
            <a:endParaRPr lang="ko-KR" altLang="en-US"/>
          </a:p>
          <a:p>
            <a:pPr lvl="0">
              <a:defRPr lang="ko-KR" altLang="en-US"/>
            </a:pPr>
            <a:r>
              <a:rPr lang="ko-KR" altLang="en-US"/>
              <a:t>넷째 목차</a:t>
            </a:r>
            <a:endParaRPr lang="ko-KR" altLang="en-US"/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956FEC12-A4C9-4837-AF94-AD867782C04C}" type="datetime1">
              <a:rPr lang="ko-KR" altLang="en-US"/>
              <a:pPr lvl="0">
                <a:defRPr lang="ko-KR" altLang="en-US"/>
              </a:pPr>
              <a:t>2017-07-17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idx="0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957F84A3-4F29-4053-ACFD-1BAF2D3F140C}" type="datetime1">
              <a:rPr lang="ko-KR" altLang="en-US"/>
              <a:pPr lvl="0">
                <a:defRPr lang="ko-KR" altLang="en-US"/>
              </a:pPr>
              <a:t>2017-07-17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4953836A-82A3-4C8B-9D31-CD724F3673ED}" type="datetime1">
              <a:rPr lang="ko-KR" altLang="en-US"/>
              <a:pPr lvl="0">
                <a:defRPr lang="ko-KR" altLang="en-US"/>
              </a:pPr>
              <a:t>2017-07-17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AD2EBAF6-36D0-4DD8-B695-D4C1B37E35D6}" type="datetime1">
              <a:rPr lang="ko-KR" altLang="en-US"/>
              <a:pPr lvl="0">
                <a:defRPr lang="ko-KR" altLang="en-US"/>
              </a:pPr>
              <a:t>2017-07-17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60728D28-603B-4EFC-80F8-17E5E9107035}" type="datetime1">
              <a:rPr lang="ko-KR" altLang="en-US"/>
              <a:pPr lvl="0">
                <a:defRPr lang="ko-KR" altLang="en-US"/>
              </a:pPr>
              <a:t>2017-07-17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A27A1F4E-0809-4239-8034-C38E431DAF92}" type="datetime1">
              <a:rPr lang="ko-KR" altLang="en-US"/>
              <a:pPr lvl="0">
                <a:defRPr lang="ko-KR" altLang="en-US"/>
              </a:pPr>
              <a:t>2017-07-17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E0DA496-7307-4E8B-88DE-CB97B48BAB6F}" type="datetime1">
              <a:rPr lang="ko-KR" altLang="en-US"/>
              <a:pPr lvl="0">
                <a:defRPr lang="ko-KR" altLang="en-US"/>
              </a:pPr>
              <a:t>2017-07-17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8721E90-850C-410B-8B89-8394F580CFDA}" type="datetime1">
              <a:rPr lang="ko-KR" altLang="en-US"/>
              <a:pPr lvl="0">
                <a:defRPr lang="ko-KR" altLang="en-US"/>
              </a:pPr>
              <a:t>2017-07-17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ACE7E28-9336-4363-8674-B91477D8F243}" type="datetime1">
              <a:rPr lang="ko-KR" altLang="en-US"/>
              <a:pPr lvl="0">
                <a:defRPr lang="ko-KR" altLang="en-US"/>
              </a:pPr>
              <a:t>2017-07-17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ACE7E28-9336-4363-8674-B91477D8F243}" type="datetime1">
              <a:rPr lang="ko-KR" altLang="en-US"/>
              <a:pPr lvl="0">
                <a:defRPr lang="ko-KR" altLang="en-US"/>
              </a:pPr>
              <a:t>2017-07-17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한컴오피스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 idx="0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fld id="{D422D86A-5F52-4165-8473-F1B836277586}" type="datetime1">
              <a:rPr lang="ko-KR" altLang="en-US"/>
              <a:pPr lvl="0">
                <a:defRPr lang="ko-KR" altLang="en-US"/>
              </a:pPr>
              <a:t>2017-07-17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xmlns:mc="http://schemas.openxmlformats.org/markup-compatibility/2006" xmlns:hp="http://schemas.haansoft.com/office/presentation/8.0" mc:Ignorable="hp" hp:hslDur="500"/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Relationship Id="rId8" Type="http://schemas.openxmlformats.org/officeDocument/2006/relationships/image" Target="../media/image7.png"  /><Relationship Id="rId9" Type="http://schemas.openxmlformats.org/officeDocument/2006/relationships/image" Target="../media/image8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9.jpeg"  /><Relationship Id="rId4" Type="http://schemas.openxmlformats.org/officeDocument/2006/relationships/image" Target="../media/image10.jpeg"  /><Relationship Id="rId5" Type="http://schemas.openxmlformats.org/officeDocument/2006/relationships/image" Target="../media/image11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40.jpeg"  /><Relationship Id="rId4" Type="http://schemas.openxmlformats.org/officeDocument/2006/relationships/image" Target="../media/image22.jpeg"  /><Relationship Id="rId5" Type="http://schemas.openxmlformats.org/officeDocument/2006/relationships/image" Target="../media/image41.jpeg"  /><Relationship Id="rId6" Type="http://schemas.openxmlformats.org/officeDocument/2006/relationships/image" Target="../media/image42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43.jpeg"  /><Relationship Id="rId4" Type="http://schemas.openxmlformats.org/officeDocument/2006/relationships/image" Target="../media/image44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45.jpeg"  /><Relationship Id="rId4" Type="http://schemas.openxmlformats.org/officeDocument/2006/relationships/image" Target="../media/image46.jpeg"  /><Relationship Id="rId5" Type="http://schemas.openxmlformats.org/officeDocument/2006/relationships/image" Target="../media/image47.jpeg"  /><Relationship Id="rId6" Type="http://schemas.openxmlformats.org/officeDocument/2006/relationships/image" Target="../media/image48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9.jpeg"  /><Relationship Id="rId4" Type="http://schemas.openxmlformats.org/officeDocument/2006/relationships/image" Target="../media/image10.jpeg"  /><Relationship Id="rId5" Type="http://schemas.openxmlformats.org/officeDocument/2006/relationships/image" Target="../media/image12.png"  /><Relationship Id="rId6" Type="http://schemas.openxmlformats.org/officeDocument/2006/relationships/image" Target="../media/image13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49.jpeg"  /><Relationship Id="rId4" Type="http://schemas.openxmlformats.org/officeDocument/2006/relationships/image" Target="../media/image50.png"  /><Relationship Id="rId5" Type="http://schemas.openxmlformats.org/officeDocument/2006/relationships/image" Target="../media/image51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52.png"  /><Relationship Id="rId4" Type="http://schemas.openxmlformats.org/officeDocument/2006/relationships/image" Target="../media/image53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54.png"  /><Relationship Id="rId4" Type="http://schemas.openxmlformats.org/officeDocument/2006/relationships/image" Target="../media/image55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9.jpeg"  /><Relationship Id="rId4" Type="http://schemas.openxmlformats.org/officeDocument/2006/relationships/image" Target="../media/image10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8.png"  /><Relationship Id="rId4" Type="http://schemas.openxmlformats.org/officeDocument/2006/relationships/image" Target="../media/image7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4.png"  /><Relationship Id="rId5" Type="http://schemas.openxmlformats.org/officeDocument/2006/relationships/image" Target="../media/image3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9.jpeg"  /><Relationship Id="rId4" Type="http://schemas.openxmlformats.org/officeDocument/2006/relationships/image" Target="../media/image10.jpeg"  /><Relationship Id="rId5" Type="http://schemas.openxmlformats.org/officeDocument/2006/relationships/image" Target="../media/image11.png"  /><Relationship Id="rId6" Type="http://schemas.openxmlformats.org/officeDocument/2006/relationships/image" Target="../media/image12.png"  /><Relationship Id="rId7" Type="http://schemas.openxmlformats.org/officeDocument/2006/relationships/image" Target="../media/image13.png"  /><Relationship Id="rId8" Type="http://schemas.openxmlformats.org/officeDocument/2006/relationships/image" Target="../media/image14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22.jpeg"  /><Relationship Id="rId11" Type="http://schemas.openxmlformats.org/officeDocument/2006/relationships/image" Target="../media/image23.jpeg"  /><Relationship Id="rId12" Type="http://schemas.openxmlformats.org/officeDocument/2006/relationships/image" Target="../media/image24.png"  /><Relationship Id="rId13" Type="http://schemas.openxmlformats.org/officeDocument/2006/relationships/image" Target="../media/image25.png"  /><Relationship Id="rId14" Type="http://schemas.openxmlformats.org/officeDocument/2006/relationships/image" Target="../media/image26.png"  /><Relationship Id="rId15" Type="http://schemas.openxmlformats.org/officeDocument/2006/relationships/image" Target="../media/image27.png"  /><Relationship Id="rId16" Type="http://schemas.openxmlformats.org/officeDocument/2006/relationships/image" Target="../media/image28.png"  /><Relationship Id="rId17" Type="http://schemas.openxmlformats.org/officeDocument/2006/relationships/image" Target="../media/image29.png"  /><Relationship Id="rId2" Type="http://schemas.openxmlformats.org/officeDocument/2006/relationships/image" Target="../media/image1.png"  /><Relationship Id="rId3" Type="http://schemas.openxmlformats.org/officeDocument/2006/relationships/image" Target="../media/image15.jpeg"  /><Relationship Id="rId4" Type="http://schemas.openxmlformats.org/officeDocument/2006/relationships/image" Target="../media/image16.jpeg"  /><Relationship Id="rId5" Type="http://schemas.openxmlformats.org/officeDocument/2006/relationships/image" Target="../media/image17.jpeg"  /><Relationship Id="rId6" Type="http://schemas.openxmlformats.org/officeDocument/2006/relationships/image" Target="../media/image18.jpeg"  /><Relationship Id="rId7" Type="http://schemas.openxmlformats.org/officeDocument/2006/relationships/image" Target="../media/image19.jpeg"  /><Relationship Id="rId8" Type="http://schemas.openxmlformats.org/officeDocument/2006/relationships/image" Target="../media/image20.jpeg"  /><Relationship Id="rId9" Type="http://schemas.openxmlformats.org/officeDocument/2006/relationships/image" Target="../media/image21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9.jpeg"  /><Relationship Id="rId4" Type="http://schemas.openxmlformats.org/officeDocument/2006/relationships/image" Target="../media/image10.jpeg"  /><Relationship Id="rId5" Type="http://schemas.openxmlformats.org/officeDocument/2006/relationships/image" Target="../media/image14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16.jpeg"  /><Relationship Id="rId4" Type="http://schemas.openxmlformats.org/officeDocument/2006/relationships/image" Target="../media/image30.jpeg"  /><Relationship Id="rId5" Type="http://schemas.openxmlformats.org/officeDocument/2006/relationships/image" Target="../media/image31.jpeg"  /><Relationship Id="rId6" Type="http://schemas.openxmlformats.org/officeDocument/2006/relationships/image" Target="../media/image32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33.jpeg"  /><Relationship Id="rId4" Type="http://schemas.openxmlformats.org/officeDocument/2006/relationships/image" Target="../media/image34.jpeg"  /><Relationship Id="rId5" Type="http://schemas.openxmlformats.org/officeDocument/2006/relationships/image" Target="../media/image35.jpeg"  /><Relationship Id="rId6" Type="http://schemas.openxmlformats.org/officeDocument/2006/relationships/image" Target="../media/image36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37.jpeg"  /><Relationship Id="rId4" Type="http://schemas.openxmlformats.org/officeDocument/2006/relationships/image" Target="../media/image38.jpeg"  /><Relationship Id="rId5" Type="http://schemas.openxmlformats.org/officeDocument/2006/relationships/image" Target="../media/image39.jpe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80020" y="224644"/>
            <a:ext cx="1259632" cy="801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13" name=""/>
          <p:cNvSpPr/>
          <p:nvPr/>
        </p:nvSpPr>
        <p:spPr>
          <a:xfrm>
            <a:off x="-720588" y="4185084"/>
            <a:ext cx="2412268" cy="2412267"/>
          </a:xfrm>
          <a:prstGeom prst="trapezoid">
            <a:avLst>
              <a:gd name="adj" fmla="val 20312"/>
            </a:avLst>
          </a:prstGeom>
          <a:blipFill rotWithShape="1">
            <a:blip r:embed="rId3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4" name=""/>
          <p:cNvSpPr/>
          <p:nvPr/>
        </p:nvSpPr>
        <p:spPr>
          <a:xfrm>
            <a:off x="1331640" y="4185084"/>
            <a:ext cx="2448272" cy="2412268"/>
          </a:xfrm>
          <a:prstGeom prst="flowChartManualOperation">
            <a:avLst/>
          </a:prstGeom>
          <a:blipFill rotWithShape="1">
            <a:blip r:embed="rId4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9" name=""/>
          <p:cNvSpPr/>
          <p:nvPr/>
        </p:nvSpPr>
        <p:spPr>
          <a:xfrm>
            <a:off x="3365865" y="4185084"/>
            <a:ext cx="2412268" cy="2412267"/>
          </a:xfrm>
          <a:prstGeom prst="trapezoid">
            <a:avLst>
              <a:gd name="adj" fmla="val 20312"/>
            </a:avLst>
          </a:prstGeom>
          <a:blipFill rotWithShape="1">
            <a:blip r:embed="rId5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0" name=""/>
          <p:cNvSpPr/>
          <p:nvPr/>
        </p:nvSpPr>
        <p:spPr>
          <a:xfrm>
            <a:off x="5364088" y="4149080"/>
            <a:ext cx="2448272" cy="2412268"/>
          </a:xfrm>
          <a:prstGeom prst="flowChartManualOperation">
            <a:avLst/>
          </a:prstGeom>
          <a:blipFill rotWithShape="1">
            <a:blip r:embed="rId6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1" name=""/>
          <p:cNvSpPr/>
          <p:nvPr/>
        </p:nvSpPr>
        <p:spPr>
          <a:xfrm>
            <a:off x="7452320" y="4113076"/>
            <a:ext cx="2412268" cy="2412267"/>
          </a:xfrm>
          <a:prstGeom prst="trapezoid">
            <a:avLst>
              <a:gd name="adj" fmla="val 20312"/>
            </a:avLst>
          </a:prstGeom>
          <a:blipFill rotWithShape="1">
            <a:blip r:embed="rId7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2" name=""/>
          <p:cNvSpPr txBox="1"/>
          <p:nvPr/>
        </p:nvSpPr>
        <p:spPr>
          <a:xfrm>
            <a:off x="575555" y="2024844"/>
            <a:ext cx="7992890" cy="1183176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 sz="3600" b="1">
                <a:latin typeface="a옛날목욕탕L"/>
                <a:ea typeface="a옛날목욕탕L"/>
              </a:rPr>
              <a:t>한국조리과학고등학교 민성훈, 정재교</a:t>
            </a:r>
            <a:endParaRPr lang="ko-KR" altLang="en-US" sz="3600" b="1">
              <a:latin typeface="a옛날목욕탕L"/>
              <a:ea typeface="a옛날목욕탕L"/>
            </a:endParaRPr>
          </a:p>
          <a:p>
            <a:pPr algn="ctr">
              <a:defRPr lang="ko-KR" altLang="en-US"/>
            </a:pPr>
            <a:r>
              <a:rPr lang="ko-KR" altLang="en-US" sz="3600" b="1">
                <a:latin typeface="a옛날목욕탕L"/>
                <a:ea typeface="a옛날목욕탕L"/>
              </a:rPr>
              <a:t>&lt;9 </a:t>
            </a:r>
            <a:r>
              <a:rPr lang="en-US" altLang="ko-KR" sz="3600" b="1">
                <a:latin typeface="a옛날목욕탕L"/>
                <a:ea typeface="a옛날목욕탕L"/>
              </a:rPr>
              <a:t>Face, </a:t>
            </a:r>
            <a:r>
              <a:rPr lang="ko-KR" altLang="en-US" sz="3600" b="1">
                <a:latin typeface="a옛날목욕탕L"/>
                <a:ea typeface="a옛날목욕탕L"/>
              </a:rPr>
              <a:t>낯선 간식&gt;</a:t>
            </a:r>
            <a:endParaRPr lang="ko-KR" altLang="en-US" sz="3600" b="1">
              <a:latin typeface="a옛날목욕탕L"/>
              <a:ea typeface="a옛날목욕탕L"/>
            </a:endParaRPr>
          </a:p>
        </p:txBody>
      </p:sp>
      <p:pic>
        <p:nvPicPr>
          <p:cNvPr id="23" name="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6775530" y="692696"/>
            <a:ext cx="1036830" cy="1404156"/>
          </a:xfrm>
          <a:prstGeom prst="rect">
            <a:avLst/>
          </a:prstGeom>
        </p:spPr>
      </p:pic>
      <p:pic>
        <p:nvPicPr>
          <p:cNvPr id="24" name="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 rot="20000700">
            <a:off x="5331081" y="683741"/>
            <a:ext cx="1093328" cy="1395946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pic>
        <p:nvPicPr>
          <p:cNvPr id="54" name=""/>
          <p:cNvPicPr>
            <a:picLocks noChangeAspect="1"/>
          </p:cNvPicPr>
          <p:nvPr/>
        </p:nvPicPr>
        <p:blipFill rotWithShape="1">
          <a:blip r:embed="rId3">
            <a:alphaModFix/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4">
              <a:alphaModFix/>
              <a:lum/>
            </a:blip>
            <a:tile tx="0" ty="0" sx="100000" sy="100000" flip="none" algn="tl"/>
          </a:blipFill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0" name=""/>
          <p:cNvSpPr txBox="1"/>
          <p:nvPr/>
        </p:nvSpPr>
        <p:spPr>
          <a:xfrm>
            <a:off x="6696235" y="5489954"/>
            <a:ext cx="1692188" cy="64224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/>
              <a:t>삐약삐약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병아리합창단</a:t>
            </a:r>
            <a:endParaRPr lang="ko-KR" altLang="en-US"/>
          </a:p>
        </p:txBody>
      </p:sp>
      <p:sp>
        <p:nvSpPr>
          <p:cNvPr id="64" name=""/>
          <p:cNvSpPr txBox="1"/>
          <p:nvPr/>
        </p:nvSpPr>
        <p:spPr>
          <a:xfrm>
            <a:off x="6732880" y="922271"/>
            <a:ext cx="2015581" cy="637924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/>
              <a:t>뽀빠이 아저씨의 진한 사랑</a:t>
            </a:r>
            <a:endParaRPr lang="ko-KR" altLang="en-US"/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grpSp>
        <p:nvGrpSpPr>
          <p:cNvPr id="99" name=""/>
          <p:cNvGrpSpPr/>
          <p:nvPr/>
        </p:nvGrpSpPr>
        <p:grpSpPr>
          <a:xfrm rot="0">
            <a:off x="-1188640" y="979595"/>
            <a:ext cx="10979714" cy="3056629"/>
            <a:chOff x="-1186601" y="987260"/>
            <a:chExt cx="10979714" cy="3056629"/>
          </a:xfrm>
        </p:grpSpPr>
        <p:sp>
          <p:nvSpPr>
            <p:cNvPr id="77" name=""/>
            <p:cNvSpPr/>
            <p:nvPr/>
          </p:nvSpPr>
          <p:spPr>
            <a:xfrm rot="20325568">
              <a:off x="-1186601" y="2542301"/>
              <a:ext cx="10979714" cy="1501588"/>
            </a:xfrm>
            <a:prstGeom prst="rect">
              <a:avLst/>
            </a:prstGeom>
            <a:solidFill>
              <a:schemeClr val="tx1">
                <a:lumMod val="10000"/>
                <a:lumOff val="90000"/>
                <a:alpha val="80000"/>
              </a:schemeClr>
            </a:solidFill>
            <a:ln algn="ctr">
              <a:solidFill>
                <a:schemeClr val="tx1">
                  <a:lumMod val="10000"/>
                  <a:lumOff val="90000"/>
                  <a:alpha val="80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80" name=""/>
            <p:cNvSpPr txBox="1"/>
            <p:nvPr/>
          </p:nvSpPr>
          <p:spPr>
            <a:xfrm rot="20375354">
              <a:off x="-189839" y="2563539"/>
              <a:ext cx="9523679" cy="133794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defRPr lang="ko-KR" altLang="en-US"/>
              </a:pPr>
              <a:r>
                <a:rPr lang="ko-KR" altLang="en-US" sz="2200" b="1">
                  <a:latin typeface="a옛날목욕탕L"/>
                  <a:ea typeface="a옛날목욕탕L"/>
                </a:rPr>
                <a:t>뽀빠이아저씨의 진한사랑 그린&amp; 레드</a:t>
              </a:r>
              <a:endParaRPr lang="ko-KR" altLang="en-US" sz="2200">
                <a:latin typeface="a옛날목욕탕L"/>
                <a:ea typeface="a옛날목욕탕L"/>
              </a:endParaRPr>
            </a:p>
            <a:p>
              <a:pPr>
                <a:defRPr lang="ko-KR" altLang="en-US"/>
              </a:pPr>
              <a:r>
                <a:rPr lang="ko-KR" altLang="en-US" sz="2000">
                  <a:latin typeface="a옛날목욕탕L"/>
                  <a:ea typeface="a옛날목욕탕L"/>
                </a:rPr>
                <a:t>그린푸드) 눈 건강에 중요한 루테인이 함유되어 있고  DNA 손상을 억제하여 암을 예방하는 인돌 성분이 있습니다</a:t>
              </a:r>
              <a:endParaRPr lang="ko-KR" altLang="en-US" sz="2000">
                <a:latin typeface="a옛날목욕탕L"/>
                <a:ea typeface="a옛날목욕탕L"/>
              </a:endParaRPr>
            </a:p>
            <a:p>
              <a:pPr>
                <a:defRPr lang="ko-KR" altLang="en-US"/>
              </a:pPr>
              <a:r>
                <a:rPr lang="ko-KR" altLang="en-US" sz="2000">
                  <a:latin typeface="a옛날목욕탕L"/>
                  <a:ea typeface="a옛날목욕탕L"/>
                </a:rPr>
                <a:t>레드푸드) 항암 효과, 면역력 증가, 혈관을 튼튼하게 하고  비타민 C와 엽산도 풍부합니다.</a:t>
              </a:r>
              <a:endParaRPr lang="ko-KR" altLang="en-US" sz="2000">
                <a:latin typeface="a옛날목욕탕L"/>
                <a:ea typeface="a옛날목욕탕L"/>
              </a:endParaRPr>
            </a:p>
          </p:txBody>
        </p:sp>
        <p:pic>
          <p:nvPicPr>
            <p:cNvPr id="90" name="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 rot="20499598">
              <a:off x="8621684" y="987260"/>
              <a:ext cx="411392" cy="784422"/>
            </a:xfrm>
            <a:prstGeom prst="rect">
              <a:avLst/>
            </a:prstGeom>
          </p:spPr>
        </p:pic>
      </p:grp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74" name=""/>
          <p:cNvSpPr txBox="1"/>
          <p:nvPr/>
        </p:nvSpPr>
        <p:spPr>
          <a:xfrm>
            <a:off x="1188639" y="477988"/>
            <a:ext cx="7199784" cy="11868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 lang="ko-KR" altLang="en-US"/>
            </a:pPr>
            <a:r>
              <a:rPr lang="ko-KR" altLang="en-US" sz="4800" b="1">
                <a:solidFill>
                  <a:schemeClr val="tx1"/>
                </a:solidFill>
                <a:latin typeface="a옛날목욕탕L"/>
                <a:ea typeface="a옛날목욕탕L"/>
              </a:rPr>
              <a:t>뽀빠이아저씨의 진한 사랑</a:t>
            </a:r>
            <a:endParaRPr lang="ko-KR" altLang="en-US" sz="4800" b="1">
              <a:solidFill>
                <a:schemeClr val="tx1"/>
              </a:solidFill>
              <a:latin typeface="a옛날목욕탕L"/>
              <a:ea typeface="a옛날목욕탕L"/>
            </a:endParaRPr>
          </a:p>
          <a:p>
            <a:pPr algn="r">
              <a:defRPr lang="ko-KR" altLang="en-US"/>
            </a:pPr>
            <a:r>
              <a:rPr lang="ko-KR" altLang="en-US" sz="2400">
                <a:solidFill>
                  <a:schemeClr val="tx1"/>
                </a:solidFill>
                <a:latin typeface="a옛날목욕탕L"/>
                <a:ea typeface="a옛날목욕탕L"/>
              </a:rPr>
              <a:t>부식➊  오메가3 듬뿍 연어 샐러드</a:t>
            </a:r>
            <a:endParaRPr lang="ko-KR" altLang="en-US" sz="2400">
              <a:solidFill>
                <a:schemeClr val="tx1"/>
              </a:solidFill>
              <a:latin typeface="a옛날목욕탕L"/>
              <a:ea typeface="a옛날목욕탕L"/>
            </a:endParaRPr>
          </a:p>
        </p:txBody>
      </p:sp>
      <p:sp>
        <p:nvSpPr>
          <p:cNvPr id="75" name=""/>
          <p:cNvSpPr/>
          <p:nvPr/>
        </p:nvSpPr>
        <p:spPr>
          <a:xfrm>
            <a:off x="323795" y="3213260"/>
            <a:ext cx="2412000" cy="2556000"/>
          </a:xfrm>
          <a:prstGeom prst="trapezoid">
            <a:avLst>
              <a:gd name="adj" fmla="val 20312"/>
            </a:avLst>
          </a:prstGeom>
          <a:blipFill rotWithShape="1">
            <a:blip r:embed="rId3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6" name=""/>
          <p:cNvSpPr/>
          <p:nvPr/>
        </p:nvSpPr>
        <p:spPr>
          <a:xfrm>
            <a:off x="6480212" y="3032956"/>
            <a:ext cx="2484276" cy="2484276"/>
          </a:xfrm>
          <a:prstGeom prst="flowChartManualOperation">
            <a:avLst/>
          </a:prstGeom>
          <a:blipFill rotWithShape="1">
            <a:blip r:embed="rId4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7" name=""/>
          <p:cNvSpPr/>
          <p:nvPr/>
        </p:nvSpPr>
        <p:spPr>
          <a:xfrm>
            <a:off x="4319972" y="3068960"/>
            <a:ext cx="2412268" cy="2556284"/>
          </a:xfrm>
          <a:prstGeom prst="trapezoid">
            <a:avLst>
              <a:gd name="adj" fmla="val 20312"/>
            </a:avLst>
          </a:prstGeom>
          <a:blipFill rotWithShape="1">
            <a:blip r:embed="rId5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8" name=""/>
          <p:cNvSpPr/>
          <p:nvPr/>
        </p:nvSpPr>
        <p:spPr>
          <a:xfrm>
            <a:off x="2267744" y="2528900"/>
            <a:ext cx="2484276" cy="2484276"/>
          </a:xfrm>
          <a:prstGeom prst="flowChartManualOperation">
            <a:avLst/>
          </a:prstGeom>
          <a:blipFill rotWithShape="1">
            <a:blip r:embed="rId6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9" name=""/>
          <p:cNvSpPr txBox="1"/>
          <p:nvPr/>
        </p:nvSpPr>
        <p:spPr>
          <a:xfrm>
            <a:off x="251520" y="4473116"/>
            <a:ext cx="2448272" cy="36367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80" name=""/>
          <p:cNvSpPr txBox="1"/>
          <p:nvPr/>
        </p:nvSpPr>
        <p:spPr>
          <a:xfrm>
            <a:off x="359532" y="5769260"/>
            <a:ext cx="2340260" cy="90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양파는 곱게다진다</a:t>
            </a:r>
            <a:endParaRPr lang="ko-KR" altLang="en-US">
              <a:latin typeface="a옛날목욕탕L"/>
              <a:ea typeface="a옛날목욕탕L"/>
            </a:endParaRPr>
          </a:p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2. 석류주스는 살짝졸여 농도를 내준다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1" name=""/>
          <p:cNvSpPr txBox="1"/>
          <p:nvPr/>
        </p:nvSpPr>
        <p:spPr>
          <a:xfrm>
            <a:off x="2231740" y="1592796"/>
            <a:ext cx="2340260" cy="91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석류주스와 레몬오일을 1:3으로  섞어 유화시키고 간을한다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4319972" y="5697252"/>
            <a:ext cx="2340260" cy="63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레몬물에 씻은 연어를 채 썰어 준비한다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4" name=""/>
          <p:cNvSpPr txBox="1"/>
          <p:nvPr/>
        </p:nvSpPr>
        <p:spPr>
          <a:xfrm>
            <a:off x="6228184" y="1782356"/>
            <a:ext cx="2915816" cy="1178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먹기좋은 크기로 야채를 잘라 씻어 준비한다</a:t>
            </a:r>
            <a:endParaRPr lang="ko-KR" altLang="en-US">
              <a:latin typeface="a옛날목욕탕L"/>
              <a:ea typeface="a옛날목욕탕L"/>
            </a:endParaRPr>
          </a:p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2.연어와 버무려 소스와 함께 낸다</a:t>
            </a:r>
            <a:endParaRPr lang="ko-KR" altLang="en-US">
              <a:latin typeface="a옛날목욕탕L"/>
              <a:ea typeface="a옛날목욕탕L"/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74" name=""/>
          <p:cNvSpPr txBox="1"/>
          <p:nvPr/>
        </p:nvSpPr>
        <p:spPr>
          <a:xfrm>
            <a:off x="1296652" y="476672"/>
            <a:ext cx="7199784" cy="11868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 lang="ko-KR" altLang="en-US"/>
            </a:pPr>
            <a:r>
              <a:rPr lang="ko-KR" altLang="en-US" sz="4800" b="1">
                <a:solidFill>
                  <a:schemeClr val="tx1"/>
                </a:solidFill>
                <a:latin typeface="a옛날목욕탕L"/>
                <a:ea typeface="a옛날목욕탕L"/>
              </a:rPr>
              <a:t>뽀빠이아저씨의 진한 사랑</a:t>
            </a:r>
            <a:endParaRPr lang="ko-KR" altLang="en-US" sz="4800" b="1">
              <a:solidFill>
                <a:schemeClr val="tx1"/>
              </a:solidFill>
              <a:latin typeface="a옛날목욕탕L"/>
              <a:ea typeface="a옛날목욕탕L"/>
            </a:endParaRPr>
          </a:p>
          <a:p>
            <a:pPr algn="r">
              <a:defRPr lang="ko-KR" altLang="en-US"/>
            </a:pPr>
            <a:r>
              <a:rPr lang="ko-KR" altLang="en-US" sz="2400">
                <a:solidFill>
                  <a:schemeClr val="tx1"/>
                </a:solidFill>
                <a:latin typeface="a옛날목욕탕L"/>
                <a:ea typeface="a옛날목욕탕L"/>
              </a:rPr>
              <a:t>주식➋  산뜻한 카프리제 샐러드</a:t>
            </a:r>
            <a:endParaRPr lang="ko-KR" altLang="en-US" sz="2400">
              <a:solidFill>
                <a:schemeClr val="tx1"/>
              </a:solidFill>
              <a:latin typeface="a옛날목욕탕L"/>
              <a:ea typeface="a옛날목욕탕L"/>
            </a:endParaRPr>
          </a:p>
        </p:txBody>
      </p:sp>
      <p:sp>
        <p:nvSpPr>
          <p:cNvPr id="75" name=""/>
          <p:cNvSpPr/>
          <p:nvPr/>
        </p:nvSpPr>
        <p:spPr>
          <a:xfrm>
            <a:off x="2160000" y="3140968"/>
            <a:ext cx="2412000" cy="2556000"/>
          </a:xfrm>
          <a:prstGeom prst="trapezoid">
            <a:avLst>
              <a:gd name="adj" fmla="val 20312"/>
            </a:avLst>
          </a:prstGeom>
          <a:blipFill rotWithShape="1">
            <a:blip r:embed="rId3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8" name=""/>
          <p:cNvSpPr/>
          <p:nvPr/>
        </p:nvSpPr>
        <p:spPr>
          <a:xfrm>
            <a:off x="4211960" y="3429000"/>
            <a:ext cx="2484276" cy="2484276"/>
          </a:xfrm>
          <a:prstGeom prst="flowChartManualOperation">
            <a:avLst/>
          </a:prstGeom>
          <a:blipFill rotWithShape="1">
            <a:blip r:embed="rId4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9" name=""/>
          <p:cNvSpPr txBox="1"/>
          <p:nvPr/>
        </p:nvSpPr>
        <p:spPr>
          <a:xfrm>
            <a:off x="251520" y="4473116"/>
            <a:ext cx="2448272" cy="36367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82" name=""/>
          <p:cNvSpPr txBox="1"/>
          <p:nvPr/>
        </p:nvSpPr>
        <p:spPr>
          <a:xfrm>
            <a:off x="2159732" y="5774935"/>
            <a:ext cx="2844316" cy="643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발사믹과 오일을 1:3으로 섞어 유화시키고 간을한다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4067944" y="2060848"/>
            <a:ext cx="2628293" cy="118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모짜렐라 치즈와 토마토, 비타채소를 먹기 좋은 크기로 준비하여 담아 소스를 곁들인다</a:t>
            </a:r>
            <a:endParaRPr lang="ko-KR" altLang="en-US">
              <a:latin typeface="a옛날목욕탕L"/>
              <a:ea typeface="a옛날목욕탕L"/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75" name=""/>
          <p:cNvSpPr/>
          <p:nvPr/>
        </p:nvSpPr>
        <p:spPr>
          <a:xfrm>
            <a:off x="251520" y="3104964"/>
            <a:ext cx="2412000" cy="2556000"/>
          </a:xfrm>
          <a:prstGeom prst="trapezoid">
            <a:avLst>
              <a:gd name="adj" fmla="val 20312"/>
            </a:avLst>
          </a:prstGeom>
          <a:blipFill rotWithShape="1">
            <a:blip r:embed="rId3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6" name=""/>
          <p:cNvSpPr/>
          <p:nvPr/>
        </p:nvSpPr>
        <p:spPr>
          <a:xfrm>
            <a:off x="6300191" y="2780928"/>
            <a:ext cx="2484276" cy="2484276"/>
          </a:xfrm>
          <a:prstGeom prst="flowChartManualOperation">
            <a:avLst/>
          </a:prstGeom>
          <a:blipFill rotWithShape="1">
            <a:blip r:embed="rId4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7" name=""/>
          <p:cNvSpPr/>
          <p:nvPr/>
        </p:nvSpPr>
        <p:spPr>
          <a:xfrm>
            <a:off x="4319972" y="3176971"/>
            <a:ext cx="2412268" cy="2556284"/>
          </a:xfrm>
          <a:prstGeom prst="trapezoid">
            <a:avLst>
              <a:gd name="adj" fmla="val 20312"/>
            </a:avLst>
          </a:prstGeom>
          <a:blipFill rotWithShape="1">
            <a:blip r:embed="rId5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8" name=""/>
          <p:cNvSpPr/>
          <p:nvPr/>
        </p:nvSpPr>
        <p:spPr>
          <a:xfrm>
            <a:off x="2267744" y="2672916"/>
            <a:ext cx="2484276" cy="2484276"/>
          </a:xfrm>
          <a:prstGeom prst="flowChartManualOperation">
            <a:avLst/>
          </a:prstGeom>
          <a:blipFill rotWithShape="1">
            <a:blip r:embed="rId6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9" name=""/>
          <p:cNvSpPr txBox="1"/>
          <p:nvPr/>
        </p:nvSpPr>
        <p:spPr>
          <a:xfrm>
            <a:off x="251520" y="4473116"/>
            <a:ext cx="2448272" cy="36367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80" name=""/>
          <p:cNvSpPr txBox="1"/>
          <p:nvPr/>
        </p:nvSpPr>
        <p:spPr>
          <a:xfrm>
            <a:off x="1296652" y="476672"/>
            <a:ext cx="7199784" cy="11868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 lang="ko-KR" altLang="en-US"/>
            </a:pPr>
            <a:r>
              <a:rPr lang="ko-KR" altLang="en-US" sz="4800" b="1">
                <a:solidFill>
                  <a:schemeClr val="tx1"/>
                </a:solidFill>
                <a:latin typeface="a옛날목욕탕L"/>
                <a:ea typeface="a옛날목욕탕L"/>
              </a:rPr>
              <a:t>뽀빠이아저씨의 진한 사랑</a:t>
            </a:r>
            <a:endParaRPr lang="ko-KR" altLang="en-US" sz="4800" b="1">
              <a:solidFill>
                <a:schemeClr val="tx1"/>
              </a:solidFill>
              <a:latin typeface="a옛날목욕탕L"/>
              <a:ea typeface="a옛날목욕탕L"/>
            </a:endParaRPr>
          </a:p>
          <a:p>
            <a:pPr algn="r">
              <a:defRPr lang="ko-KR" altLang="en-US"/>
            </a:pPr>
            <a:r>
              <a:rPr lang="ko-KR" altLang="en-US" sz="2400">
                <a:solidFill>
                  <a:schemeClr val="tx1"/>
                </a:solidFill>
                <a:latin typeface="a옛날목욕탕L"/>
                <a:ea typeface="a옛날목욕탕L"/>
              </a:rPr>
              <a:t>주식➌  아름다운 장미꽃 라따뚜이</a:t>
            </a:r>
            <a:endParaRPr lang="ko-KR" altLang="en-US" sz="2400">
              <a:solidFill>
                <a:schemeClr val="tx1"/>
              </a:solidFill>
              <a:latin typeface="a옛날목욕탕L"/>
              <a:ea typeface="a옛날목욕탕L"/>
            </a:endParaRPr>
          </a:p>
        </p:txBody>
      </p:sp>
      <p:sp>
        <p:nvSpPr>
          <p:cNvPr id="81" name=""/>
          <p:cNvSpPr txBox="1"/>
          <p:nvPr/>
        </p:nvSpPr>
        <p:spPr>
          <a:xfrm>
            <a:off x="359532" y="5769260"/>
            <a:ext cx="2340260" cy="639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양파와 토마토를 잘게 다져준다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2" name=""/>
          <p:cNvSpPr txBox="1"/>
          <p:nvPr/>
        </p:nvSpPr>
        <p:spPr>
          <a:xfrm>
            <a:off x="4391980" y="5769260"/>
            <a:ext cx="2340260" cy="639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en-US" altLang="ko-KR">
                <a:latin typeface="a옛날목욕탕L"/>
                <a:ea typeface="a옛날목욕탕L"/>
              </a:rPr>
              <a:t>1. </a:t>
            </a:r>
            <a:r>
              <a:rPr lang="ko-KR" altLang="en-US">
                <a:latin typeface="a옛날목욕탕L"/>
                <a:ea typeface="a옛날목욕탕L"/>
              </a:rPr>
              <a:t>가지,애호박,당근을 얇게 저며 준다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2231740" y="1731052"/>
            <a:ext cx="2340260" cy="90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en-US" altLang="ko-KR">
                <a:latin typeface="a옛날목욕탕L"/>
                <a:ea typeface="a옛날목욕탕L"/>
              </a:rPr>
              <a:t>1. </a:t>
            </a:r>
            <a:r>
              <a:rPr lang="ko-KR" altLang="en-US">
                <a:latin typeface="a옛날목욕탕L"/>
                <a:ea typeface="a옛날목욕탕L"/>
              </a:rPr>
              <a:t>토마토와 양파를 볶다가 케첩을 넣고 소금,후추 간을 한다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4" name=""/>
          <p:cNvSpPr txBox="1"/>
          <p:nvPr/>
        </p:nvSpPr>
        <p:spPr>
          <a:xfrm>
            <a:off x="6372200" y="1889740"/>
            <a:ext cx="2340260" cy="90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en-US" altLang="ko-KR">
                <a:latin typeface="a옛날목욕탕L"/>
                <a:ea typeface="a옛날목욕탕L"/>
              </a:rPr>
              <a:t>1. </a:t>
            </a:r>
            <a:r>
              <a:rPr lang="ko-KR" altLang="en-US">
                <a:latin typeface="a옛날목욕탕L"/>
                <a:ea typeface="a옛날목욕탕L"/>
              </a:rPr>
              <a:t>얇게 저며준 채소를 물에 데치고 모양을 잡아 이쁘게 담아준다</a:t>
            </a:r>
            <a:endParaRPr lang="ko-KR" altLang="en-US">
              <a:latin typeface="a옛날목욕탕L"/>
              <a:ea typeface="a옛날목욕탕L"/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pic>
        <p:nvPicPr>
          <p:cNvPr id="54" name=""/>
          <p:cNvPicPr>
            <a:picLocks noChangeAspect="1"/>
          </p:cNvPicPr>
          <p:nvPr/>
        </p:nvPicPr>
        <p:blipFill rotWithShape="1">
          <a:blip r:embed="rId3">
            <a:alphaModFix/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4">
              <a:alphaModFix/>
              <a:lum/>
            </a:blip>
            <a:tile tx="0" ty="0" sx="100000" sy="100000" flip="none" algn="tl"/>
          </a:blipFill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0" name=""/>
          <p:cNvSpPr txBox="1"/>
          <p:nvPr/>
        </p:nvSpPr>
        <p:spPr>
          <a:xfrm>
            <a:off x="6696235" y="5489954"/>
            <a:ext cx="1692188" cy="64224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/>
              <a:t>삐약삐약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병아리합창단</a:t>
            </a:r>
            <a:endParaRPr lang="ko-KR" altLang="en-US"/>
          </a:p>
        </p:txBody>
      </p:sp>
      <p:sp>
        <p:nvSpPr>
          <p:cNvPr id="64" name=""/>
          <p:cNvSpPr txBox="1"/>
          <p:nvPr/>
        </p:nvSpPr>
        <p:spPr>
          <a:xfrm>
            <a:off x="6732880" y="922271"/>
            <a:ext cx="2015581" cy="637924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/>
              <a:t>뽀빠이 아저씨의 진한 사랑</a:t>
            </a:r>
            <a:endParaRPr lang="ko-KR" altLang="en-US"/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grpSp>
        <p:nvGrpSpPr>
          <p:cNvPr id="99" name=""/>
          <p:cNvGrpSpPr/>
          <p:nvPr/>
        </p:nvGrpSpPr>
        <p:grpSpPr>
          <a:xfrm rot="0">
            <a:off x="-2151161" y="-1297785"/>
            <a:ext cx="11349886" cy="4212468"/>
            <a:chOff x="-2151161" y="-1297785"/>
            <a:chExt cx="11349886" cy="4212468"/>
          </a:xfrm>
        </p:grpSpPr>
        <p:grpSp>
          <p:nvGrpSpPr>
            <p:cNvPr id="82" name=""/>
            <p:cNvGrpSpPr/>
            <p:nvPr/>
          </p:nvGrpSpPr>
          <p:grpSpPr>
            <a:xfrm rot="0">
              <a:off x="-2151161" y="-1297785"/>
              <a:ext cx="11349886" cy="4212468"/>
              <a:chOff x="-2185439" y="-1298614"/>
              <a:chExt cx="11349886" cy="4212468"/>
            </a:xfrm>
          </p:grpSpPr>
          <p:sp>
            <p:nvSpPr>
              <p:cNvPr id="78" name=""/>
              <p:cNvSpPr/>
              <p:nvPr/>
            </p:nvSpPr>
            <p:spPr>
              <a:xfrm rot="20325568">
                <a:off x="-2185439" y="-1298614"/>
                <a:ext cx="11349886" cy="4212468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  <a:alpha val="80000"/>
                </a:schemeClr>
              </a:solidFill>
              <a:ln algn="ctr">
                <a:solidFill>
                  <a:schemeClr val="tx1">
                    <a:lumMod val="10000"/>
                    <a:lumOff val="90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79" name=""/>
              <p:cNvSpPr txBox="1"/>
              <p:nvPr/>
            </p:nvSpPr>
            <p:spPr>
              <a:xfrm rot="20354406">
                <a:off x="-78064" y="1280184"/>
                <a:ext cx="8643150" cy="1336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>
                  <a:defRPr lang="ko-KR" altLang="en-US"/>
                </a:pPr>
                <a:r>
                  <a:rPr lang="ko-KR" altLang="en-US" sz="2200" b="1">
                    <a:latin typeface="a옛날목욕탕L"/>
                    <a:ea typeface="a옛날목욕탕L"/>
                  </a:rPr>
                  <a:t>시크한 검은나라 여왕과 순백의 하얀나라 여왕님 블랙&amp; 화이트</a:t>
                </a:r>
                <a:endParaRPr lang="ko-KR" altLang="en-US" sz="2200" b="1">
                  <a:latin typeface="a옛날목욕탕L"/>
                  <a:ea typeface="a옛날목욕탕L"/>
                </a:endParaRPr>
              </a:p>
              <a:p>
                <a:pPr>
                  <a:defRPr lang="ko-KR" altLang="en-US"/>
                </a:pPr>
                <a:r>
                  <a:rPr lang="ko-KR" altLang="en-US" sz="2000">
                    <a:latin typeface="a옛날목욕탕L"/>
                    <a:ea typeface="a옛날목욕탕L"/>
                  </a:rPr>
                  <a:t>블랙&amp; 퍼플 푸드) 정상적인 혈압을 유지시켜주고 기억력을 향상시키고 암의 위험을 감소시킵니다.</a:t>
                </a:r>
                <a:endParaRPr lang="ko-KR" altLang="en-US" sz="2000">
                  <a:latin typeface="a옛날목욕탕L"/>
                  <a:ea typeface="a옛날목욕탕L"/>
                </a:endParaRPr>
              </a:p>
              <a:p>
                <a:pPr>
                  <a:defRPr lang="ko-KR" altLang="en-US"/>
                </a:pPr>
                <a:r>
                  <a:rPr lang="ko-KR" altLang="en-US" sz="2000">
                    <a:latin typeface="a옛날목욕탕L"/>
                    <a:ea typeface="a옛날목욕탕L"/>
                  </a:rPr>
                  <a:t>화이트 푸드) 균과 바이러스에 대한 저항력 향상 효과가 있습니다</a:t>
                </a:r>
                <a:endParaRPr lang="ko-KR" altLang="en-US" sz="2000">
                  <a:latin typeface="a옛날목욕탕L"/>
                  <a:ea typeface="a옛날목욕탕L"/>
                </a:endParaRPr>
              </a:p>
            </p:txBody>
          </p:sp>
        </p:grpSp>
        <p:pic>
          <p:nvPicPr>
            <p:cNvPr id="93" name="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 rot="20045768">
              <a:off x="3169710" y="317741"/>
              <a:ext cx="866274" cy="1196752"/>
            </a:xfrm>
            <a:prstGeom prst="rect">
              <a:avLst/>
            </a:prstGeom>
          </p:spPr>
        </p:pic>
        <p:pic>
          <p:nvPicPr>
            <p:cNvPr id="94" name="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 rot="20336520">
              <a:off x="626490" y="1187871"/>
              <a:ext cx="988001" cy="1268760"/>
            </a:xfrm>
            <a:prstGeom prst="rect">
              <a:avLst/>
            </a:prstGeom>
          </p:spPr>
        </p:pic>
      </p:grp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74" name=""/>
          <p:cNvSpPr txBox="1"/>
          <p:nvPr/>
        </p:nvSpPr>
        <p:spPr>
          <a:xfrm>
            <a:off x="359531" y="742593"/>
            <a:ext cx="8424936" cy="95821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latin typeface="a옛날목욕탕L"/>
                <a:ea typeface="a옛날목욕탕L"/>
              </a:rPr>
              <a:t>시크한 블랙나라 여왕과 순백의 하얀나라 여왕님</a:t>
            </a:r>
            <a:endParaRPr lang="ko-KR" altLang="en-US" sz="3300" b="1">
              <a:latin typeface="a옛날목욕탕L"/>
              <a:ea typeface="a옛날목욕탕L"/>
            </a:endParaRPr>
          </a:p>
          <a:p>
            <a:pPr algn="r">
              <a:defRPr lang="ko-KR" altLang="en-US"/>
            </a:pPr>
            <a:r>
              <a:rPr lang="ko-KR" altLang="en-US" sz="2400">
                <a:solidFill>
                  <a:schemeClr val="tx1"/>
                </a:solidFill>
                <a:latin typeface="a옛날목욕탕L"/>
                <a:ea typeface="a옛날목욕탕L"/>
              </a:rPr>
              <a:t>후식➊ 파사삭 호두정과</a:t>
            </a:r>
            <a:endParaRPr lang="ko-KR" altLang="en-US" sz="2400">
              <a:solidFill>
                <a:schemeClr val="tx1"/>
              </a:solidFill>
              <a:latin typeface="a옛날목욕탕L"/>
              <a:ea typeface="a옛날목욕탕L"/>
            </a:endParaRPr>
          </a:p>
        </p:txBody>
      </p:sp>
      <p:sp>
        <p:nvSpPr>
          <p:cNvPr id="75" name=""/>
          <p:cNvSpPr/>
          <p:nvPr/>
        </p:nvSpPr>
        <p:spPr>
          <a:xfrm>
            <a:off x="1079879" y="2997236"/>
            <a:ext cx="2412000" cy="2556000"/>
          </a:xfrm>
          <a:prstGeom prst="trapezoid">
            <a:avLst>
              <a:gd name="adj" fmla="val 20312"/>
            </a:avLst>
          </a:prstGeom>
          <a:blipFill rotWithShape="1">
            <a:blip r:embed="rId3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7" name=""/>
          <p:cNvSpPr/>
          <p:nvPr/>
        </p:nvSpPr>
        <p:spPr>
          <a:xfrm>
            <a:off x="5580112" y="2996952"/>
            <a:ext cx="2412268" cy="2556284"/>
          </a:xfrm>
          <a:prstGeom prst="trapezoid">
            <a:avLst>
              <a:gd name="adj" fmla="val 20312"/>
            </a:avLst>
          </a:prstGeom>
          <a:blipFill rotWithShape="1">
            <a:blip r:embed="rId4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8" name=""/>
          <p:cNvSpPr/>
          <p:nvPr/>
        </p:nvSpPr>
        <p:spPr>
          <a:xfrm>
            <a:off x="3329861" y="2960948"/>
            <a:ext cx="2484276" cy="2484276"/>
          </a:xfrm>
          <a:prstGeom prst="flowChartManualOperation">
            <a:avLst/>
          </a:prstGeom>
          <a:blipFill rotWithShape="1">
            <a:blip r:embed="rId5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9" name=""/>
          <p:cNvSpPr txBox="1"/>
          <p:nvPr/>
        </p:nvSpPr>
        <p:spPr>
          <a:xfrm>
            <a:off x="251520" y="4473116"/>
            <a:ext cx="2448272" cy="36367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80" name=""/>
          <p:cNvSpPr txBox="1"/>
          <p:nvPr/>
        </p:nvSpPr>
        <p:spPr>
          <a:xfrm>
            <a:off x="1115616" y="5727496"/>
            <a:ext cx="2340260" cy="64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호두를 끓는 물에 5~10분정도 삶아준다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1" name=""/>
          <p:cNvSpPr txBox="1"/>
          <p:nvPr/>
        </p:nvSpPr>
        <p:spPr>
          <a:xfrm>
            <a:off x="5508104" y="5652879"/>
            <a:ext cx="2628292" cy="908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시럽에 버무린 호두를 150도 정도의 온도로 색이나게 튀겨준다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2" name=""/>
          <p:cNvSpPr txBox="1"/>
          <p:nvPr/>
        </p:nvSpPr>
        <p:spPr>
          <a:xfrm>
            <a:off x="3176844" y="1664804"/>
            <a:ext cx="2790310" cy="1186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삶은 호두의 물기를 빼고 로스팅해준다.</a:t>
            </a:r>
            <a:endParaRPr lang="ko-KR" altLang="en-US">
              <a:latin typeface="a옛날목욕탕L"/>
              <a:ea typeface="a옛날목욕탕L"/>
            </a:endParaRPr>
          </a:p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2.설탕과 물을 1:1로 섞어 시럽을 만든 후 버무려준다</a:t>
            </a:r>
            <a:endParaRPr lang="ko-KR" altLang="en-US">
              <a:latin typeface="a옛날목욕탕L"/>
              <a:ea typeface="a옛날목욕탕L"/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75" name=""/>
          <p:cNvSpPr/>
          <p:nvPr/>
        </p:nvSpPr>
        <p:spPr>
          <a:xfrm>
            <a:off x="2663788" y="3573016"/>
            <a:ext cx="2412000" cy="2556000"/>
          </a:xfrm>
          <a:prstGeom prst="trapezoid">
            <a:avLst>
              <a:gd name="adj" fmla="val 20312"/>
            </a:avLst>
          </a:prstGeom>
          <a:blipFill rotWithShape="1">
            <a:blip r:embed="rId3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8" name=""/>
          <p:cNvSpPr/>
          <p:nvPr/>
        </p:nvSpPr>
        <p:spPr>
          <a:xfrm>
            <a:off x="4788024" y="3429000"/>
            <a:ext cx="2484276" cy="2484276"/>
          </a:xfrm>
          <a:prstGeom prst="flowChartManualOperation">
            <a:avLst/>
          </a:prstGeom>
          <a:blipFill rotWithShape="1">
            <a:blip r:embed="rId4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9" name=""/>
          <p:cNvSpPr txBox="1"/>
          <p:nvPr/>
        </p:nvSpPr>
        <p:spPr>
          <a:xfrm>
            <a:off x="251520" y="4473116"/>
            <a:ext cx="2448272" cy="36367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80" name=""/>
          <p:cNvSpPr txBox="1"/>
          <p:nvPr/>
        </p:nvSpPr>
        <p:spPr>
          <a:xfrm>
            <a:off x="611560" y="744855"/>
            <a:ext cx="8532440" cy="9582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latin typeface="a옛날목욕탕L"/>
                <a:ea typeface="a옛날목욕탕L"/>
              </a:rPr>
              <a:t>시크한 블랙나라 여왕과 순백의 하얀나라 여왕님</a:t>
            </a:r>
            <a:endParaRPr lang="ko-KR" altLang="en-US" sz="3300">
              <a:latin typeface="a옛날목욕탕L"/>
              <a:ea typeface="a옛날목욕탕L"/>
            </a:endParaRPr>
          </a:p>
          <a:p>
            <a:pPr algn="r">
              <a:defRPr lang="ko-KR" altLang="en-US"/>
            </a:pPr>
            <a:r>
              <a:rPr lang="ko-KR" altLang="en-US" sz="2400">
                <a:solidFill>
                  <a:schemeClr val="tx1"/>
                </a:solidFill>
                <a:latin typeface="a옛날목욕탕L"/>
                <a:ea typeface="a옛날목욕탕L"/>
              </a:rPr>
              <a:t>후식➋ 담콤~배 샤벳</a:t>
            </a:r>
            <a:endParaRPr lang="ko-KR" altLang="en-US" sz="2400">
              <a:solidFill>
                <a:schemeClr val="tx1"/>
              </a:solidFill>
              <a:latin typeface="a옛날목욕탕L"/>
              <a:ea typeface="a옛날목욕탕L"/>
            </a:endParaRPr>
          </a:p>
        </p:txBody>
      </p:sp>
      <p:sp>
        <p:nvSpPr>
          <p:cNvPr id="81" name=""/>
          <p:cNvSpPr txBox="1"/>
          <p:nvPr/>
        </p:nvSpPr>
        <p:spPr>
          <a:xfrm>
            <a:off x="2483767" y="6129300"/>
            <a:ext cx="2520281" cy="36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배를 강판에 갈아준다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2" name=""/>
          <p:cNvSpPr txBox="1"/>
          <p:nvPr/>
        </p:nvSpPr>
        <p:spPr>
          <a:xfrm>
            <a:off x="4572000" y="1967503"/>
            <a:ext cx="2880320" cy="1461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강판에 갈아준 배를 얼려서 샤베트를 만들어준다</a:t>
            </a:r>
            <a:endParaRPr lang="ko-KR" altLang="en-US">
              <a:latin typeface="a옛날목욕탕L"/>
              <a:ea typeface="a옛날목욕탕L"/>
            </a:endParaRPr>
          </a:p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2.다이제를 으깨서 그릇밑에 깔아주고 그 위에 모양을 잡아서 올린다</a:t>
            </a:r>
            <a:endParaRPr lang="ko-KR" altLang="en-US">
              <a:latin typeface="a옛날목욕탕L"/>
              <a:ea typeface="a옛날목욕탕L"/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75" name=""/>
          <p:cNvSpPr/>
          <p:nvPr/>
        </p:nvSpPr>
        <p:spPr>
          <a:xfrm>
            <a:off x="2340019" y="3429000"/>
            <a:ext cx="2412000" cy="2556000"/>
          </a:xfrm>
          <a:prstGeom prst="trapezoid">
            <a:avLst>
              <a:gd name="adj" fmla="val 20312"/>
            </a:avLst>
          </a:prstGeom>
          <a:blipFill rotWithShape="1">
            <a:blip r:embed="rId3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8" name=""/>
          <p:cNvSpPr/>
          <p:nvPr/>
        </p:nvSpPr>
        <p:spPr>
          <a:xfrm>
            <a:off x="4391980" y="3429000"/>
            <a:ext cx="2484276" cy="2484276"/>
          </a:xfrm>
          <a:prstGeom prst="flowChartManualOperation">
            <a:avLst/>
          </a:prstGeom>
          <a:blipFill rotWithShape="1">
            <a:blip r:embed="rId4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9" name=""/>
          <p:cNvSpPr txBox="1"/>
          <p:nvPr/>
        </p:nvSpPr>
        <p:spPr>
          <a:xfrm>
            <a:off x="251520" y="4473116"/>
            <a:ext cx="2448272" cy="36367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80" name=""/>
          <p:cNvSpPr txBox="1"/>
          <p:nvPr/>
        </p:nvSpPr>
        <p:spPr>
          <a:xfrm>
            <a:off x="503548" y="744855"/>
            <a:ext cx="8640452" cy="9582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latin typeface="a옛날목욕탕L"/>
                <a:ea typeface="a옛날목욕탕L"/>
              </a:rPr>
              <a:t>시크한 블랙나라 여왕과 순백의 하얀나라 여왕님</a:t>
            </a:r>
            <a:endParaRPr lang="ko-KR" altLang="en-US" sz="3300">
              <a:latin typeface="a옛날목욕탕L"/>
              <a:ea typeface="a옛날목욕탕L"/>
            </a:endParaRPr>
          </a:p>
          <a:p>
            <a:pPr algn="r">
              <a:defRPr lang="ko-KR" altLang="en-US"/>
            </a:pPr>
            <a:r>
              <a:rPr lang="ko-KR" altLang="en-US" sz="2400">
                <a:solidFill>
                  <a:schemeClr val="tx1"/>
                </a:solidFill>
                <a:latin typeface="a옛날목욕탕L"/>
                <a:ea typeface="a옛날목욕탕L"/>
              </a:rPr>
              <a:t>후식➌ 청량한 블루베리 에이드</a:t>
            </a:r>
            <a:endParaRPr lang="ko-KR" altLang="en-US" sz="2400">
              <a:solidFill>
                <a:schemeClr val="tx1"/>
              </a:solidFill>
              <a:latin typeface="a옛날목욕탕L"/>
              <a:ea typeface="a옛날목욕탕L"/>
            </a:endParaRPr>
          </a:p>
        </p:txBody>
      </p:sp>
      <p:sp>
        <p:nvSpPr>
          <p:cNvPr id="81" name=""/>
          <p:cNvSpPr txBox="1"/>
          <p:nvPr/>
        </p:nvSpPr>
        <p:spPr>
          <a:xfrm>
            <a:off x="2411760" y="5996820"/>
            <a:ext cx="2340260" cy="64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블루베리는 으깬 후 즙을 짜준다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2" name=""/>
          <p:cNvSpPr txBox="1"/>
          <p:nvPr/>
        </p:nvSpPr>
        <p:spPr>
          <a:xfrm>
            <a:off x="4572000" y="1966361"/>
            <a:ext cx="2340260" cy="1462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즙에 설탕을 넣고 농도가 나게 졸여준다</a:t>
            </a:r>
            <a:endParaRPr lang="ko-KR" altLang="en-US">
              <a:latin typeface="a옛날목욕탕L"/>
              <a:ea typeface="a옛날목욕탕L"/>
            </a:endParaRPr>
          </a:p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2.블루베리 주스를 넣고 위에 사이다를 조심히 따라 플로팅 해준다</a:t>
            </a:r>
            <a:endParaRPr lang="ko-KR" altLang="en-US">
              <a:latin typeface="a옛날목욕탕L"/>
              <a:ea typeface="a옛날목욕탕L"/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pic>
        <p:nvPicPr>
          <p:cNvPr id="54" name=""/>
          <p:cNvPicPr>
            <a:picLocks noChangeAspect="1"/>
          </p:cNvPicPr>
          <p:nvPr/>
        </p:nvPicPr>
        <p:blipFill rotWithShape="1">
          <a:blip r:embed="rId3">
            <a:alphaModFix/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4">
              <a:alphaModFix/>
              <a:lum/>
            </a:blip>
            <a:tile tx="0" ty="0" sx="100000" sy="100000" flip="none" algn="tl"/>
          </a:blipFill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0" name=""/>
          <p:cNvSpPr txBox="1"/>
          <p:nvPr/>
        </p:nvSpPr>
        <p:spPr>
          <a:xfrm>
            <a:off x="6696235" y="5489954"/>
            <a:ext cx="1692188" cy="64224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/>
              <a:t>삐약삐약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병아리합창단</a:t>
            </a:r>
            <a:endParaRPr lang="ko-KR" altLang="en-US"/>
          </a:p>
        </p:txBody>
      </p:sp>
      <p:sp>
        <p:nvSpPr>
          <p:cNvPr id="64" name=""/>
          <p:cNvSpPr txBox="1"/>
          <p:nvPr/>
        </p:nvSpPr>
        <p:spPr>
          <a:xfrm>
            <a:off x="6732880" y="922271"/>
            <a:ext cx="2015581" cy="637924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/>
              <a:t>뽀빠이 아저씨의 진한 사랑</a:t>
            </a:r>
            <a:endParaRPr lang="ko-KR" altLang="en-US"/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grpSp>
        <p:nvGrpSpPr>
          <p:cNvPr id="83" name=""/>
          <p:cNvGrpSpPr/>
          <p:nvPr/>
        </p:nvGrpSpPr>
        <p:grpSpPr>
          <a:xfrm rot="0">
            <a:off x="-1151130" y="2704793"/>
            <a:ext cx="11015718" cy="1092652"/>
            <a:chOff x="-1154914" y="2686997"/>
            <a:chExt cx="11015718" cy="1092652"/>
          </a:xfrm>
        </p:grpSpPr>
        <p:sp>
          <p:nvSpPr>
            <p:cNvPr id="77" name=""/>
            <p:cNvSpPr/>
            <p:nvPr/>
          </p:nvSpPr>
          <p:spPr>
            <a:xfrm rot="20325568">
              <a:off x="-1154914" y="2686997"/>
              <a:ext cx="11015718" cy="1092652"/>
            </a:xfrm>
            <a:prstGeom prst="rect">
              <a:avLst/>
            </a:prstGeom>
            <a:solidFill>
              <a:schemeClr val="tx1">
                <a:lumMod val="10000"/>
                <a:lumOff val="90000"/>
                <a:alpha val="80000"/>
              </a:schemeClr>
            </a:solidFill>
            <a:ln algn="ctr">
              <a:solidFill>
                <a:schemeClr val="tx1">
                  <a:lumMod val="10000"/>
                  <a:lumOff val="90000"/>
                  <a:alpha val="80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80" name=""/>
            <p:cNvSpPr txBox="1"/>
            <p:nvPr/>
          </p:nvSpPr>
          <p:spPr>
            <a:xfrm rot="20375354">
              <a:off x="1925004" y="2755606"/>
              <a:ext cx="7596186" cy="42446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defRPr lang="ko-KR" altLang="en-US"/>
              </a:pPr>
              <a:r>
                <a:rPr lang="ko-KR" altLang="en-US" sz="2200">
                  <a:latin typeface="a옛날목욕탕L"/>
                  <a:ea typeface="a옛날목욕탕L"/>
                </a:rPr>
                <a:t>세가지 테마와 다섯가지의 색으로 음식을먹기전 눈으로 힐링하고</a:t>
              </a:r>
              <a:endParaRPr lang="ko-KR" altLang="en-US" sz="2200">
                <a:latin typeface="a옛날목욕탕L"/>
                <a:ea typeface="a옛날목욕탕L"/>
              </a:endParaRPr>
            </a:p>
          </p:txBody>
        </p:sp>
      </p:grpSp>
      <p:grpSp>
        <p:nvGrpSpPr>
          <p:cNvPr id="82" name=""/>
          <p:cNvGrpSpPr/>
          <p:nvPr/>
        </p:nvGrpSpPr>
        <p:grpSpPr>
          <a:xfrm rot="0">
            <a:off x="-2240164" y="-1288353"/>
            <a:ext cx="11887836" cy="3910355"/>
            <a:chOff x="-2240164" y="-1288353"/>
            <a:chExt cx="11887836" cy="3910355"/>
          </a:xfrm>
        </p:grpSpPr>
        <p:sp>
          <p:nvSpPr>
            <p:cNvPr id="78" name=""/>
            <p:cNvSpPr/>
            <p:nvPr/>
          </p:nvSpPr>
          <p:spPr>
            <a:xfrm rot="20325568">
              <a:off x="-2240164" y="-1288353"/>
              <a:ext cx="11349886" cy="3910355"/>
            </a:xfrm>
            <a:prstGeom prst="rect">
              <a:avLst/>
            </a:prstGeom>
            <a:solidFill>
              <a:schemeClr val="tx1">
                <a:lumMod val="10000"/>
                <a:lumOff val="90000"/>
                <a:alpha val="80000"/>
              </a:schemeClr>
            </a:solidFill>
            <a:ln algn="ctr">
              <a:solidFill>
                <a:schemeClr val="tx1">
                  <a:lumMod val="10000"/>
                  <a:lumOff val="90000"/>
                  <a:alpha val="80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79" name=""/>
            <p:cNvSpPr txBox="1"/>
            <p:nvPr/>
          </p:nvSpPr>
          <p:spPr>
            <a:xfrm rot="20372680">
              <a:off x="245067" y="1629651"/>
              <a:ext cx="9402605" cy="42328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defRPr lang="ko-KR" altLang="en-US"/>
              </a:pPr>
              <a:r>
                <a:rPr lang="ko-KR" altLang="en-US" sz="2200">
                  <a:latin typeface="a옛날목욕탕L"/>
                  <a:ea typeface="a옛날목욕탕L"/>
                </a:rPr>
                <a:t>공부에 지친친구를 위한 속에 부담이되지도 않으면서 먹음으로써 힐링이되는 음식</a:t>
              </a:r>
              <a:endParaRPr lang="ko-KR" altLang="en-US" sz="2200">
                <a:latin typeface="a옛날목욕탕L"/>
                <a:ea typeface="a옛날목욕탕L"/>
              </a:endParaRPr>
            </a:p>
          </p:txBody>
        </p:sp>
      </p:grpSp>
      <p:grpSp>
        <p:nvGrpSpPr>
          <p:cNvPr id="84" name=""/>
          <p:cNvGrpSpPr/>
          <p:nvPr/>
        </p:nvGrpSpPr>
        <p:grpSpPr>
          <a:xfrm rot="0">
            <a:off x="-242023" y="3825044"/>
            <a:ext cx="11041209" cy="4824536"/>
            <a:chOff x="-200222" y="3820379"/>
            <a:chExt cx="11041209" cy="4824536"/>
          </a:xfrm>
        </p:grpSpPr>
        <p:sp>
          <p:nvSpPr>
            <p:cNvPr id="76" name=""/>
            <p:cNvSpPr/>
            <p:nvPr/>
          </p:nvSpPr>
          <p:spPr>
            <a:xfrm rot="20325568">
              <a:off x="-174731" y="3820379"/>
              <a:ext cx="11015718" cy="4824536"/>
            </a:xfrm>
            <a:prstGeom prst="rect">
              <a:avLst/>
            </a:prstGeom>
            <a:solidFill>
              <a:schemeClr val="tx1">
                <a:lumMod val="10000"/>
                <a:lumOff val="90000"/>
                <a:alpha val="80000"/>
              </a:schemeClr>
            </a:solidFill>
            <a:ln algn="ctr">
              <a:solidFill>
                <a:schemeClr val="tx1">
                  <a:lumMod val="10000"/>
                  <a:lumOff val="90000"/>
                  <a:alpha val="80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81" name=""/>
            <p:cNvSpPr txBox="1"/>
            <p:nvPr/>
          </p:nvSpPr>
          <p:spPr>
            <a:xfrm rot="20314058">
              <a:off x="-200222" y="4123339"/>
              <a:ext cx="9226421" cy="42304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defRPr lang="ko-KR" altLang="en-US"/>
              </a:pPr>
              <a:r>
                <a:rPr lang="ko-KR" altLang="en-US" sz="2200">
                  <a:latin typeface="a옛날목욕탕L"/>
                  <a:ea typeface="a옛날목욕탕L"/>
                </a:rPr>
                <a:t>다양한 영양소와 여러가지 조리법으로 영양적인 측면과 맛까지 동시잡은 힐링간식</a:t>
              </a:r>
              <a:endParaRPr lang="ko-KR" altLang="en-US" sz="2200">
                <a:latin typeface="a옛날목욕탕L"/>
                <a:ea typeface="a옛날목욕탕L"/>
              </a:endParaRPr>
            </a:p>
          </p:txBody>
        </p:sp>
      </p:grp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1" animBg="1"/>
      <p:bldP spid="84" grpId="2" animBg="1"/>
    </p:bldLst>
  </p:timing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"/>
          <p:cNvSpPr/>
          <p:nvPr/>
        </p:nvSpPr>
        <p:spPr>
          <a:xfrm>
            <a:off x="0" y="2221200"/>
            <a:ext cx="9144000" cy="2412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algn="ctr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79" name=""/>
          <p:cNvSpPr txBox="1"/>
          <p:nvPr/>
        </p:nvSpPr>
        <p:spPr>
          <a:xfrm>
            <a:off x="251520" y="4473116"/>
            <a:ext cx="2448272" cy="36367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pic>
        <p:nvPicPr>
          <p:cNvPr id="85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228184" y="1590641"/>
            <a:ext cx="2714891" cy="3676718"/>
          </a:xfrm>
          <a:prstGeom prst="rect">
            <a:avLst/>
          </a:prstGeom>
        </p:spPr>
      </p:pic>
      <p:pic>
        <p:nvPicPr>
          <p:cNvPr id="86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21211832">
            <a:off x="187386" y="1688883"/>
            <a:ext cx="2725777" cy="3480234"/>
          </a:xfrm>
          <a:prstGeom prst="rect">
            <a:avLst/>
          </a:prstGeom>
        </p:spPr>
      </p:pic>
      <p:sp>
        <p:nvSpPr>
          <p:cNvPr id="88" name=""/>
          <p:cNvSpPr txBox="1"/>
          <p:nvPr/>
        </p:nvSpPr>
        <p:spPr>
          <a:xfrm>
            <a:off x="2663788" y="2928656"/>
            <a:ext cx="3816423" cy="1003264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 sz="6000" b="1" u="sng">
                <a:latin typeface="a옛날목욕탕L"/>
                <a:ea typeface="a옛날목욕탕L"/>
              </a:rPr>
              <a:t>감사합니다</a:t>
            </a:r>
            <a:endParaRPr lang="ko-KR" altLang="en-US" sz="6000" b="1" u="sng">
              <a:latin typeface="a옛날목욕탕L"/>
              <a:ea typeface="a옛날목욕탕L"/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"/>
          <p:cNvSpPr/>
          <p:nvPr/>
        </p:nvSpPr>
        <p:spPr>
          <a:xfrm>
            <a:off x="0" y="5013176"/>
            <a:ext cx="9144000" cy="115212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algn="ctr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54" name=""/>
          <p:cNvSpPr/>
          <p:nvPr/>
        </p:nvSpPr>
        <p:spPr>
          <a:xfrm>
            <a:off x="0" y="1915200"/>
            <a:ext cx="9144000" cy="226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algn="ctr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34" name=""/>
          <p:cNvSpPr txBox="1"/>
          <p:nvPr/>
        </p:nvSpPr>
        <p:spPr>
          <a:xfrm>
            <a:off x="935596" y="840738"/>
            <a:ext cx="7272808" cy="824232"/>
          </a:xfrm>
          <a:prstGeom prst="rect">
            <a:avLst/>
          </a:prstGeom>
        </p:spPr>
        <p:txBody>
          <a:bodyPr wrap="square" anchor="ctr">
            <a:spAutoFit/>
          </a:bodyPr>
          <a:p>
            <a:pPr algn="ctr">
              <a:defRPr lang="ko-KR" altLang="en-US"/>
            </a:pPr>
            <a:r>
              <a:rPr lang="ko-KR" altLang="en-US" sz="4800" b="1">
                <a:solidFill>
                  <a:srgbClr val="ff0000"/>
                </a:solidFill>
                <a:latin typeface="a옛날목욕탕L"/>
                <a:ea typeface="a옛날목욕탕L"/>
              </a:rPr>
              <a:t>컬</a:t>
            </a:r>
            <a:r>
              <a:rPr lang="ko-KR" altLang="en-US" sz="4800" b="1">
                <a:solidFill>
                  <a:srgbClr val="ffff00"/>
                </a:solidFill>
                <a:latin typeface="a옛날목욕탕L"/>
                <a:ea typeface="a옛날목욕탕L"/>
              </a:rPr>
              <a:t>러</a:t>
            </a:r>
            <a:r>
              <a:rPr lang="ko-KR" altLang="en-US" sz="4800" b="1">
                <a:solidFill>
                  <a:srgbClr val="008000"/>
                </a:solidFill>
                <a:latin typeface="a옛날목욕탕L"/>
                <a:ea typeface="a옛날목욕탕L"/>
              </a:rPr>
              <a:t>푸</a:t>
            </a:r>
            <a:r>
              <a:rPr lang="ko-KR" altLang="en-US" sz="4800" b="1">
                <a:solidFill>
                  <a:schemeClr val="bg2">
                    <a:lumMod val="90000"/>
                  </a:schemeClr>
                </a:solidFill>
                <a:latin typeface="a옛날목욕탕L"/>
                <a:ea typeface="a옛날목욕탕L"/>
              </a:rPr>
              <a:t>드</a:t>
            </a:r>
            <a:r>
              <a:rPr lang="ko-KR" altLang="en-US" sz="4800" b="1">
                <a:solidFill>
                  <a:schemeClr val="tx1"/>
                </a:solidFill>
                <a:latin typeface="a옛날목욕탕L"/>
                <a:ea typeface="a옛날목욕탕L"/>
              </a:rPr>
              <a:t>란?</a:t>
            </a:r>
            <a:endParaRPr lang="ko-KR" altLang="en-US" sz="4800" b="1">
              <a:solidFill>
                <a:schemeClr val="tx1"/>
              </a:solidFill>
              <a:latin typeface="a옛날목욕탕L"/>
              <a:ea typeface="a옛날목욕탕L"/>
            </a:endParaRPr>
          </a:p>
        </p:txBody>
      </p:sp>
      <p:sp>
        <p:nvSpPr>
          <p:cNvPr id="48" name=""/>
          <p:cNvSpPr txBox="1"/>
          <p:nvPr/>
        </p:nvSpPr>
        <p:spPr>
          <a:xfrm>
            <a:off x="0" y="2024844"/>
            <a:ext cx="9144001" cy="1844039"/>
          </a:xfrm>
          <a:prstGeom prst="rect">
            <a:avLst/>
          </a:prstGeom>
        </p:spPr>
        <p:txBody>
          <a:bodyPr wrap="square" anchor="ctr">
            <a:spAutoFit/>
          </a:bodyPr>
          <a:p>
            <a:pPr algn="r">
              <a:defRPr lang="ko-KR" altLang="en-US"/>
            </a:pPr>
            <a:r>
              <a:rPr lang="ko-KR" altLang="en-US" sz="2300" b="1">
                <a:solidFill>
                  <a:schemeClr val="tx1"/>
                </a:solidFill>
                <a:latin typeface="a옛날목욕탕L"/>
                <a:ea typeface="a옛날목욕탕L"/>
              </a:rPr>
              <a:t>우리는 다양한 색을 가진 식품을 쉽게 볼수있는데, </a:t>
            </a:r>
            <a:endParaRPr lang="ko-KR" altLang="en-US" sz="2300" b="1">
              <a:solidFill>
                <a:schemeClr val="tx1"/>
              </a:solidFill>
              <a:latin typeface="a옛날목욕탕L"/>
              <a:ea typeface="a옛날목욕탕L"/>
            </a:endParaRPr>
          </a:p>
          <a:p>
            <a:pPr algn="r">
              <a:defRPr lang="ko-KR" altLang="en-US"/>
            </a:pPr>
            <a:r>
              <a:rPr lang="ko-KR" altLang="en-US" sz="2300" b="1">
                <a:solidFill>
                  <a:schemeClr val="tx1"/>
                </a:solidFill>
                <a:latin typeface="a옛날목욕탕L"/>
                <a:ea typeface="a옛날목욕탕L"/>
              </a:rPr>
              <a:t>고운  빛깔을 가지고 있는 식품을  ‘컬러푸드’ 라고 한다. </a:t>
            </a:r>
            <a:endParaRPr lang="ko-KR" altLang="en-US" sz="2300" b="1">
              <a:solidFill>
                <a:schemeClr val="tx1"/>
              </a:solidFill>
              <a:latin typeface="a옛날목욕탕L"/>
              <a:ea typeface="a옛날목욕탕L"/>
            </a:endParaRPr>
          </a:p>
          <a:p>
            <a:pPr algn="r">
              <a:defRPr lang="ko-KR" altLang="en-US"/>
            </a:pPr>
            <a:r>
              <a:rPr lang="ko-KR" altLang="en-US" sz="2300" b="1">
                <a:solidFill>
                  <a:schemeClr val="tx1"/>
                </a:solidFill>
                <a:latin typeface="a옛날목욕탕L"/>
                <a:ea typeface="a옛날목욕탕L"/>
              </a:rPr>
              <a:t>컬러푸드의  색깔은 식품의 파이토케미컬 이라는 성분에 </a:t>
            </a:r>
            <a:endParaRPr lang="ko-KR" altLang="en-US" sz="2300" b="1">
              <a:solidFill>
                <a:schemeClr val="tx1"/>
              </a:solidFill>
              <a:latin typeface="a옛날목욕탕L"/>
              <a:ea typeface="a옛날목욕탕L"/>
            </a:endParaRPr>
          </a:p>
          <a:p>
            <a:pPr algn="r">
              <a:defRPr lang="ko-KR" altLang="en-US"/>
            </a:pPr>
            <a:r>
              <a:rPr lang="ko-KR" altLang="en-US" sz="2300" b="1">
                <a:solidFill>
                  <a:schemeClr val="tx1"/>
                </a:solidFill>
                <a:latin typeface="a옛날목욕탕L"/>
                <a:ea typeface="a옛날목욕탕L"/>
              </a:rPr>
              <a:t>의한 것인데 이것은 식품의 색뿐 만이 아니라 고유의 </a:t>
            </a:r>
            <a:endParaRPr lang="ko-KR" altLang="en-US" sz="2300" b="1">
              <a:solidFill>
                <a:schemeClr val="tx1"/>
              </a:solidFill>
              <a:latin typeface="a옛날목욕탕L"/>
              <a:ea typeface="a옛날목욕탕L"/>
            </a:endParaRPr>
          </a:p>
          <a:p>
            <a:pPr algn="r">
              <a:defRPr lang="ko-KR" altLang="en-US"/>
            </a:pPr>
            <a:r>
              <a:rPr lang="ko-KR" altLang="en-US" sz="2300" b="1">
                <a:solidFill>
                  <a:schemeClr val="tx1"/>
                </a:solidFill>
                <a:latin typeface="a옛날목욕탕L"/>
                <a:ea typeface="a옛날목욕탕L"/>
              </a:rPr>
              <a:t>독특한 맛과 향을 부여하고, 건강에 이로운 역할을 합니다. </a:t>
            </a:r>
            <a:endParaRPr lang="ko-KR" altLang="en-US" sz="2300" b="1">
              <a:solidFill>
                <a:schemeClr val="tx1"/>
              </a:solidFill>
              <a:latin typeface="a옛날목욕탕L"/>
              <a:ea typeface="a옛날목욕탕L"/>
            </a:endParaRPr>
          </a:p>
        </p:txBody>
      </p:sp>
      <p:sp>
        <p:nvSpPr>
          <p:cNvPr id="49" name=""/>
          <p:cNvSpPr txBox="1"/>
          <p:nvPr/>
        </p:nvSpPr>
        <p:spPr>
          <a:xfrm>
            <a:off x="287522" y="5152990"/>
            <a:ext cx="7668854" cy="796290"/>
          </a:xfrm>
          <a:prstGeom prst="rect">
            <a:avLst/>
          </a:prstGeom>
        </p:spPr>
        <p:txBody>
          <a:bodyPr wrap="square" anchor="ctr">
            <a:spAutoFit/>
          </a:bodyPr>
          <a:p>
            <a:pPr>
              <a:defRPr lang="ko-KR" altLang="en-US"/>
            </a:pPr>
            <a:r>
              <a:rPr lang="ko-KR" altLang="en-US" sz="2300" b="1">
                <a:solidFill>
                  <a:schemeClr val="tx1"/>
                </a:solidFill>
                <a:latin typeface="a옛날목욕탕L"/>
                <a:ea typeface="a옛날목욕탕L"/>
              </a:rPr>
              <a:t>그럼</a:t>
            </a:r>
            <a:r>
              <a:rPr lang="en-US" altLang="ko-KR" sz="2300" b="1">
                <a:solidFill>
                  <a:schemeClr val="tx1"/>
                </a:solidFill>
                <a:latin typeface="a옛날목욕탕L"/>
                <a:ea typeface="a옛날목욕탕L"/>
              </a:rPr>
              <a:t>,</a:t>
            </a:r>
            <a:r>
              <a:rPr lang="ko-KR" altLang="en-US" sz="2300" b="1">
                <a:solidFill>
                  <a:schemeClr val="tx1"/>
                </a:solidFill>
                <a:latin typeface="a옛날목욕탕L"/>
                <a:ea typeface="a옛날목욕탕L"/>
              </a:rPr>
              <a:t> 우리가 무심코 먹고있었던 컬러푸드의 </a:t>
            </a:r>
            <a:endParaRPr lang="ko-KR" altLang="en-US" sz="2300" b="1">
              <a:solidFill>
                <a:schemeClr val="tx1"/>
              </a:solidFill>
              <a:latin typeface="a옛날목욕탕L"/>
              <a:ea typeface="a옛날목욕탕L"/>
            </a:endParaRPr>
          </a:p>
          <a:p>
            <a:pPr>
              <a:defRPr lang="ko-KR" altLang="en-US"/>
            </a:pPr>
            <a:r>
              <a:rPr lang="ko-KR" altLang="en-US" sz="2300" b="1">
                <a:solidFill>
                  <a:schemeClr val="tx1"/>
                </a:solidFill>
                <a:latin typeface="a옛날목욕탕L"/>
                <a:ea typeface="a옛날목욕탕L"/>
              </a:rPr>
              <a:t>색과 그색이 가지고있는 성분을 알아볼까요?</a:t>
            </a:r>
            <a:endParaRPr lang="ko-KR" altLang="en-US" sz="2300" b="1">
              <a:solidFill>
                <a:schemeClr val="tx1"/>
              </a:solidFill>
              <a:latin typeface="a옛날목욕탕L"/>
              <a:ea typeface="a옛날목욕탕L"/>
            </a:endParaRPr>
          </a:p>
        </p:txBody>
      </p:sp>
      <p:pic>
        <p:nvPicPr>
          <p:cNvPr id="56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9512" y="1617103"/>
            <a:ext cx="2321473" cy="2964024"/>
          </a:xfrm>
          <a:prstGeom prst="rect">
            <a:avLst/>
          </a:prstGeom>
        </p:spPr>
      </p:pic>
      <p:pic>
        <p:nvPicPr>
          <p:cNvPr id="57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20922146">
            <a:off x="6120648" y="3902875"/>
            <a:ext cx="2053439" cy="2780928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1" animBg="1"/>
    </p:bld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"/>
          <p:cNvSpPr txBox="1"/>
          <p:nvPr/>
        </p:nvSpPr>
        <p:spPr>
          <a:xfrm>
            <a:off x="935596" y="728700"/>
            <a:ext cx="7272808" cy="8242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 lang="ko-KR" altLang="en-US"/>
            </a:pPr>
            <a:r>
              <a:rPr lang="ko-KR" altLang="en-US" sz="4800" b="1">
                <a:solidFill>
                  <a:srgbClr val="ff0000"/>
                </a:solidFill>
                <a:latin typeface="a옛날목욕탕L"/>
                <a:ea typeface="a옛날목욕탕L"/>
              </a:rPr>
              <a:t>컬</a:t>
            </a:r>
            <a:r>
              <a:rPr lang="ko-KR" altLang="en-US" sz="4800" b="1">
                <a:solidFill>
                  <a:srgbClr val="ffff00"/>
                </a:solidFill>
                <a:latin typeface="a옛날목욕탕L"/>
                <a:ea typeface="a옛날목욕탕L"/>
              </a:rPr>
              <a:t>러</a:t>
            </a:r>
            <a:r>
              <a:rPr lang="ko-KR" altLang="en-US" sz="4800" b="1">
                <a:solidFill>
                  <a:srgbClr val="008000"/>
                </a:solidFill>
                <a:latin typeface="a옛날목욕탕L"/>
                <a:ea typeface="a옛날목욕탕L"/>
              </a:rPr>
              <a:t>푸</a:t>
            </a:r>
            <a:r>
              <a:rPr lang="ko-KR" altLang="en-US" sz="4800" b="1">
                <a:solidFill>
                  <a:schemeClr val="bg2">
                    <a:lumMod val="90000"/>
                  </a:schemeClr>
                </a:solidFill>
                <a:latin typeface="a옛날목욕탕L"/>
                <a:ea typeface="a옛날목욕탕L"/>
              </a:rPr>
              <a:t>드</a:t>
            </a:r>
            <a:r>
              <a:rPr lang="ko-KR" altLang="en-US" sz="4800" b="1">
                <a:solidFill>
                  <a:schemeClr val="tx1"/>
                </a:solidFill>
                <a:latin typeface="a옛날목욕탕L"/>
                <a:ea typeface="a옛날목욕탕L"/>
              </a:rPr>
              <a:t>의 효능</a:t>
            </a:r>
            <a:endParaRPr lang="ko-KR" altLang="en-US" sz="4800" b="1">
              <a:solidFill>
                <a:schemeClr val="tx1"/>
              </a:solidFill>
              <a:latin typeface="a옛날목욕탕L"/>
              <a:ea typeface="a옛날목욕탕L"/>
            </a:endParaRPr>
          </a:p>
        </p:txBody>
      </p:sp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grpSp>
        <p:nvGrpSpPr>
          <p:cNvPr id="40" name=""/>
          <p:cNvGrpSpPr/>
          <p:nvPr/>
        </p:nvGrpSpPr>
        <p:grpSpPr>
          <a:xfrm rot="0">
            <a:off x="287524" y="1880828"/>
            <a:ext cx="2052228" cy="3958188"/>
            <a:chOff x="287524" y="1880828"/>
            <a:chExt cx="2052228" cy="3958188"/>
          </a:xfrm>
        </p:grpSpPr>
        <p:sp>
          <p:nvSpPr>
            <p:cNvPr id="27" name=""/>
            <p:cNvSpPr/>
            <p:nvPr/>
          </p:nvSpPr>
          <p:spPr>
            <a:xfrm>
              <a:off x="323528" y="1880828"/>
              <a:ext cx="2016224" cy="3456384"/>
            </a:xfrm>
            <a:prstGeom prst="chevron">
              <a:avLst>
                <a:gd name="adj" fmla="val 30859"/>
              </a:avLst>
            </a:prstGeom>
            <a:blipFill rotWithShape="1">
              <a:blip r:embed="rId3">
                <a:alphaModFix/>
                <a:lum/>
              </a:blip>
              <a:stretch>
                <a:fillRect/>
              </a:stretch>
            </a:blip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5" name=""/>
            <p:cNvSpPr txBox="1"/>
            <p:nvPr/>
          </p:nvSpPr>
          <p:spPr>
            <a:xfrm>
              <a:off x="287524" y="5445224"/>
              <a:ext cx="1476164" cy="39379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defRPr lang="ko-KR" altLang="en-US"/>
              </a:pPr>
              <a:r>
                <a:rPr lang="ko-KR" altLang="en-US" sz="2000">
                  <a:latin typeface="a옛날목욕탕L"/>
                  <a:ea typeface="a옛날목욕탕L"/>
                </a:rPr>
                <a:t>안토시아닌</a:t>
              </a:r>
              <a:endParaRPr lang="ko-KR" altLang="en-US" sz="2000">
                <a:latin typeface="a옛날목욕탕L"/>
                <a:ea typeface="a옛날목욕탕L"/>
              </a:endParaRPr>
            </a:p>
          </p:txBody>
        </p:sp>
      </p:grpSp>
      <p:grpSp>
        <p:nvGrpSpPr>
          <p:cNvPr id="42" name=""/>
          <p:cNvGrpSpPr/>
          <p:nvPr/>
        </p:nvGrpSpPr>
        <p:grpSpPr>
          <a:xfrm rot="0">
            <a:off x="3527884" y="1880828"/>
            <a:ext cx="2016224" cy="3960440"/>
            <a:chOff x="3527884" y="1880828"/>
            <a:chExt cx="2016224" cy="3960440"/>
          </a:xfrm>
        </p:grpSpPr>
        <p:sp>
          <p:nvSpPr>
            <p:cNvPr id="29" name=""/>
            <p:cNvSpPr/>
            <p:nvPr/>
          </p:nvSpPr>
          <p:spPr>
            <a:xfrm>
              <a:off x="3527884" y="1880828"/>
              <a:ext cx="2016224" cy="3456384"/>
            </a:xfrm>
            <a:prstGeom prst="chevron">
              <a:avLst>
                <a:gd name="adj" fmla="val 30859"/>
              </a:avLst>
            </a:prstGeom>
            <a:blipFill rotWithShape="1">
              <a:blip r:embed="rId4">
                <a:alphaModFix/>
                <a:lum/>
              </a:blip>
              <a:stretch>
                <a:fillRect/>
              </a:stretch>
            </a:blip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6" name=""/>
            <p:cNvSpPr txBox="1"/>
            <p:nvPr/>
          </p:nvSpPr>
          <p:spPr>
            <a:xfrm>
              <a:off x="3635896" y="5449572"/>
              <a:ext cx="1872208" cy="39169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defRPr lang="ko-KR" altLang="en-US"/>
              </a:pPr>
              <a:r>
                <a:rPr lang="ko-KR" altLang="en-US" sz="2000">
                  <a:latin typeface="a옛날목욕탕L"/>
                  <a:ea typeface="a옛날목욕탕L"/>
                </a:rPr>
                <a:t>클로로필</a:t>
              </a:r>
              <a:endParaRPr lang="ko-KR" altLang="en-US" sz="2000">
                <a:latin typeface="a옛날목욕탕L"/>
                <a:ea typeface="a옛날목욕탕L"/>
              </a:endParaRPr>
            </a:p>
          </p:txBody>
        </p:sp>
      </p:grpSp>
      <p:grpSp>
        <p:nvGrpSpPr>
          <p:cNvPr id="41" name=""/>
          <p:cNvGrpSpPr/>
          <p:nvPr/>
        </p:nvGrpSpPr>
        <p:grpSpPr>
          <a:xfrm rot="0">
            <a:off x="1727684" y="1880828"/>
            <a:ext cx="2196244" cy="3960440"/>
            <a:chOff x="1727684" y="1880828"/>
            <a:chExt cx="2196244" cy="3960440"/>
          </a:xfrm>
        </p:grpSpPr>
        <p:sp>
          <p:nvSpPr>
            <p:cNvPr id="28" name=""/>
            <p:cNvSpPr/>
            <p:nvPr/>
          </p:nvSpPr>
          <p:spPr>
            <a:xfrm>
              <a:off x="1907704" y="1880828"/>
              <a:ext cx="2016224" cy="3456384"/>
            </a:xfrm>
            <a:prstGeom prst="chevron">
              <a:avLst>
                <a:gd name="adj" fmla="val 30859"/>
              </a:avLst>
            </a:prstGeom>
            <a:blipFill rotWithShape="1">
              <a:blip r:embed="rId5">
                <a:alphaModFix/>
                <a:lum/>
              </a:blip>
              <a:stretch>
                <a:fillRect/>
              </a:stretch>
            </a:blip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7" name=""/>
            <p:cNvSpPr txBox="1"/>
            <p:nvPr/>
          </p:nvSpPr>
          <p:spPr>
            <a:xfrm>
              <a:off x="1727684" y="5449572"/>
              <a:ext cx="1872208" cy="39169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defRPr lang="ko-KR" altLang="en-US"/>
              </a:pPr>
              <a:r>
                <a:rPr lang="ko-KR" altLang="en-US" sz="2000">
                  <a:latin typeface="a옛날목욕탕L"/>
                  <a:ea typeface="a옛날목욕탕L"/>
                </a:rPr>
                <a:t>카로티노이드</a:t>
              </a:r>
              <a:endParaRPr lang="ko-KR" altLang="en-US" sz="2000">
                <a:latin typeface="a옛날목욕탕L"/>
                <a:ea typeface="a옛날목욕탕L"/>
              </a:endParaRPr>
            </a:p>
          </p:txBody>
        </p:sp>
      </p:grpSp>
      <p:grpSp>
        <p:nvGrpSpPr>
          <p:cNvPr id="43" name=""/>
          <p:cNvGrpSpPr/>
          <p:nvPr/>
        </p:nvGrpSpPr>
        <p:grpSpPr>
          <a:xfrm rot="0">
            <a:off x="5184068" y="1880828"/>
            <a:ext cx="2052228" cy="3956092"/>
            <a:chOff x="5184068" y="1880828"/>
            <a:chExt cx="2052228" cy="3956092"/>
          </a:xfrm>
        </p:grpSpPr>
        <p:sp>
          <p:nvSpPr>
            <p:cNvPr id="30" name=""/>
            <p:cNvSpPr/>
            <p:nvPr/>
          </p:nvSpPr>
          <p:spPr>
            <a:xfrm>
              <a:off x="5184068" y="1880828"/>
              <a:ext cx="2016224" cy="3456384"/>
            </a:xfrm>
            <a:prstGeom prst="chevron">
              <a:avLst>
                <a:gd name="adj" fmla="val 30859"/>
              </a:avLst>
            </a:prstGeom>
            <a:blipFill rotWithShape="1">
              <a:blip r:embed="rId6">
                <a:alphaModFix/>
                <a:lum/>
              </a:blip>
              <a:stretch>
                <a:fillRect/>
              </a:stretch>
            </a:blip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8" name=""/>
            <p:cNvSpPr txBox="1"/>
            <p:nvPr/>
          </p:nvSpPr>
          <p:spPr>
            <a:xfrm>
              <a:off x="5364088" y="5445224"/>
              <a:ext cx="1872208" cy="39169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defRPr lang="ko-KR" altLang="en-US"/>
              </a:pPr>
              <a:r>
                <a:rPr lang="ko-KR" altLang="en-US" sz="2000">
                  <a:latin typeface="a옛날목욕탕L"/>
                  <a:ea typeface="a옛날목욕탕L"/>
                </a:rPr>
                <a:t>안토잔틴</a:t>
              </a:r>
              <a:endParaRPr lang="ko-KR" altLang="en-US" sz="2000">
                <a:latin typeface="a옛날목욕탕L"/>
                <a:ea typeface="a옛날목욕탕L"/>
              </a:endParaRPr>
            </a:p>
          </p:txBody>
        </p:sp>
      </p:grpSp>
      <p:grpSp>
        <p:nvGrpSpPr>
          <p:cNvPr id="44" name=""/>
          <p:cNvGrpSpPr/>
          <p:nvPr/>
        </p:nvGrpSpPr>
        <p:grpSpPr>
          <a:xfrm rot="0">
            <a:off x="6804248" y="1880828"/>
            <a:ext cx="2016224" cy="3959173"/>
            <a:chOff x="6804248" y="1880828"/>
            <a:chExt cx="2016224" cy="3959173"/>
          </a:xfrm>
        </p:grpSpPr>
        <p:sp>
          <p:nvSpPr>
            <p:cNvPr id="31" name=""/>
            <p:cNvSpPr/>
            <p:nvPr/>
          </p:nvSpPr>
          <p:spPr>
            <a:xfrm>
              <a:off x="6804248" y="1880828"/>
              <a:ext cx="2016224" cy="3456384"/>
            </a:xfrm>
            <a:prstGeom prst="chevron">
              <a:avLst>
                <a:gd name="adj" fmla="val 30859"/>
              </a:avLst>
            </a:prstGeom>
            <a:blipFill rotWithShape="1">
              <a:blip r:embed="rId7">
                <a:alphaModFix/>
                <a:lum/>
              </a:blip>
              <a:stretch>
                <a:fillRect/>
              </a:stretch>
            </a:blip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9" name=""/>
            <p:cNvSpPr txBox="1"/>
            <p:nvPr/>
          </p:nvSpPr>
          <p:spPr>
            <a:xfrm>
              <a:off x="6876255" y="5445224"/>
              <a:ext cx="1872209" cy="39477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defRPr lang="ko-KR" altLang="en-US"/>
              </a:pPr>
              <a:r>
                <a:rPr lang="ko-KR" altLang="en-US" sz="2000">
                  <a:latin typeface="a옛날목욕탕L"/>
                  <a:ea typeface="a옛날목욕탕L"/>
                </a:rPr>
                <a:t>안토시아닌</a:t>
              </a:r>
              <a:endParaRPr lang="ko-KR" altLang="en-US" sz="2000">
                <a:latin typeface="a옛날목욕탕L"/>
                <a:ea typeface="a옛날목욕탕L"/>
              </a:endParaRPr>
            </a:p>
          </p:txBody>
        </p:sp>
      </p:grpSp>
      <p:grpSp>
        <p:nvGrpSpPr>
          <p:cNvPr id="47" name=""/>
          <p:cNvGrpSpPr/>
          <p:nvPr/>
        </p:nvGrpSpPr>
        <p:grpSpPr>
          <a:xfrm rot="0">
            <a:off x="-2" y="818710"/>
            <a:ext cx="9144002" cy="5220580"/>
            <a:chOff x="648070" y="6651358"/>
            <a:chExt cx="9144002" cy="5220580"/>
          </a:xfrm>
        </p:grpSpPr>
        <p:sp>
          <p:nvSpPr>
            <p:cNvPr id="45" name=""/>
            <p:cNvSpPr/>
            <p:nvPr/>
          </p:nvSpPr>
          <p:spPr>
            <a:xfrm>
              <a:off x="648072" y="6651358"/>
              <a:ext cx="9144000" cy="5220580"/>
            </a:xfrm>
            <a:prstGeom prst="rect">
              <a:avLst/>
            </a:prstGeom>
            <a:solidFill>
              <a:schemeClr val="tx1">
                <a:lumMod val="10000"/>
                <a:lumOff val="90000"/>
                <a:alpha val="80000"/>
              </a:schemeClr>
            </a:solidFill>
            <a:ln algn="ctr">
              <a:solidFill>
                <a:schemeClr val="tx1">
                  <a:lumMod val="10000"/>
                  <a:lumOff val="90000"/>
                  <a:alpha val="80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6" name=""/>
            <p:cNvSpPr txBox="1"/>
            <p:nvPr/>
          </p:nvSpPr>
          <p:spPr>
            <a:xfrm>
              <a:off x="648070" y="7996728"/>
              <a:ext cx="9144000" cy="2529840"/>
            </a:xfrm>
            <a:prstGeom prst="rect">
              <a:avLst/>
            </a:prstGeom>
          </p:spPr>
          <p:txBody>
            <a:bodyPr wrap="square" anchor="ctr">
              <a:spAutoFit/>
            </a:bodyPr>
            <a:p>
              <a:pPr algn="ctr">
                <a:defRPr lang="ko-KR" altLang="en-US"/>
              </a:pPr>
              <a:r>
                <a:rPr lang="ko-KR" altLang="en-US" sz="3200">
                  <a:solidFill>
                    <a:schemeClr val="tx1"/>
                  </a:solidFill>
                  <a:latin typeface="a옛날목욕탕L"/>
                  <a:ea typeface="a옛날목욕탕L"/>
                </a:rPr>
                <a:t>다양한 </a:t>
              </a:r>
              <a:r>
                <a:rPr lang="ko-KR" altLang="en-US" sz="3200" b="1">
                  <a:solidFill>
                    <a:srgbClr val="ff0000"/>
                  </a:solidFill>
                  <a:latin typeface="a옛날목욕탕L"/>
                  <a:ea typeface="a옛날목욕탕L"/>
                </a:rPr>
                <a:t>컬러</a:t>
              </a:r>
              <a:r>
                <a:rPr lang="ko-KR" altLang="en-US" sz="3200">
                  <a:solidFill>
                    <a:schemeClr val="tx1"/>
                  </a:solidFill>
                  <a:latin typeface="a옛날목욕탕L"/>
                  <a:ea typeface="a옛날목욕탕L"/>
                </a:rPr>
                <a:t>의 사용으로 눈의 한번 </a:t>
              </a:r>
              <a:endParaRPr lang="ko-KR" altLang="en-US" sz="3200">
                <a:solidFill>
                  <a:schemeClr val="tx1"/>
                </a:solidFill>
                <a:latin typeface="a옛날목욕탕L"/>
                <a:ea typeface="a옛날목욕탕L"/>
              </a:endParaRPr>
            </a:p>
            <a:p>
              <a:pPr algn="ctr">
                <a:defRPr lang="ko-KR" altLang="en-US"/>
              </a:pPr>
              <a:r>
                <a:rPr lang="ko-KR" altLang="en-US" sz="3200" b="1">
                  <a:solidFill>
                    <a:srgbClr val="ff0000"/>
                  </a:solidFill>
                  <a:latin typeface="a옛날목욕탕L"/>
                  <a:ea typeface="a옛날목욕탕L"/>
                </a:rPr>
                <a:t>컬러</a:t>
              </a:r>
              <a:r>
                <a:rPr lang="ko-KR" altLang="en-US" sz="3200">
                  <a:solidFill>
                    <a:schemeClr val="tx1"/>
                  </a:solidFill>
                  <a:latin typeface="a옛날목욕탕L"/>
                  <a:ea typeface="a옛날목욕탕L"/>
                </a:rPr>
                <a:t>푸드의 무궁무진한 </a:t>
              </a:r>
              <a:r>
                <a:rPr lang="ko-KR" altLang="en-US" sz="3200" b="1">
                  <a:solidFill>
                    <a:srgbClr val="008000"/>
                  </a:solidFill>
                  <a:latin typeface="a옛날목욕탕L"/>
                  <a:ea typeface="a옛날목욕탕L"/>
                </a:rPr>
                <a:t>영양적가치</a:t>
              </a:r>
              <a:r>
                <a:rPr lang="ko-KR" altLang="en-US" sz="3200">
                  <a:solidFill>
                    <a:schemeClr val="tx1"/>
                  </a:solidFill>
                  <a:latin typeface="a옛날목욕탕L"/>
                  <a:ea typeface="a옛날목욕탕L"/>
                </a:rPr>
                <a:t>에 두번 놀라고 </a:t>
              </a:r>
              <a:endParaRPr lang="ko-KR" altLang="en-US" sz="3200">
                <a:solidFill>
                  <a:schemeClr val="tx1"/>
                </a:solidFill>
                <a:latin typeface="a옛날목욕탕L"/>
                <a:ea typeface="a옛날목욕탕L"/>
              </a:endParaRPr>
            </a:p>
            <a:p>
              <a:pPr algn="ctr">
                <a:defRPr lang="ko-KR" altLang="en-US"/>
              </a:pPr>
              <a:r>
                <a:rPr lang="ko-KR" altLang="en-US" sz="3200">
                  <a:solidFill>
                    <a:schemeClr val="tx1"/>
                  </a:solidFill>
                  <a:latin typeface="a옛날목욕탕L"/>
                  <a:ea typeface="a옛날목욕탕L"/>
                </a:rPr>
                <a:t>마지막으로 </a:t>
              </a:r>
              <a:r>
                <a:rPr lang="ko-KR" altLang="en-US" sz="3200" b="1">
                  <a:solidFill>
                    <a:srgbClr val="800080"/>
                  </a:solidFill>
                  <a:latin typeface="a옛날목욕탕L"/>
                  <a:ea typeface="a옛날목욕탕L"/>
                </a:rPr>
                <a:t>맛</a:t>
              </a:r>
              <a:r>
                <a:rPr lang="ko-KR" altLang="en-US" sz="3200">
                  <a:solidFill>
                    <a:schemeClr val="tx1"/>
                  </a:solidFill>
                  <a:latin typeface="a옛날목욕탕L"/>
                  <a:ea typeface="a옛날목욕탕L"/>
                </a:rPr>
                <a:t>으로 세번 놀라는 </a:t>
              </a:r>
              <a:endParaRPr lang="ko-KR" altLang="en-US" sz="3200">
                <a:solidFill>
                  <a:schemeClr val="tx1"/>
                </a:solidFill>
                <a:latin typeface="a옛날목욕탕L"/>
                <a:ea typeface="a옛날목욕탕L"/>
              </a:endParaRPr>
            </a:p>
            <a:p>
              <a:pPr algn="ctr">
                <a:defRPr lang="ko-KR" altLang="en-US"/>
              </a:pPr>
              <a:endParaRPr lang="ko-KR" altLang="en-US" sz="3200">
                <a:solidFill>
                  <a:schemeClr val="tx1"/>
                </a:solidFill>
                <a:latin typeface="a옛날목욕탕L"/>
                <a:ea typeface="a옛날목욕탕L"/>
              </a:endParaRPr>
            </a:p>
            <a:p>
              <a:pPr marL="0" algn="ctr" defTabSz="871876" eaLnBrk="1" latinLnBrk="1" hangingPunct="1">
                <a:defRPr lang="ko-KR" altLang="en-US"/>
              </a:pPr>
              <a:r>
                <a:rPr lang="ko-KR" altLang="en-US" sz="3200">
                  <a:solidFill>
                    <a:schemeClr val="tx1"/>
                  </a:solidFill>
                  <a:latin typeface="a옛날목욕탕L"/>
                  <a:ea typeface="a옛날목욕탕L"/>
                </a:rPr>
                <a:t>저희의</a:t>
              </a:r>
              <a:r>
                <a:rPr xmlns:mc="http://schemas.openxmlformats.org/markup-compatibility/2006" xmlns:hp="http://schemas.haansoft.com/office/presentation/8.0" lang="ko-KR" altLang="en-US" sz="3200" b="1" i="0" u="none" kern="1200" mc:Ignorable="hp" hp:hslEmbossed="0">
                  <a:solidFill>
                    <a:srgbClr val="ff0000"/>
                  </a:solidFill>
                  <a:latin typeface="a옛날목욕탕L"/>
                  <a:ea typeface="a옛날목욕탕L"/>
                  <a:cs typeface="맑은 고딕"/>
                </a:rPr>
                <a:t>&lt;</a:t>
              </a:r>
              <a:r>
                <a:rPr lang="ko-KR" altLang="en-US" sz="3200" b="1">
                  <a:solidFill>
                    <a:srgbClr val="ff0000"/>
                  </a:solidFill>
                  <a:latin typeface="a옛날목욕탕L"/>
                  <a:ea typeface="a옛날목욕탕L"/>
                </a:rPr>
                <a:t>컬러푸드 간식&gt;</a:t>
              </a:r>
              <a:endParaRPr lang="ko-KR" altLang="en-US" sz="3200" b="1">
                <a:solidFill>
                  <a:srgbClr val="ff0000"/>
                </a:solidFill>
                <a:latin typeface="a옛날목욕탕L"/>
                <a:ea typeface="a옛날목욕탕L"/>
              </a:endParaRPr>
            </a:p>
          </p:txBody>
        </p:sp>
      </p:grp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1" animBg="1"/>
      <p:bldP spid="42" grpId="2" animBg="1"/>
      <p:bldP spid="43" grpId="3" animBg="1"/>
      <p:bldP spid="44" grpId="4" animBg="1"/>
      <p:bldP spid="47" grpId="5" animBg="1"/>
    </p:bld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pic>
        <p:nvPicPr>
          <p:cNvPr id="54" name=""/>
          <p:cNvPicPr>
            <a:picLocks noChangeAspect="1"/>
          </p:cNvPicPr>
          <p:nvPr/>
        </p:nvPicPr>
        <p:blipFill rotWithShape="1">
          <a:blip r:embed="rId3">
            <a:alphaModFix/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4">
              <a:alphaModFix/>
              <a:lum/>
            </a:blip>
            <a:tile tx="0" ty="0" sx="100000" sy="100000" flip="none" algn="tl"/>
          </a:blipFill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0" name=""/>
          <p:cNvSpPr txBox="1"/>
          <p:nvPr/>
        </p:nvSpPr>
        <p:spPr>
          <a:xfrm>
            <a:off x="6696235" y="5489954"/>
            <a:ext cx="1692188" cy="64224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/>
              <a:t>삐약삐약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병아리합창단</a:t>
            </a:r>
            <a:endParaRPr lang="ko-KR" altLang="en-US"/>
          </a:p>
        </p:txBody>
      </p:sp>
      <p:sp>
        <p:nvSpPr>
          <p:cNvPr id="64" name=""/>
          <p:cNvSpPr txBox="1"/>
          <p:nvPr/>
        </p:nvSpPr>
        <p:spPr>
          <a:xfrm>
            <a:off x="6732880" y="922271"/>
            <a:ext cx="2015581" cy="637924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/>
              <a:t>뽀빠이 아저씨의 진한 사랑</a:t>
            </a:r>
            <a:endParaRPr lang="ko-KR" altLang="en-US"/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grpSp>
        <p:nvGrpSpPr>
          <p:cNvPr id="91" name=""/>
          <p:cNvGrpSpPr/>
          <p:nvPr/>
        </p:nvGrpSpPr>
        <p:grpSpPr>
          <a:xfrm rot="0">
            <a:off x="-1151130" y="1060401"/>
            <a:ext cx="11015718" cy="2737043"/>
            <a:chOff x="-1154915" y="1042605"/>
            <a:chExt cx="11015718" cy="2737043"/>
          </a:xfrm>
        </p:grpSpPr>
        <p:grpSp>
          <p:nvGrpSpPr>
            <p:cNvPr id="83" name=""/>
            <p:cNvGrpSpPr/>
            <p:nvPr/>
          </p:nvGrpSpPr>
          <p:grpSpPr>
            <a:xfrm rot="0">
              <a:off x="-1154915" y="2409535"/>
              <a:ext cx="11015718" cy="1370114"/>
              <a:chOff x="-1154914" y="2409535"/>
              <a:chExt cx="11015718" cy="1370114"/>
            </a:xfrm>
          </p:grpSpPr>
          <p:sp>
            <p:nvSpPr>
              <p:cNvPr id="77" name=""/>
              <p:cNvSpPr/>
              <p:nvPr/>
            </p:nvSpPr>
            <p:spPr>
              <a:xfrm rot="20325568">
                <a:off x="-1154914" y="2686997"/>
                <a:ext cx="11015718" cy="1092652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  <a:alpha val="80000"/>
                </a:schemeClr>
              </a:solidFill>
              <a:ln algn="ctr">
                <a:solidFill>
                  <a:schemeClr val="tx1">
                    <a:lumMod val="10000"/>
                    <a:lumOff val="90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80" name=""/>
              <p:cNvSpPr txBox="1"/>
              <p:nvPr/>
            </p:nvSpPr>
            <p:spPr>
              <a:xfrm rot="20375354">
                <a:off x="4260015" y="2409535"/>
                <a:ext cx="4628021" cy="423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>
                  <a:defRPr lang="ko-KR" altLang="en-US"/>
                </a:pPr>
                <a:r>
                  <a:rPr lang="ko-KR" altLang="en-US" sz="2200">
                    <a:latin typeface="a옛날목욕탕L"/>
                    <a:ea typeface="a옛날목욕탕L"/>
                  </a:rPr>
                  <a:t>뽀빠이아저씨의 진한사랑 그린&amp; 레드</a:t>
                </a:r>
                <a:endParaRPr lang="ko-KR" altLang="en-US" sz="2200">
                  <a:latin typeface="a옛날목욕탕L"/>
                  <a:ea typeface="a옛날목욕탕L"/>
                </a:endParaRPr>
              </a:p>
            </p:txBody>
          </p:sp>
        </p:grpSp>
        <p:pic>
          <p:nvPicPr>
            <p:cNvPr id="90" name="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 rot="20499598">
              <a:off x="8439286" y="1042605"/>
              <a:ext cx="549925" cy="1048571"/>
            </a:xfrm>
            <a:prstGeom prst="rect">
              <a:avLst/>
            </a:prstGeom>
          </p:spPr>
        </p:pic>
      </p:grpSp>
      <p:grpSp>
        <p:nvGrpSpPr>
          <p:cNvPr id="97" name=""/>
          <p:cNvGrpSpPr/>
          <p:nvPr/>
        </p:nvGrpSpPr>
        <p:grpSpPr>
          <a:xfrm rot="0">
            <a:off x="-2240164" y="-1288353"/>
            <a:ext cx="11349886" cy="4114165"/>
            <a:chOff x="-2240164" y="-1288353"/>
            <a:chExt cx="11349886" cy="4114165"/>
          </a:xfrm>
        </p:grpSpPr>
        <p:grpSp>
          <p:nvGrpSpPr>
            <p:cNvPr id="82" name=""/>
            <p:cNvGrpSpPr/>
            <p:nvPr/>
          </p:nvGrpSpPr>
          <p:grpSpPr>
            <a:xfrm rot="0">
              <a:off x="-2240164" y="-1288353"/>
              <a:ext cx="11349886" cy="3910355"/>
              <a:chOff x="-2240164" y="-1288353"/>
              <a:chExt cx="11349886" cy="3910355"/>
            </a:xfrm>
          </p:grpSpPr>
          <p:sp>
            <p:nvSpPr>
              <p:cNvPr id="78" name=""/>
              <p:cNvSpPr/>
              <p:nvPr/>
            </p:nvSpPr>
            <p:spPr>
              <a:xfrm rot="20325568">
                <a:off x="-2240164" y="-1288353"/>
                <a:ext cx="11349886" cy="3910355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  <a:alpha val="80000"/>
                </a:schemeClr>
              </a:solidFill>
              <a:ln algn="ctr">
                <a:solidFill>
                  <a:schemeClr val="tx1">
                    <a:lumMod val="10000"/>
                    <a:lumOff val="90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79" name=""/>
              <p:cNvSpPr txBox="1"/>
              <p:nvPr/>
            </p:nvSpPr>
            <p:spPr>
              <a:xfrm rot="20473642">
                <a:off x="137948" y="1880114"/>
                <a:ext cx="8184099" cy="4230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>
                  <a:defRPr lang="ko-KR" altLang="en-US"/>
                </a:pPr>
                <a:r>
                  <a:rPr lang="ko-KR" altLang="en-US" sz="2200">
                    <a:latin typeface="a옛날목욕탕L"/>
                    <a:ea typeface="a옛날목욕탕L"/>
                  </a:rPr>
                  <a:t>시크한 검은나라 여왕과 순백의 하얀나라 여왕님 블랙,퍼플&amp; 화이트</a:t>
                </a:r>
                <a:endParaRPr lang="ko-KR" altLang="en-US" sz="2200">
                  <a:latin typeface="a옛날목욕탕L"/>
                  <a:ea typeface="a옛날목욕탕L"/>
                </a:endParaRPr>
              </a:p>
            </p:txBody>
          </p:sp>
        </p:grpSp>
        <p:pic>
          <p:nvPicPr>
            <p:cNvPr id="93" name="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 rot="20045768">
              <a:off x="3487835" y="734994"/>
              <a:ext cx="866274" cy="1196752"/>
            </a:xfrm>
            <a:prstGeom prst="rect">
              <a:avLst/>
            </a:prstGeom>
          </p:spPr>
        </p:pic>
        <p:pic>
          <p:nvPicPr>
            <p:cNvPr id="94" name="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 rot="20336520">
              <a:off x="950526" y="1557052"/>
              <a:ext cx="988001" cy="1268760"/>
            </a:xfrm>
            <a:prstGeom prst="rect">
              <a:avLst/>
            </a:prstGeom>
          </p:spPr>
        </p:pic>
      </p:grpSp>
      <p:grpSp>
        <p:nvGrpSpPr>
          <p:cNvPr id="98" name=""/>
          <p:cNvGrpSpPr/>
          <p:nvPr/>
        </p:nvGrpSpPr>
        <p:grpSpPr>
          <a:xfrm rot="0">
            <a:off x="-216532" y="3825044"/>
            <a:ext cx="11015718" cy="4824536"/>
            <a:chOff x="-216532" y="3825044"/>
            <a:chExt cx="11015718" cy="4824536"/>
          </a:xfrm>
        </p:grpSpPr>
        <p:grpSp>
          <p:nvGrpSpPr>
            <p:cNvPr id="84" name=""/>
            <p:cNvGrpSpPr/>
            <p:nvPr/>
          </p:nvGrpSpPr>
          <p:grpSpPr>
            <a:xfrm rot="0">
              <a:off x="-216532" y="3825044"/>
              <a:ext cx="11015718" cy="4824536"/>
              <a:chOff x="-174731" y="3820379"/>
              <a:chExt cx="11015718" cy="4824536"/>
            </a:xfrm>
          </p:grpSpPr>
          <p:sp>
            <p:nvSpPr>
              <p:cNvPr id="76" name=""/>
              <p:cNvSpPr/>
              <p:nvPr/>
            </p:nvSpPr>
            <p:spPr>
              <a:xfrm rot="20325568">
                <a:off x="-174731" y="3820379"/>
                <a:ext cx="11015718" cy="4824536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  <a:alpha val="80000"/>
                </a:schemeClr>
              </a:solidFill>
              <a:ln algn="ctr">
                <a:solidFill>
                  <a:schemeClr val="tx1">
                    <a:lumMod val="10000"/>
                    <a:lumOff val="90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81" name=""/>
              <p:cNvSpPr txBox="1"/>
              <p:nvPr/>
            </p:nvSpPr>
            <p:spPr>
              <a:xfrm rot="20473642">
                <a:off x="175912" y="5101280"/>
                <a:ext cx="4047112" cy="416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>
                  <a:defRPr lang="ko-KR" altLang="en-US"/>
                </a:pPr>
                <a:r>
                  <a:rPr lang="ko-KR" altLang="en-US" sz="2200">
                    <a:latin typeface="a옛날목욕탕L"/>
                    <a:ea typeface="a옛날목욕탕L"/>
                  </a:rPr>
                  <a:t>삐약삐약 병아리 합창단 옐로우</a:t>
                </a:r>
                <a:endParaRPr lang="ko-KR" altLang="en-US" sz="2200">
                  <a:latin typeface="a옛날목욕탕L"/>
                  <a:ea typeface="a옛날목욕탕L"/>
                </a:endParaRPr>
              </a:p>
            </p:txBody>
          </p:sp>
        </p:grpSp>
        <p:pic>
          <p:nvPicPr>
            <p:cNvPr id="92" name="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366215" y="5733256"/>
              <a:ext cx="721331" cy="914040"/>
            </a:xfrm>
            <a:prstGeom prst="rect">
              <a:avLst/>
            </a:prstGeom>
          </p:spPr>
        </p:pic>
        <p:pic>
          <p:nvPicPr>
            <p:cNvPr id="95" name="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 rot="20945810" flipH="1">
              <a:off x="2985739" y="5785796"/>
              <a:ext cx="692918" cy="878036"/>
            </a:xfrm>
            <a:prstGeom prst="rect">
              <a:avLst/>
            </a:prstGeom>
          </p:spPr>
        </p:pic>
        <p:pic>
          <p:nvPicPr>
            <p:cNvPr id="96" name="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 rot="654190">
              <a:off x="3863547" y="5822283"/>
              <a:ext cx="637777" cy="808163"/>
            </a:xfrm>
            <a:prstGeom prst="rect">
              <a:avLst/>
            </a:prstGeom>
          </p:spPr>
        </p:pic>
      </p:grp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1" grpId="1" animBg="1"/>
      <p:bldP spid="98" grpId="2" animBg="1"/>
    </p:bld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34" name=""/>
          <p:cNvSpPr txBox="1"/>
          <p:nvPr/>
        </p:nvSpPr>
        <p:spPr>
          <a:xfrm>
            <a:off x="683568" y="440668"/>
            <a:ext cx="7272808" cy="824252"/>
          </a:xfrm>
          <a:prstGeom prst="rect">
            <a:avLst/>
          </a:prstGeom>
        </p:spPr>
        <p:txBody>
          <a:bodyPr wrap="square" anchor="ctr">
            <a:spAutoFit/>
          </a:bodyPr>
          <a:p>
            <a:pPr algn="ctr">
              <a:defRPr lang="ko-KR" altLang="en-US"/>
            </a:pPr>
            <a:r>
              <a:rPr lang="ko-KR" altLang="en-US" sz="4800" b="1">
                <a:solidFill>
                  <a:schemeClr val="tx1"/>
                </a:solidFill>
                <a:latin typeface="a옛날목욕탕L"/>
                <a:ea typeface="a옛날목욕탕L"/>
              </a:rPr>
              <a:t>사용재료</a:t>
            </a:r>
            <a:endParaRPr lang="ko-KR" altLang="en-US" sz="4800" b="1">
              <a:solidFill>
                <a:schemeClr val="tx1"/>
              </a:solidFill>
              <a:latin typeface="a옛날목욕탕L"/>
              <a:ea typeface="a옛날목욕탕L"/>
            </a:endParaRPr>
          </a:p>
        </p:txBody>
      </p:sp>
      <p:pic>
        <p:nvPicPr>
          <p:cNvPr id="48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544000" y="1447200"/>
            <a:ext cx="1627200" cy="1627200"/>
          </a:xfrm>
          <a:prstGeom prst="rect">
            <a:avLst/>
          </a:prstGeom>
        </p:spPr>
      </p:pic>
      <p:pic>
        <p:nvPicPr>
          <p:cNvPr id="49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264800" y="1447200"/>
            <a:ext cx="1627200" cy="1627200"/>
          </a:xfrm>
          <a:prstGeom prst="rect">
            <a:avLst/>
          </a:prstGeom>
        </p:spPr>
      </p:pic>
      <p:pic>
        <p:nvPicPr>
          <p:cNvPr id="50" name="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79512" y="3212976"/>
            <a:ext cx="1627200" cy="1627200"/>
          </a:xfrm>
          <a:prstGeom prst="rect">
            <a:avLst/>
          </a:prstGeom>
        </p:spPr>
      </p:pic>
      <p:pic>
        <p:nvPicPr>
          <p:cNvPr id="51" name="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72492" y="1484784"/>
            <a:ext cx="1627200" cy="1627200"/>
          </a:xfrm>
          <a:prstGeom prst="rect">
            <a:avLst/>
          </a:prstGeom>
        </p:spPr>
      </p:pic>
      <p:pic>
        <p:nvPicPr>
          <p:cNvPr id="52" name="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758400" y="5039999"/>
            <a:ext cx="1627200" cy="1627200"/>
          </a:xfrm>
          <a:prstGeom prst="rect">
            <a:avLst/>
          </a:prstGeom>
        </p:spPr>
      </p:pic>
      <p:pic>
        <p:nvPicPr>
          <p:cNvPr id="53" name="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 rot="16200000">
            <a:off x="5536800" y="3240000"/>
            <a:ext cx="1627200" cy="1627200"/>
          </a:xfrm>
          <a:prstGeom prst="rect">
            <a:avLst/>
          </a:prstGeom>
        </p:spPr>
      </p:pic>
      <p:pic>
        <p:nvPicPr>
          <p:cNvPr id="55" name="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 rot="5400000">
            <a:off x="7272300" y="3176972"/>
            <a:ext cx="1664804" cy="1664804"/>
          </a:xfrm>
          <a:prstGeom prst="rect">
            <a:avLst/>
          </a:prstGeom>
        </p:spPr>
      </p:pic>
      <p:pic>
        <p:nvPicPr>
          <p:cNvPr id="56" name="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3758400" y="3212976"/>
            <a:ext cx="1627200" cy="1627200"/>
          </a:xfrm>
          <a:prstGeom prst="rect">
            <a:avLst/>
          </a:prstGeom>
        </p:spPr>
      </p:pic>
      <p:pic>
        <p:nvPicPr>
          <p:cNvPr id="57" name="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1943708" y="3241960"/>
            <a:ext cx="1627200" cy="1627200"/>
          </a:xfrm>
          <a:prstGeom prst="rect">
            <a:avLst/>
          </a:prstGeom>
        </p:spPr>
      </p:pic>
      <p:pic>
        <p:nvPicPr>
          <p:cNvPr id="58" name="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5573092" y="5265204"/>
            <a:ext cx="1627200" cy="1220834"/>
          </a:xfrm>
          <a:prstGeom prst="rect">
            <a:avLst/>
          </a:prstGeom>
        </p:spPr>
      </p:pic>
      <p:pic>
        <p:nvPicPr>
          <p:cNvPr id="59" name="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179512" y="5061111"/>
            <a:ext cx="1627200" cy="1500237"/>
          </a:xfrm>
          <a:prstGeom prst="rect">
            <a:avLst/>
          </a:prstGeom>
        </p:spPr>
      </p:pic>
      <p:pic>
        <p:nvPicPr>
          <p:cNvPr id="60" name=""/>
          <p:cNvPicPr/>
          <p:nvPr/>
        </p:nvPicPr>
        <p:blipFill rotWithShape="1">
          <a:blip r:embed="rId14"/>
          <a:stretch>
            <a:fillRect/>
          </a:stretch>
        </p:blipFill>
        <p:spPr>
          <a:xfrm>
            <a:off x="3762000" y="1441760"/>
            <a:ext cx="1620000" cy="1627200"/>
          </a:xfrm>
          <a:prstGeom prst="rect">
            <a:avLst/>
          </a:prstGeom>
        </p:spPr>
      </p:pic>
      <p:pic>
        <p:nvPicPr>
          <p:cNvPr id="61" name="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1943708" y="5193196"/>
            <a:ext cx="1627200" cy="1413563"/>
          </a:xfrm>
          <a:prstGeom prst="rect">
            <a:avLst/>
          </a:prstGeom>
        </p:spPr>
      </p:pic>
      <p:pic>
        <p:nvPicPr>
          <p:cNvPr id="62" name="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7596336" y="5013176"/>
            <a:ext cx="1242559" cy="1620180"/>
          </a:xfrm>
          <a:prstGeom prst="rect">
            <a:avLst/>
          </a:prstGeom>
        </p:spPr>
      </p:pic>
      <p:pic>
        <p:nvPicPr>
          <p:cNvPr id="63" name=""/>
          <p:cNvPicPr/>
          <p:nvPr/>
        </p:nvPicPr>
        <p:blipFill rotWithShape="1">
          <a:blip r:embed="rId17"/>
          <a:stretch>
            <a:fillRect/>
          </a:stretch>
        </p:blipFill>
        <p:spPr>
          <a:xfrm>
            <a:off x="2015716" y="1441760"/>
            <a:ext cx="1627200" cy="1627200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/>
      </p:par>
    </p:tn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pic>
        <p:nvPicPr>
          <p:cNvPr id="54" name=""/>
          <p:cNvPicPr>
            <a:picLocks noChangeAspect="1"/>
          </p:cNvPicPr>
          <p:nvPr/>
        </p:nvPicPr>
        <p:blipFill rotWithShape="1">
          <a:blip r:embed="rId3">
            <a:alphaModFix/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4">
              <a:alphaModFix/>
              <a:lum/>
            </a:blip>
            <a:tile tx="0" ty="0" sx="100000" sy="100000" flip="none" algn="tl"/>
          </a:blipFill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0" name=""/>
          <p:cNvSpPr txBox="1"/>
          <p:nvPr/>
        </p:nvSpPr>
        <p:spPr>
          <a:xfrm>
            <a:off x="6696235" y="5489954"/>
            <a:ext cx="1692188" cy="64224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/>
              <a:t>삐약삐약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병아리합창단</a:t>
            </a:r>
            <a:endParaRPr lang="ko-KR" altLang="en-US"/>
          </a:p>
        </p:txBody>
      </p:sp>
      <p:sp>
        <p:nvSpPr>
          <p:cNvPr id="64" name=""/>
          <p:cNvSpPr txBox="1"/>
          <p:nvPr/>
        </p:nvSpPr>
        <p:spPr>
          <a:xfrm>
            <a:off x="6732880" y="922271"/>
            <a:ext cx="2015581" cy="637924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/>
              <a:t>뽀빠이 아저씨의 진한 사랑</a:t>
            </a:r>
            <a:endParaRPr lang="ko-KR" altLang="en-US"/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grpSp>
        <p:nvGrpSpPr>
          <p:cNvPr id="99" name=""/>
          <p:cNvGrpSpPr/>
          <p:nvPr/>
        </p:nvGrpSpPr>
        <p:grpSpPr>
          <a:xfrm rot="0">
            <a:off x="-220823" y="3829709"/>
            <a:ext cx="11015718" cy="4824536"/>
            <a:chOff x="-220823" y="3829709"/>
            <a:chExt cx="11015718" cy="4824536"/>
          </a:xfrm>
        </p:grpSpPr>
        <p:sp>
          <p:nvSpPr>
            <p:cNvPr id="76" name=""/>
            <p:cNvSpPr/>
            <p:nvPr/>
          </p:nvSpPr>
          <p:spPr>
            <a:xfrm rot="20325568">
              <a:off x="-220823" y="3829709"/>
              <a:ext cx="11015718" cy="4824536"/>
            </a:xfrm>
            <a:prstGeom prst="rect">
              <a:avLst/>
            </a:prstGeom>
            <a:solidFill>
              <a:schemeClr val="tx1">
                <a:lumMod val="10000"/>
                <a:lumOff val="90000"/>
                <a:alpha val="80000"/>
              </a:schemeClr>
            </a:solidFill>
            <a:ln algn="ctr">
              <a:solidFill>
                <a:schemeClr val="tx1">
                  <a:lumMod val="10000"/>
                  <a:lumOff val="90000"/>
                  <a:alpha val="80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81" name=""/>
            <p:cNvSpPr txBox="1"/>
            <p:nvPr/>
          </p:nvSpPr>
          <p:spPr>
            <a:xfrm rot="20473642">
              <a:off x="3949" y="4318537"/>
              <a:ext cx="8940659" cy="103260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defRPr lang="ko-KR" altLang="en-US"/>
              </a:pPr>
              <a:r>
                <a:rPr lang="ko-KR" altLang="en-US" sz="2200" b="1">
                  <a:latin typeface="a옛날목욕탕L"/>
                  <a:ea typeface="a옛날목욕탕L"/>
                </a:rPr>
                <a:t>삐약삐약 병아리 합창단 옐로우</a:t>
              </a:r>
              <a:endParaRPr lang="ko-KR" altLang="en-US" sz="2200">
                <a:latin typeface="a옛날목욕탕L"/>
                <a:ea typeface="a옛날목욕탕L"/>
              </a:endParaRPr>
            </a:p>
            <a:p>
              <a:pPr>
                <a:defRPr lang="ko-KR" altLang="en-US"/>
              </a:pPr>
              <a:r>
                <a:rPr lang="ko-KR" altLang="en-US" sz="2000">
                  <a:latin typeface="a옛날목욕탕L"/>
                  <a:ea typeface="a옛날목욕탕L"/>
                </a:rPr>
                <a:t>옐로우푸드) 항암 효과와 항산화 작용, 노화 예방 효과가 있고  면역기능을 향상시킬 수 있습니다 비타민A는 시각과 면역기능뿐 만 아니라 피부와 뼈 건강에도 중요합니다</a:t>
              </a:r>
              <a:endParaRPr lang="ko-KR" altLang="en-US" sz="2000">
                <a:latin typeface="a옛날목욕탕L"/>
                <a:ea typeface="a옛날목욕탕L"/>
              </a:endParaRPr>
            </a:p>
          </p:txBody>
        </p:sp>
        <p:pic>
          <p:nvPicPr>
            <p:cNvPr id="92" name="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6012160" y="5229200"/>
              <a:ext cx="721331" cy="914040"/>
            </a:xfrm>
            <a:prstGeom prst="rect">
              <a:avLst/>
            </a:prstGeom>
          </p:spPr>
        </p:pic>
        <p:pic>
          <p:nvPicPr>
            <p:cNvPr id="95" name="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 rot="20945810" flipH="1">
              <a:off x="6665010" y="5265664"/>
              <a:ext cx="692918" cy="878036"/>
            </a:xfrm>
            <a:prstGeom prst="rect">
              <a:avLst/>
            </a:prstGeom>
          </p:spPr>
        </p:pic>
        <p:pic>
          <p:nvPicPr>
            <p:cNvPr id="96" name="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 rot="654190">
              <a:off x="7607964" y="5354231"/>
              <a:ext cx="637777" cy="808163"/>
            </a:xfrm>
            <a:prstGeom prst="rect">
              <a:avLst/>
            </a:prstGeom>
          </p:spPr>
        </p:pic>
      </p:grp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74" name=""/>
          <p:cNvSpPr txBox="1"/>
          <p:nvPr/>
        </p:nvSpPr>
        <p:spPr>
          <a:xfrm>
            <a:off x="1313638" y="477989"/>
            <a:ext cx="6516724" cy="11868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 lang="ko-KR" altLang="en-US"/>
            </a:pPr>
            <a:r>
              <a:rPr lang="ko-KR" altLang="en-US" sz="4800" b="1">
                <a:solidFill>
                  <a:schemeClr val="tx1"/>
                </a:solidFill>
                <a:latin typeface="a옛날목욕탕L"/>
                <a:ea typeface="a옛날목욕탕L"/>
              </a:rPr>
              <a:t>삐약삐약 병아리합창단</a:t>
            </a:r>
            <a:endParaRPr lang="ko-KR" altLang="en-US" sz="4800" b="1">
              <a:solidFill>
                <a:schemeClr val="tx1"/>
              </a:solidFill>
              <a:latin typeface="a옛날목욕탕L"/>
              <a:ea typeface="a옛날목욕탕L"/>
            </a:endParaRPr>
          </a:p>
          <a:p>
            <a:pPr algn="r">
              <a:defRPr lang="ko-KR" altLang="en-US"/>
            </a:pPr>
            <a:r>
              <a:rPr lang="ko-KR" altLang="en-US" sz="2400">
                <a:solidFill>
                  <a:schemeClr val="tx1"/>
                </a:solidFill>
                <a:latin typeface="a옛날목욕탕L"/>
                <a:ea typeface="a옛날목욕탕L"/>
              </a:rPr>
              <a:t>주식➊ 향긋한 카레 밥버거</a:t>
            </a:r>
            <a:endParaRPr lang="ko-KR" altLang="en-US" sz="2400">
              <a:solidFill>
                <a:schemeClr val="tx1"/>
              </a:solidFill>
              <a:latin typeface="a옛날목욕탕L"/>
              <a:ea typeface="a옛날목욕탕L"/>
            </a:endParaRPr>
          </a:p>
        </p:txBody>
      </p:sp>
      <p:sp>
        <p:nvSpPr>
          <p:cNvPr id="75" name=""/>
          <p:cNvSpPr/>
          <p:nvPr/>
        </p:nvSpPr>
        <p:spPr>
          <a:xfrm>
            <a:off x="215783" y="3141252"/>
            <a:ext cx="2412000" cy="2556000"/>
          </a:xfrm>
          <a:prstGeom prst="trapezoid">
            <a:avLst>
              <a:gd name="adj" fmla="val 20312"/>
            </a:avLst>
          </a:prstGeom>
          <a:blipFill rotWithShape="1">
            <a:blip r:embed="rId3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6" name=""/>
          <p:cNvSpPr/>
          <p:nvPr/>
        </p:nvSpPr>
        <p:spPr>
          <a:xfrm>
            <a:off x="6300192" y="2744924"/>
            <a:ext cx="2484276" cy="2484276"/>
          </a:xfrm>
          <a:prstGeom prst="flowChartManualOperation">
            <a:avLst/>
          </a:prstGeom>
          <a:blipFill rotWithShape="1">
            <a:blip r:embed="rId4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7" name=""/>
          <p:cNvSpPr/>
          <p:nvPr/>
        </p:nvSpPr>
        <p:spPr>
          <a:xfrm>
            <a:off x="4319972" y="3212976"/>
            <a:ext cx="2412268" cy="2556284"/>
          </a:xfrm>
          <a:prstGeom prst="trapezoid">
            <a:avLst>
              <a:gd name="adj" fmla="val 20312"/>
            </a:avLst>
          </a:prstGeom>
          <a:blipFill rotWithShape="1">
            <a:blip r:embed="rId5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8" name=""/>
          <p:cNvSpPr/>
          <p:nvPr/>
        </p:nvSpPr>
        <p:spPr>
          <a:xfrm>
            <a:off x="2267744" y="2780928"/>
            <a:ext cx="2484276" cy="2484276"/>
          </a:xfrm>
          <a:prstGeom prst="flowChartManualOperation">
            <a:avLst/>
          </a:prstGeom>
          <a:blipFill rotWithShape="1">
            <a:blip r:embed="rId6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9" name=""/>
          <p:cNvSpPr txBox="1"/>
          <p:nvPr/>
        </p:nvSpPr>
        <p:spPr>
          <a:xfrm>
            <a:off x="251520" y="4473116"/>
            <a:ext cx="2448272" cy="36367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80" name=""/>
          <p:cNvSpPr txBox="1"/>
          <p:nvPr/>
        </p:nvSpPr>
        <p:spPr>
          <a:xfrm>
            <a:off x="215516" y="5763686"/>
            <a:ext cx="3564396" cy="905674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소고기는 곱게다진다</a:t>
            </a:r>
            <a:endParaRPr lang="ko-KR" altLang="en-US">
              <a:latin typeface="a옛날목욕탕L"/>
              <a:ea typeface="a옛날목욕탕L"/>
            </a:endParaRPr>
          </a:p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2. 양파도 곱게 다진다</a:t>
            </a:r>
            <a:endParaRPr lang="ko-KR" altLang="en-US">
              <a:latin typeface="a옛날목욕탕L"/>
              <a:ea typeface="a옛날목욕탕L"/>
            </a:endParaRPr>
          </a:p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3.카레가루를 넣어 카레밥을 한다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1" name=""/>
          <p:cNvSpPr txBox="1"/>
          <p:nvPr/>
        </p:nvSpPr>
        <p:spPr>
          <a:xfrm>
            <a:off x="2087723" y="2276872"/>
            <a:ext cx="2952329" cy="359648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곱게다진 양파를</a:t>
            </a:r>
            <a:r>
              <a:rPr lang="en-US" altLang="ko-KR">
                <a:latin typeface="a옛날목욕탕L"/>
                <a:ea typeface="a옛날목욕탕L"/>
              </a:rPr>
              <a:t> </a:t>
            </a:r>
            <a:r>
              <a:rPr lang="ko-KR" altLang="en-US">
                <a:latin typeface="a옛날목욕탕L"/>
                <a:ea typeface="a옛날목욕탕L"/>
              </a:rPr>
              <a:t>볶아준다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2" name=""/>
          <p:cNvSpPr txBox="1"/>
          <p:nvPr/>
        </p:nvSpPr>
        <p:spPr>
          <a:xfrm>
            <a:off x="3995936" y="5764954"/>
            <a:ext cx="3600400" cy="91016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소고기와 양파를 섞고 양념을 하여 준다</a:t>
            </a:r>
            <a:endParaRPr lang="ko-KR" altLang="en-US">
              <a:latin typeface="a옛날목욕탕L"/>
              <a:ea typeface="a옛날목욕탕L"/>
            </a:endParaRPr>
          </a:p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2. 양상추와 토마토도를 준비해둔다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6012159" y="2067713"/>
            <a:ext cx="3131841" cy="64120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밥을 모양잡아 살짝구워주고 이쁘게 담아준다</a:t>
            </a:r>
            <a:endParaRPr lang="ko-KR" altLang="en-US">
              <a:latin typeface="a옛날목욕탕L"/>
              <a:ea typeface="a옛날목욕탕L"/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74" name=""/>
          <p:cNvSpPr txBox="1"/>
          <p:nvPr/>
        </p:nvSpPr>
        <p:spPr>
          <a:xfrm>
            <a:off x="1430651" y="477989"/>
            <a:ext cx="6282698" cy="11868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 lang="ko-KR" altLang="en-US"/>
            </a:pPr>
            <a:r>
              <a:rPr lang="ko-KR" altLang="en-US" sz="4800" b="1">
                <a:solidFill>
                  <a:schemeClr val="tx1"/>
                </a:solidFill>
                <a:latin typeface="a옛날목욕탕L"/>
                <a:ea typeface="a옛날목욕탕L"/>
              </a:rPr>
              <a:t>삐약삐약 병아리합창단</a:t>
            </a:r>
            <a:endParaRPr lang="ko-KR" altLang="en-US" sz="4800" b="1">
              <a:solidFill>
                <a:schemeClr val="tx1"/>
              </a:solidFill>
              <a:latin typeface="a옛날목욕탕L"/>
              <a:ea typeface="a옛날목욕탕L"/>
            </a:endParaRPr>
          </a:p>
          <a:p>
            <a:pPr algn="r">
              <a:defRPr lang="ko-KR" altLang="en-US"/>
            </a:pPr>
            <a:r>
              <a:rPr lang="ko-KR" altLang="en-US" sz="2400">
                <a:solidFill>
                  <a:schemeClr val="tx1"/>
                </a:solidFill>
                <a:latin typeface="a옛날목욕탕L"/>
                <a:ea typeface="a옛날목욕탕L"/>
              </a:rPr>
              <a:t>주식➋달콤 단호박샌드위치</a:t>
            </a:r>
            <a:endParaRPr lang="ko-KR" altLang="en-US" sz="2400">
              <a:solidFill>
                <a:schemeClr val="tx1"/>
              </a:solidFill>
              <a:latin typeface="a옛날목욕탕L"/>
              <a:ea typeface="a옛날목욕탕L"/>
            </a:endParaRPr>
          </a:p>
        </p:txBody>
      </p:sp>
      <p:sp>
        <p:nvSpPr>
          <p:cNvPr id="75" name=""/>
          <p:cNvSpPr/>
          <p:nvPr/>
        </p:nvSpPr>
        <p:spPr>
          <a:xfrm>
            <a:off x="215783" y="3212976"/>
            <a:ext cx="2412000" cy="2556000"/>
          </a:xfrm>
          <a:prstGeom prst="trapezoid">
            <a:avLst>
              <a:gd name="adj" fmla="val 20312"/>
            </a:avLst>
          </a:prstGeom>
          <a:blipFill rotWithShape="1">
            <a:blip r:embed="rId3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6" name=""/>
          <p:cNvSpPr/>
          <p:nvPr/>
        </p:nvSpPr>
        <p:spPr>
          <a:xfrm>
            <a:off x="6264188" y="2420888"/>
            <a:ext cx="2484276" cy="2484276"/>
          </a:xfrm>
          <a:prstGeom prst="flowChartManualOperation">
            <a:avLst/>
          </a:prstGeom>
          <a:blipFill rotWithShape="1">
            <a:blip r:embed="rId4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7" name=""/>
          <p:cNvSpPr/>
          <p:nvPr/>
        </p:nvSpPr>
        <p:spPr>
          <a:xfrm>
            <a:off x="4283968" y="3068960"/>
            <a:ext cx="2412268" cy="2556284"/>
          </a:xfrm>
          <a:prstGeom prst="trapezoid">
            <a:avLst>
              <a:gd name="adj" fmla="val 20312"/>
            </a:avLst>
          </a:prstGeom>
          <a:blipFill rotWithShape="1">
            <a:blip r:embed="rId5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8" name=""/>
          <p:cNvSpPr/>
          <p:nvPr/>
        </p:nvSpPr>
        <p:spPr>
          <a:xfrm>
            <a:off x="2267744" y="2492896"/>
            <a:ext cx="2484276" cy="2484276"/>
          </a:xfrm>
          <a:prstGeom prst="flowChartManualOperation">
            <a:avLst/>
          </a:prstGeom>
          <a:blipFill rotWithShape="1">
            <a:blip r:embed="rId6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9" name=""/>
          <p:cNvSpPr txBox="1"/>
          <p:nvPr/>
        </p:nvSpPr>
        <p:spPr>
          <a:xfrm>
            <a:off x="251520" y="4473116"/>
            <a:ext cx="2448272" cy="36367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80" name=""/>
          <p:cNvSpPr txBox="1"/>
          <p:nvPr/>
        </p:nvSpPr>
        <p:spPr>
          <a:xfrm>
            <a:off x="215515" y="5854132"/>
            <a:ext cx="3564397" cy="640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단호박을 삶아준다</a:t>
            </a:r>
            <a:endParaRPr lang="ko-KR" altLang="en-US">
              <a:latin typeface="a옛날목욕탕L"/>
              <a:ea typeface="a옛날목욕탕L"/>
            </a:endParaRPr>
          </a:p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2. 견화류도 크게 다져준다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1" name=""/>
          <p:cNvSpPr txBox="1"/>
          <p:nvPr/>
        </p:nvSpPr>
        <p:spPr>
          <a:xfrm>
            <a:off x="2195735" y="2096852"/>
            <a:ext cx="3564397" cy="361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단호박을 체에 내려준다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2" name=""/>
          <p:cNvSpPr txBox="1"/>
          <p:nvPr/>
        </p:nvSpPr>
        <p:spPr>
          <a:xfrm>
            <a:off x="4247964" y="5695362"/>
            <a:ext cx="3564397" cy="361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단호박과 견과류를 섞어준다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5579603" y="1988840"/>
            <a:ext cx="3564397" cy="361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구운식빵사이에 매쉬를 발라준다</a:t>
            </a:r>
            <a:endParaRPr lang="ko-KR" altLang="en-US">
              <a:latin typeface="a옛날목욕탕L"/>
              <a:ea typeface="a옛날목욕탕L"/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4262" y="210126"/>
            <a:ext cx="246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600">
                <a:latin typeface="Rix종로삼거리필 R"/>
                <a:ea typeface="Rix종로삼거리필 R"/>
              </a:rPr>
              <a:t>2016 KWC </a:t>
            </a:r>
            <a:r>
              <a:rPr lang="ko-KR" altLang="en-US" sz="1600">
                <a:latin typeface="Rix종로삼거리필 R"/>
                <a:ea typeface="Rix종로삼거리필 R"/>
              </a:rPr>
              <a:t>요리시연부문</a:t>
            </a:r>
            <a:endParaRPr lang="ko-KR" altLang="en-US" sz="1600">
              <a:latin typeface="Rix종로삼거리필 R"/>
              <a:ea typeface="Rix종로삼거리필 R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755576" y="688660"/>
            <a:ext cx="1332148" cy="36407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74" name=""/>
          <p:cNvSpPr txBox="1"/>
          <p:nvPr/>
        </p:nvSpPr>
        <p:spPr>
          <a:xfrm>
            <a:off x="1331640" y="476672"/>
            <a:ext cx="6480720" cy="11868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 lang="ko-KR" altLang="en-US"/>
            </a:pPr>
            <a:r>
              <a:rPr lang="ko-KR" altLang="en-US" sz="4800" b="1">
                <a:solidFill>
                  <a:schemeClr val="tx1"/>
                </a:solidFill>
                <a:latin typeface="a옛날목욕탕L"/>
                <a:ea typeface="a옛날목욕탕L"/>
              </a:rPr>
              <a:t>삐약삐약 병아리합창단</a:t>
            </a:r>
            <a:endParaRPr lang="ko-KR" altLang="en-US" sz="4800" b="1">
              <a:solidFill>
                <a:schemeClr val="tx1"/>
              </a:solidFill>
              <a:latin typeface="a옛날목욕탕L"/>
              <a:ea typeface="a옛날목욕탕L"/>
            </a:endParaRPr>
          </a:p>
          <a:p>
            <a:pPr algn="r">
              <a:defRPr lang="ko-KR" altLang="en-US"/>
            </a:pPr>
            <a:r>
              <a:rPr lang="ko-KR" altLang="en-US" sz="2400">
                <a:solidFill>
                  <a:schemeClr val="tx1"/>
                </a:solidFill>
                <a:latin typeface="a옛날목욕탕L"/>
                <a:ea typeface="a옛날목욕탕L"/>
              </a:rPr>
              <a:t>주식➌ 기운이 불끈  전복죽</a:t>
            </a:r>
            <a:endParaRPr lang="ko-KR" altLang="en-US" sz="2400">
              <a:solidFill>
                <a:schemeClr val="tx1"/>
              </a:solidFill>
              <a:latin typeface="a옛날목욕탕L"/>
              <a:ea typeface="a옛날목욕탕L"/>
            </a:endParaRPr>
          </a:p>
        </p:txBody>
      </p:sp>
      <p:sp>
        <p:nvSpPr>
          <p:cNvPr id="75" name=""/>
          <p:cNvSpPr/>
          <p:nvPr/>
        </p:nvSpPr>
        <p:spPr>
          <a:xfrm>
            <a:off x="1223896" y="3033240"/>
            <a:ext cx="2412000" cy="2556000"/>
          </a:xfrm>
          <a:prstGeom prst="trapezoid">
            <a:avLst>
              <a:gd name="adj" fmla="val 20312"/>
            </a:avLst>
          </a:prstGeom>
          <a:blipFill rotWithShape="1">
            <a:blip r:embed="rId3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7" name=""/>
          <p:cNvSpPr/>
          <p:nvPr/>
        </p:nvSpPr>
        <p:spPr>
          <a:xfrm>
            <a:off x="5400092" y="2816932"/>
            <a:ext cx="2412268" cy="2556284"/>
          </a:xfrm>
          <a:prstGeom prst="trapezoid">
            <a:avLst>
              <a:gd name="adj" fmla="val 20312"/>
            </a:avLst>
          </a:prstGeom>
          <a:blipFill rotWithShape="1">
            <a:blip r:embed="rId4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8" name=""/>
          <p:cNvSpPr/>
          <p:nvPr/>
        </p:nvSpPr>
        <p:spPr>
          <a:xfrm>
            <a:off x="3329862" y="2492896"/>
            <a:ext cx="2484276" cy="2484276"/>
          </a:xfrm>
          <a:prstGeom prst="flowChartManualOperation">
            <a:avLst/>
          </a:prstGeom>
          <a:blipFill rotWithShape="1">
            <a:blip r:embed="rId5">
              <a:alphaModFix/>
              <a:lum/>
            </a:blip>
            <a:stretch>
              <a:fillRect/>
            </a:stretch>
          </a:blip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9" name=""/>
          <p:cNvSpPr txBox="1"/>
          <p:nvPr/>
        </p:nvSpPr>
        <p:spPr>
          <a:xfrm>
            <a:off x="251520" y="4473116"/>
            <a:ext cx="2448272" cy="36367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endParaRPr lang="ko-KR" altLang="en-US"/>
          </a:p>
        </p:txBody>
      </p:sp>
      <p:sp>
        <p:nvSpPr>
          <p:cNvPr id="80" name=""/>
          <p:cNvSpPr txBox="1"/>
          <p:nvPr/>
        </p:nvSpPr>
        <p:spPr>
          <a:xfrm>
            <a:off x="1007603" y="5733256"/>
            <a:ext cx="3564397" cy="360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양파와 당근을를 곱게다진다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1" name=""/>
          <p:cNvSpPr txBox="1"/>
          <p:nvPr/>
        </p:nvSpPr>
        <p:spPr>
          <a:xfrm>
            <a:off x="3455876" y="2020672"/>
            <a:ext cx="3564397" cy="364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전복을 크게다진다</a:t>
            </a:r>
            <a:endParaRPr lang="ko-KR" altLang="en-US">
              <a:latin typeface="a옛날목욕탕L"/>
              <a:ea typeface="a옛날목욕탕L"/>
            </a:endParaRPr>
          </a:p>
        </p:txBody>
      </p:sp>
      <p:sp>
        <p:nvSpPr>
          <p:cNvPr id="82" name=""/>
          <p:cNvSpPr txBox="1"/>
          <p:nvPr/>
        </p:nvSpPr>
        <p:spPr>
          <a:xfrm>
            <a:off x="5040052" y="5483847"/>
            <a:ext cx="3564398" cy="118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1. 쌀도 크게다져준다</a:t>
            </a:r>
            <a:endParaRPr lang="ko-KR" altLang="en-US">
              <a:latin typeface="a옛날목욕탕L"/>
              <a:ea typeface="a옛날목욕탕L"/>
            </a:endParaRPr>
          </a:p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2. 야채와 전복을 볶다가 쌀을 넣고 물을 넣고 끓여준다</a:t>
            </a:r>
            <a:endParaRPr lang="ko-KR" altLang="en-US">
              <a:latin typeface="a옛날목욕탕L"/>
              <a:ea typeface="a옛날목욕탕L"/>
            </a:endParaRPr>
          </a:p>
          <a:p>
            <a:pPr>
              <a:defRPr lang="ko-KR" altLang="en-US"/>
            </a:pPr>
            <a:r>
              <a:rPr lang="ko-KR" altLang="en-US">
                <a:latin typeface="a옛날목욕탕L"/>
                <a:ea typeface="a옛날목욕탕L"/>
              </a:rPr>
              <a:t>3. 마지막에 간과 참기름을 넣어준다</a:t>
            </a:r>
            <a:endParaRPr lang="ko-KR" altLang="en-US">
              <a:latin typeface="a옛날목욕탕L"/>
              <a:ea typeface="a옛날목욕탕L"/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479</ep:Words>
  <ep:PresentationFormat>화면 슬라이드 쇼(4:3)</ep:PresentationFormat>
  <ep:Paragraphs>104</ep:Paragraphs>
  <ep:Slides>19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ep:HeadingPairs>
  <ep:TitlesOfParts>
    <vt:vector size="20" baseType="lpstr">
      <vt:lpstr>한컴오피스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</vt:vector>
  </ep:TitlesOfParts>
  <ep:HyperlinkBase/>
  <ep:Application>Hancom Office Hanshow 2014</ep:Application>
  <ep:AppVersion>0901.0000.01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2016-04-25T03:47:31.000</dcterms:created>
  <dc:creator>user</dc:creator>
  <cp:lastModifiedBy>재교</cp:lastModifiedBy>
  <dcterms:modified xsi:type="dcterms:W3CDTF">2017-07-17T13:52:13.581</dcterms:modified>
  <cp:revision>98</cp:revision>
  <dc:title>제 목</dc:title>
</cp:coreProperties>
</file>