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2" r:id="rId5"/>
    <p:sldId id="260" r:id="rId6"/>
    <p:sldId id="284" r:id="rId7"/>
    <p:sldId id="261" r:id="rId8"/>
    <p:sldId id="285" r:id="rId9"/>
    <p:sldId id="259" r:id="rId10"/>
    <p:sldId id="266" r:id="rId11"/>
    <p:sldId id="280" r:id="rId12"/>
    <p:sldId id="286" r:id="rId13"/>
    <p:sldId id="281" r:id="rId14"/>
    <p:sldId id="287" r:id="rId15"/>
    <p:sldId id="267" r:id="rId16"/>
    <p:sldId id="277" r:id="rId17"/>
    <p:sldId id="278" r:id="rId18"/>
    <p:sldId id="279" r:id="rId19"/>
    <p:sldId id="264" r:id="rId20"/>
    <p:sldId id="289" r:id="rId21"/>
    <p:sldId id="288" r:id="rId22"/>
    <p:sldId id="269" r:id="rId23"/>
    <p:sldId id="282" r:id="rId24"/>
  </p:sldIdLst>
  <p:sldSz cx="9144000" cy="6858000" type="screen4x3"/>
  <p:notesSz cx="6858000" cy="9144000"/>
  <p:embeddedFontLst>
    <p:embeddedFont>
      <p:font typeface="맑은 고딕" pitchFamily="50" charset="-127"/>
      <p:regular r:id="rId26"/>
      <p:bold r:id="rId27"/>
    </p:embeddedFont>
    <p:embeddedFont>
      <p:font typeface="나눔바른고딕" pitchFamily="50" charset="-127"/>
      <p:regular r:id="rId28"/>
      <p:bold r:id="rId29"/>
    </p:embeddedFont>
    <p:embeddedFont>
      <p:font typeface="a치어리더" pitchFamily="18" charset="-127"/>
      <p:regular r:id="rId30"/>
    </p:embeddedFont>
    <p:embeddedFont>
      <p:font typeface="나눔고딕" pitchFamily="50" charset="-127"/>
      <p:regular r:id="rId31"/>
      <p:bold r:id="rId32"/>
    </p:embeddedFont>
    <p:embeddedFont>
      <p:font typeface="제주고딕" pitchFamily="2" charset="-127"/>
      <p:regular r:id="rId33"/>
    </p:embeddedFont>
    <p:embeddedFont>
      <p:font typeface="HY울릉도M" pitchFamily="18" charset="-127"/>
      <p:regular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9900"/>
    <a:srgbClr val="CC6600"/>
    <a:srgbClr val="663300"/>
    <a:srgbClr val="993300"/>
    <a:srgbClr val="FF3300"/>
    <a:srgbClr val="EB0B30"/>
    <a:srgbClr val="990099"/>
    <a:srgbClr val="660066"/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553A-9742-41AA-8454-D32CB22A7DB1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897C-7723-4AFD-B676-4DAB5C7EC38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897C-7723-4AFD-B676-4DAB5C7EC380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9301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515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5554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4360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2534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45578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71964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660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2827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4312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7278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4D9D6-C61A-40E0-A959-5FC795AECBED}" type="datetimeFigureOut">
              <a:rPr lang="ko-KR" altLang="en-US" smtClean="0"/>
              <a:pPr/>
              <a:t>2017-08-01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FEC19-0FC1-4C79-808A-5A6275E9E94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9160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22.jpeg"/><Relationship Id="rId5" Type="http://schemas.openxmlformats.org/officeDocument/2006/relationships/image" Target="../media/image42.jpeg"/><Relationship Id="rId15" Type="http://schemas.openxmlformats.org/officeDocument/2006/relationships/image" Target="../media/image48.jpeg"/><Relationship Id="rId10" Type="http://schemas.openxmlformats.org/officeDocument/2006/relationships/image" Target="../media/image21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image" Target="../media/image3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050" y="1357298"/>
            <a:ext cx="3377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b="1" dirty="0" smtClean="0"/>
              <a:t>2017 KWC </a:t>
            </a:r>
            <a:r>
              <a:rPr lang="ko-KR" altLang="en-US" sz="2200" b="1" dirty="0" smtClean="0"/>
              <a:t>요리시연부문</a:t>
            </a:r>
          </a:p>
          <a:p>
            <a:pPr algn="ctr"/>
            <a:endParaRPr lang="en-US" altLang="ko-KR" sz="2200" b="1" dirty="0" smtClean="0">
              <a:solidFill>
                <a:srgbClr val="00B0F0"/>
              </a:solidFill>
              <a:latin typeface="Noto Sans CJK SC Thin" pitchFamily="34" charset="-127"/>
              <a:ea typeface="Noto Sans CJK SC Thin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571744"/>
            <a:ext cx="84305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500" dirty="0" smtClean="0">
                <a:solidFill>
                  <a:srgbClr val="00B0F0"/>
                </a:solidFill>
                <a:latin typeface="나눔바른고딕" pitchFamily="50" charset="-127"/>
                <a:ea typeface="나눔바른고딕" pitchFamily="50" charset="-127"/>
              </a:rPr>
              <a:t>『</a:t>
            </a:r>
            <a:r>
              <a:rPr lang="ko-KR" altLang="en-US" sz="6000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지친 친구를 향한 응원</a:t>
            </a:r>
            <a:r>
              <a:rPr lang="en-US" altLang="ko-KR" sz="5500" dirty="0" smtClean="0">
                <a:solidFill>
                  <a:srgbClr val="00B0F0"/>
                </a:solidFill>
                <a:latin typeface="나눔바른고딕" pitchFamily="50" charset="-127"/>
                <a:ea typeface="나눔바른고딕" pitchFamily="50" charset="-127"/>
              </a:rPr>
              <a:t>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1704" y="5661310"/>
            <a:ext cx="1460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Noto Sans CJK SC Bold" pitchFamily="34" charset="-127"/>
                <a:ea typeface="Noto Sans CJK SC Bold" pitchFamily="34" charset="-127"/>
              </a:rPr>
              <a:t>CHEEKY HONG</a:t>
            </a:r>
            <a:endParaRPr lang="ko-KR" altLang="en-US" sz="1400" dirty="0">
              <a:solidFill>
                <a:schemeClr val="bg1"/>
              </a:solidFill>
              <a:latin typeface="Noto Sans CJK SC Bold" pitchFamily="34" charset="-127"/>
              <a:ea typeface="Noto Sans CJK SC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22" y="5000636"/>
            <a:ext cx="4320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rPr>
              <a:t>한국조리과학고등학교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algn="ctr"/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오민재 </a:t>
            </a:r>
            <a:r>
              <a:rPr lang="en-US" altLang="ko-KR" sz="3200" b="1" dirty="0" smtClean="0">
                <a:latin typeface="나눔고딕" pitchFamily="50" charset="-127"/>
                <a:ea typeface="나눔고딕" pitchFamily="50" charset="-127"/>
              </a:rPr>
              <a:t>I </a:t>
            </a:r>
            <a:r>
              <a:rPr lang="ko-KR" altLang="en-US" sz="3200" b="1" dirty="0" smtClean="0">
                <a:latin typeface="나눔고딕" pitchFamily="50" charset="-127"/>
                <a:ea typeface="나눔고딕" pitchFamily="50" charset="-127"/>
              </a:rPr>
              <a:t>이재은</a:t>
            </a:r>
            <a:endParaRPr lang="ko-KR" altLang="en-US" sz="1600" b="1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466754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2843760" y="1812185"/>
            <a:ext cx="3018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solidFill>
                  <a:srgbClr val="00B05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r>
              <a:rPr lang="ko-KR" altLang="en-US" sz="4800" b="1" dirty="0" smtClean="0">
                <a:solidFill>
                  <a:srgbClr val="00B050"/>
                </a:solidFill>
                <a:latin typeface="제주고딕" pitchFamily="2" charset="-127"/>
                <a:ea typeface="제주고딕" pitchFamily="2" charset="-127"/>
              </a:rPr>
              <a:t>작품 소개</a:t>
            </a:r>
            <a:r>
              <a:rPr lang="en-US" altLang="ko-KR" sz="4800" b="1" dirty="0" smtClean="0">
                <a:solidFill>
                  <a:srgbClr val="00B05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endParaRPr lang="ko-KR" altLang="en-US" sz="4800" b="1" dirty="0">
              <a:solidFill>
                <a:srgbClr val="00B050"/>
              </a:solidFill>
              <a:latin typeface="제주고딕" pitchFamily="2" charset="-127"/>
              <a:ea typeface="제주고딕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3071810"/>
            <a:ext cx="47149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제 </a:t>
            </a:r>
            <a:r>
              <a:rPr lang="en-US" altLang="ko-KR" sz="3600" b="1" dirty="0" smtClean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메뉴</a:t>
            </a:r>
            <a:endParaRPr lang="en-US" altLang="ko-KR" sz="36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1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3600" b="1" dirty="0" smtClean="0">
                <a:solidFill>
                  <a:srgbClr val="006600"/>
                </a:solidFill>
                <a:latin typeface="a치어리더" pitchFamily="18" charset="-127"/>
                <a:ea typeface="a치어리더" pitchFamily="18" charset="-127"/>
              </a:rPr>
              <a:t>깻잎 밭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을 찾아간 </a:t>
            </a:r>
            <a:r>
              <a:rPr lang="ko-KR" altLang="en-US" sz="3600" b="1" dirty="0" smtClean="0">
                <a:solidFill>
                  <a:srgbClr val="C00000"/>
                </a:solidFill>
                <a:latin typeface="a치어리더" pitchFamily="18" charset="-127"/>
                <a:ea typeface="a치어리더" pitchFamily="18" charset="-127"/>
              </a:rPr>
              <a:t>닭</a:t>
            </a:r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&gt;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36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5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42852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▶ 사용 재료</a:t>
            </a:r>
            <a:endParaRPr lang="ko-KR" altLang="en-US" sz="32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324071"/>
              </p:ext>
            </p:extLst>
          </p:nvPr>
        </p:nvGraphicFramePr>
        <p:xfrm>
          <a:off x="571472" y="857232"/>
          <a:ext cx="8104984" cy="530873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26246"/>
                <a:gridCol w="2026246"/>
                <a:gridCol w="2026246"/>
                <a:gridCol w="2026246"/>
              </a:tblGrid>
              <a:tr h="14342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  <a:tr h="3278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닭 </a:t>
                      </a:r>
                      <a:r>
                        <a:rPr lang="ko-KR" altLang="en-US" sz="1600" b="1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다리살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300g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마늘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x 2 = 6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개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양파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½ 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개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청주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30ml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  <a:tr h="14342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</a:tr>
              <a:tr h="3278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깻잎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4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장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대파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개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간장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75ml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소금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5g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  <a:tr h="14342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</a:tr>
              <a:tr h="3278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후추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2g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생강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1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개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매실 청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50ml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설탕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30g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▶ 사용 재료</a:t>
            </a:r>
            <a:endParaRPr lang="ko-KR" altLang="en-US" sz="32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324071"/>
              </p:ext>
            </p:extLst>
          </p:nvPr>
        </p:nvGraphicFramePr>
        <p:xfrm>
          <a:off x="1785918" y="2071678"/>
          <a:ext cx="5552690" cy="255072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76345"/>
                <a:gridCol w="2776345"/>
              </a:tblGrid>
              <a:tr h="21431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  <a:tr h="407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(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생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)</a:t>
                      </a:r>
                      <a:r>
                        <a:rPr lang="ko-KR" altLang="en-US" sz="1600" b="1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와사비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10g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식용유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5ml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01019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▶ 조리과정</a:t>
            </a:r>
            <a:endParaRPr lang="ko-KR" altLang="en-US" sz="32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428595" y="928671"/>
          <a:ext cx="8286810" cy="5569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62270"/>
                <a:gridCol w="2762270"/>
                <a:gridCol w="2762270"/>
              </a:tblGrid>
              <a:tr h="185738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latinLnBrk="1"/>
                      <a:endParaRPr lang="en-US" altLang="ko-KR" sz="8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1.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양파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마늘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파는 곱게 다져서 볶아준다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8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2.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닭 </a:t>
                      </a:r>
                      <a:r>
                        <a:rPr lang="ko-KR" altLang="en-US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다리살은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힘줄과 </a:t>
                      </a:r>
                      <a:endParaRPr lang="en-US" altLang="ko-KR" b="1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ko-KR" altLang="en-US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껍질을 제거하고 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다져준다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en-US" altLang="ko-KR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3.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다진 고기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소금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후추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청주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볶은 재료를 넣고 빚어준다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</a:tr>
              <a:tr h="1754933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</a:tr>
              <a:tr h="1043040">
                <a:tc>
                  <a:txBody>
                    <a:bodyPr/>
                    <a:lstStyle/>
                    <a:p>
                      <a:pPr latinLnBrk="1"/>
                      <a:endParaRPr lang="en-US" altLang="ko-KR" sz="105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4.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고기 </a:t>
                      </a:r>
                      <a:r>
                        <a:rPr lang="ko-KR" altLang="en-US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완자는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모양을</a:t>
                      </a:r>
                      <a:endParaRPr lang="en-US" altLang="ko-KR" b="1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 잡아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노릇하게 구워줍니다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5.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재단한 깻잎으로 감싸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찜통에서 </a:t>
                      </a:r>
                      <a:r>
                        <a:rPr lang="en-US" altLang="ko-KR" b="1" dirty="0" smtClean="0">
                          <a:latin typeface="나눔고딕" pitchFamily="50" charset="-127"/>
                          <a:ea typeface="나눔고딕" pitchFamily="50" charset="-127"/>
                        </a:rPr>
                        <a:t>5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분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정도 간      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쪄 줍니다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6.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팬에 간장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설탕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대파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                                     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생강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마늘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매실 청</a:t>
                      </a:r>
                      <a:r>
                        <a:rPr lang="en-US" altLang="ko-KR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sz="1700" dirty="0" smtClean="0">
                          <a:latin typeface="나눔고딕" pitchFamily="50" charset="-127"/>
                          <a:ea typeface="나눔고딕" pitchFamily="50" charset="-127"/>
                        </a:rPr>
                        <a:t>청주를 넣고 졸여 소스를</a:t>
                      </a:r>
                      <a:r>
                        <a:rPr lang="ko-KR" altLang="en-US" sz="17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만듭니다</a:t>
                      </a:r>
                      <a:r>
                        <a:rPr lang="en-US" altLang="ko-KR" sz="1700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sz="17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▶ 조리과정</a:t>
            </a:r>
            <a:endParaRPr lang="ko-KR" altLang="en-US" sz="32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1428728" y="1643050"/>
          <a:ext cx="6381796" cy="320041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90898"/>
                <a:gridCol w="3190898"/>
              </a:tblGrid>
              <a:tr h="228601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latinLnBrk="1"/>
                      <a:endParaRPr lang="en-US" altLang="ko-KR" sz="8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7.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대파는 굵게 </a:t>
                      </a:r>
                      <a:r>
                        <a:rPr lang="ko-KR" altLang="en-US" baseline="0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어슷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썰어 팬에서 </a:t>
                      </a:r>
                      <a:r>
                        <a:rPr lang="ko-KR" altLang="en-US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노릇하게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구워 줍니다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8.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대파와 소스를 곁들여 </a:t>
                      </a:r>
                      <a:endParaRPr lang="en-US" altLang="ko-KR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깻잎에 감싼 고기를 얹어</a:t>
                      </a:r>
                      <a:endParaRPr lang="en-US" altLang="ko-KR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완성합니다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500042"/>
            <a:ext cx="2347117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▶ 완성 작품</a:t>
            </a:r>
            <a:endParaRPr lang="ko-KR" altLang="en-US" sz="32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2976" y="5072074"/>
            <a:ext cx="72152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향긋한 </a:t>
            </a:r>
            <a:r>
              <a:rPr lang="ko-KR" altLang="en-US" sz="20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깻잎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으로 감싸 촉촉한 </a:t>
            </a:r>
            <a:r>
              <a:rPr lang="ko-KR" altLang="en-US" sz="2000" b="1" dirty="0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닭다리 떡갈비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와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달큰한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구운 </a:t>
            </a:r>
            <a:r>
              <a:rPr lang="ko-KR" altLang="en-US" sz="2000" b="1" dirty="0" smtClean="0">
                <a:solidFill>
                  <a:srgbClr val="92D050"/>
                </a:solidFill>
                <a:latin typeface="나눔고딕" pitchFamily="50" charset="-127"/>
                <a:ea typeface="나눔고딕" pitchFamily="50" charset="-127"/>
              </a:rPr>
              <a:t>대파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의 향과 </a:t>
            </a:r>
            <a:r>
              <a:rPr lang="ko-KR" altLang="en-US" sz="2000" b="1" dirty="0" smtClean="0"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매실소스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알싸한 </a:t>
            </a:r>
            <a:r>
              <a:rPr lang="ko-KR" altLang="en-US" sz="2000" b="1" dirty="0" err="1" smtClean="0">
                <a:solidFill>
                  <a:srgbClr val="00FF00"/>
                </a:solidFill>
                <a:latin typeface="나눔고딕" pitchFamily="50" charset="-127"/>
                <a:ea typeface="나눔고딕" pitchFamily="50" charset="-127"/>
              </a:rPr>
              <a:t>와사비</a:t>
            </a:r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가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한껏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어우러진 요리이다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.’</a:t>
            </a:r>
            <a:endParaRPr lang="ko-KR" altLang="en-US" sz="2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ko-KR" altLang="en-US" dirty="0"/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071538" y="2071678"/>
          <a:ext cx="7000924" cy="264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62"/>
                <a:gridCol w="3500462"/>
              </a:tblGrid>
              <a:tr h="26432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1538" y="1428736"/>
            <a:ext cx="3214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2000" b="1" dirty="0" smtClean="0">
                <a:solidFill>
                  <a:srgbClr val="006600"/>
                </a:solidFill>
                <a:latin typeface="a치어리더" pitchFamily="18" charset="-127"/>
                <a:ea typeface="a치어리더" pitchFamily="18" charset="-127"/>
              </a:rPr>
              <a:t>깻잎 밭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을</a:t>
            </a:r>
            <a:r>
              <a:rPr lang="ko-KR" altLang="en-US" sz="2000" dirty="0" smtClean="0"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찾아간 </a:t>
            </a:r>
            <a:r>
              <a:rPr lang="ko-KR" altLang="en-US" sz="2000" b="1" dirty="0" smtClean="0">
                <a:solidFill>
                  <a:srgbClr val="C00000"/>
                </a:solidFill>
                <a:latin typeface="a치어리더" pitchFamily="18" charset="-127"/>
                <a:ea typeface="a치어리더" pitchFamily="18" charset="-127"/>
              </a:rPr>
              <a:t>닭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&gt;</a:t>
            </a:r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52278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2843760" y="1556740"/>
            <a:ext cx="3018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 smtClean="0">
                <a:solidFill>
                  <a:srgbClr val="ED03B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r>
              <a:rPr lang="ko-KR" altLang="en-US" sz="4800" b="1" dirty="0" smtClean="0">
                <a:solidFill>
                  <a:srgbClr val="ED03B0"/>
                </a:solidFill>
                <a:latin typeface="제주고딕" pitchFamily="2" charset="-127"/>
                <a:ea typeface="제주고딕" pitchFamily="2" charset="-127"/>
              </a:rPr>
              <a:t>작품 소개</a:t>
            </a:r>
            <a:r>
              <a:rPr lang="en-US" altLang="ko-KR" sz="4800" b="1" dirty="0" smtClean="0">
                <a:solidFill>
                  <a:srgbClr val="ED03B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endParaRPr lang="ko-KR" altLang="en-US" sz="4800" b="1" dirty="0">
              <a:solidFill>
                <a:srgbClr val="ED03B0"/>
              </a:solidFill>
              <a:latin typeface="제주고딕" pitchFamily="2" charset="-127"/>
              <a:ea typeface="제주고딕" pitchFamily="2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4546" y="2928934"/>
            <a:ext cx="442915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제 </a:t>
            </a:r>
            <a:r>
              <a:rPr lang="en-US" altLang="ko-KR" sz="3600" b="1" dirty="0" smtClean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메뉴</a:t>
            </a:r>
            <a:endParaRPr lang="en-US" altLang="ko-KR" sz="36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105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en-US" altLang="ko-KR" sz="3600" dirty="0" smtClean="0">
                <a:latin typeface="a치어리더" pitchFamily="18" charset="-127"/>
                <a:ea typeface="a치어리더" pitchFamily="18" charset="-127"/>
              </a:rPr>
              <a:t>&lt;</a:t>
            </a:r>
            <a:r>
              <a:rPr lang="ko-KR" altLang="en-US" sz="3600" b="1" dirty="0" err="1" smtClean="0">
                <a:solidFill>
                  <a:srgbClr val="17C1E9"/>
                </a:solidFill>
                <a:latin typeface="a치어리더" pitchFamily="18" charset="-127"/>
                <a:ea typeface="a치어리더" pitchFamily="18" charset="-127"/>
              </a:rPr>
              <a:t>빙氷빙氷</a:t>
            </a:r>
            <a:r>
              <a:rPr lang="ko-KR" altLang="en-US" sz="3600" dirty="0" smtClean="0"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sz="3600" b="1" dirty="0" smtClean="0">
                <a:solidFill>
                  <a:srgbClr val="ED03B0"/>
                </a:solidFill>
                <a:latin typeface="a치어리더" pitchFamily="18" charset="-127"/>
                <a:ea typeface="a치어리더" pitchFamily="18" charset="-127"/>
              </a:rPr>
              <a:t>화채</a:t>
            </a:r>
            <a:r>
              <a:rPr lang="en-US" altLang="ko-KR" sz="3600" dirty="0" smtClean="0">
                <a:latin typeface="a치어리더" pitchFamily="18" charset="-127"/>
                <a:ea typeface="a치어리더" pitchFamily="18" charset="-127"/>
              </a:rPr>
              <a:t>&gt;</a:t>
            </a:r>
            <a:endParaRPr lang="ko-KR" altLang="en-US" sz="3600" dirty="0">
              <a:latin typeface="a치어리더" pitchFamily="18" charset="-127"/>
              <a:ea typeface="a치어리더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430" y="476590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ED03B0"/>
                </a:solidFill>
                <a:latin typeface="나눔고딕" pitchFamily="50" charset="-127"/>
                <a:ea typeface="나눔고딕" pitchFamily="50" charset="-127"/>
              </a:rPr>
              <a:t>▶ 사용 재료</a:t>
            </a:r>
            <a:endParaRPr lang="ko-KR" altLang="en-US" sz="3200" b="1" dirty="0">
              <a:solidFill>
                <a:srgbClr val="ED03B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324071"/>
              </p:ext>
            </p:extLst>
          </p:nvPr>
        </p:nvGraphicFramePr>
        <p:xfrm>
          <a:off x="1643042" y="1428736"/>
          <a:ext cx="6000792" cy="44291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00396"/>
                <a:gridCol w="3000396"/>
              </a:tblGrid>
              <a:tr h="1794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  <a:tr h="4195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라임 주스 </a:t>
                      </a:r>
                      <a:r>
                        <a:rPr lang="en-US" altLang="ko-KR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20ml</a:t>
                      </a:r>
                      <a:endParaRPr lang="ko-KR" altLang="en-US" sz="2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사이다 </a:t>
                      </a:r>
                      <a:r>
                        <a:rPr lang="en-US" altLang="ko-KR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50ml</a:t>
                      </a:r>
                      <a:endParaRPr lang="ko-KR" altLang="en-US" sz="2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  <a:tr h="17949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  <a:tr h="4195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애플 </a:t>
                      </a:r>
                      <a:r>
                        <a:rPr lang="ko-KR" altLang="en-US" sz="2000" b="1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민트</a:t>
                      </a:r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en-US" altLang="ko-KR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5g</a:t>
                      </a:r>
                      <a:endParaRPr lang="ko-KR" altLang="en-US" sz="2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수박 </a:t>
                      </a:r>
                      <a:r>
                        <a:rPr lang="en-US" altLang="ko-KR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200g</a:t>
                      </a:r>
                      <a:endParaRPr lang="ko-KR" altLang="en-US" sz="2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430" y="404580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ED03B0"/>
                </a:solidFill>
                <a:latin typeface="나눔고딕" pitchFamily="50" charset="-127"/>
                <a:ea typeface="나눔고딕" pitchFamily="50" charset="-127"/>
              </a:rPr>
              <a:t>▶ 조리과정</a:t>
            </a:r>
            <a:endParaRPr lang="ko-KR" altLang="en-US" sz="3200" b="1" dirty="0">
              <a:solidFill>
                <a:srgbClr val="ED03B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642908" y="1214422"/>
          <a:ext cx="8072496" cy="5251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832"/>
                <a:gridCol w="2690832"/>
                <a:gridCol w="2690832"/>
              </a:tblGrid>
              <a:tr h="181501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605003"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수박은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작게 잘라</a:t>
                      </a:r>
                      <a:r>
                        <a:rPr lang="ko-KR" altLang="en-US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endParaRPr lang="en-US" altLang="ko-KR" b="1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342900" indent="-342900" latinLnBrk="1">
                        <a:buNone/>
                      </a:pPr>
                      <a:r>
                        <a:rPr lang="ko-KR" altLang="en-US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체를 받치고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즙을 짭니다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2.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수박 주스에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라임 주스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사이다를 넣고 섞어줍니다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3.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혼합물은</a:t>
                      </a:r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통에 담아 </a:t>
                      </a:r>
                      <a:endParaRPr lang="en-US" altLang="ko-KR" baseline="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ko-KR" altLang="en-US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냉동실에서 얼려줍니다</a:t>
                      </a:r>
                      <a:r>
                        <a:rPr lang="en-US" altLang="ko-KR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</a:tr>
              <a:tr h="1882233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</a:tr>
              <a:tr h="69841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4.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얼은 셔벗은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포크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로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긁어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알갱이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를 만들어 줍니다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8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5. 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잘게 다진 </a:t>
                      </a:r>
                      <a:r>
                        <a:rPr lang="ko-KR" altLang="en-US" b="1" dirty="0" err="1" smtClean="0">
                          <a:latin typeface="나눔고딕" pitchFamily="50" charset="-127"/>
                          <a:ea typeface="나눔고딕" pitchFamily="50" charset="-127"/>
                        </a:rPr>
                        <a:t>민트</a:t>
                      </a:r>
                      <a:r>
                        <a:rPr lang="ko-KR" altLang="en-US" dirty="0" err="1" smtClean="0">
                          <a:latin typeface="나눔고딕" pitchFamily="50" charset="-127"/>
                          <a:ea typeface="나눔고딕" pitchFamily="50" charset="-127"/>
                        </a:rPr>
                        <a:t>와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    셔벗을 섞어 줍니다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900" dirty="0" smtClean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6. </a:t>
                      </a:r>
                      <a:r>
                        <a:rPr lang="ko-KR" altLang="en-US" b="1" dirty="0" smtClean="0">
                          <a:latin typeface="나눔고딕" pitchFamily="50" charset="-127"/>
                          <a:ea typeface="나눔고딕" pitchFamily="50" charset="-127"/>
                        </a:rPr>
                        <a:t>봉긋하게</a:t>
                      </a:r>
                      <a:r>
                        <a:rPr lang="ko-KR" altLang="en-US" dirty="0" smtClean="0">
                          <a:latin typeface="나눔고딕" pitchFamily="50" charset="-127"/>
                          <a:ea typeface="나눔고딕" pitchFamily="50" charset="-127"/>
                        </a:rPr>
                        <a:t> 담아 마무리합니다</a:t>
                      </a:r>
                      <a:r>
                        <a:rPr lang="en-US" altLang="ko-KR" dirty="0" smtClean="0">
                          <a:latin typeface="나눔고딕" pitchFamily="50" charset="-127"/>
                          <a:ea typeface="나눔고딕" pitchFamily="50" charset="-127"/>
                        </a:rPr>
                        <a:t>.</a:t>
                      </a:r>
                      <a:endParaRPr lang="ko-KR" altLang="en-US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472" y="571480"/>
            <a:ext cx="2347117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ED03B0"/>
                </a:solidFill>
                <a:latin typeface="나눔고딕" pitchFamily="50" charset="-127"/>
                <a:ea typeface="나눔고딕" pitchFamily="50" charset="-127"/>
              </a:rPr>
              <a:t>▶ 완성 작품</a:t>
            </a:r>
            <a:endParaRPr lang="ko-KR" altLang="en-US" sz="3200" b="1" dirty="0">
              <a:solidFill>
                <a:srgbClr val="ED03B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142976" y="2071678"/>
          <a:ext cx="6929486" cy="250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4743"/>
                <a:gridCol w="3464743"/>
              </a:tblGrid>
              <a:tr h="250033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4414" y="150017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a치어리더" pitchFamily="18" charset="-127"/>
                <a:ea typeface="a치어리더" pitchFamily="18" charset="-127"/>
              </a:rPr>
              <a:t>&lt;</a:t>
            </a:r>
            <a:r>
              <a:rPr lang="ko-KR" altLang="en-US" sz="2000" b="1" dirty="0" err="1" smtClean="0">
                <a:solidFill>
                  <a:srgbClr val="17C1E9"/>
                </a:solidFill>
                <a:latin typeface="a치어리더" pitchFamily="18" charset="-127"/>
                <a:ea typeface="a치어리더" pitchFamily="18" charset="-127"/>
              </a:rPr>
              <a:t>빙氷빙氷</a:t>
            </a:r>
            <a:r>
              <a:rPr lang="ko-KR" altLang="en-US" sz="2000" b="1" dirty="0" smtClean="0"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sz="2000" b="1" dirty="0" smtClean="0">
                <a:solidFill>
                  <a:srgbClr val="ED03B0"/>
                </a:solidFill>
                <a:latin typeface="a치어리더" pitchFamily="18" charset="-127"/>
                <a:ea typeface="a치어리더" pitchFamily="18" charset="-127"/>
              </a:rPr>
              <a:t>화채</a:t>
            </a:r>
            <a:r>
              <a:rPr lang="en-US" altLang="ko-KR" sz="2000" dirty="0" smtClean="0">
                <a:latin typeface="a치어리더" pitchFamily="18" charset="-127"/>
                <a:ea typeface="a치어리더" pitchFamily="18" charset="-127"/>
              </a:rPr>
              <a:t>&gt;</a:t>
            </a:r>
            <a:endParaRPr lang="ko-KR" altLang="en-US" sz="2000" dirty="0">
              <a:latin typeface="a치어리더" pitchFamily="18" charset="-127"/>
              <a:ea typeface="a치어리더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85786" y="5221444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새콤한 </a:t>
            </a:r>
            <a:r>
              <a:rPr lang="ko-KR" altLang="en-US" sz="2000" b="1" dirty="0" smtClean="0">
                <a:solidFill>
                  <a:srgbClr val="00FF00"/>
                </a:solidFill>
                <a:latin typeface="나눔고딕" pitchFamily="50" charset="-127"/>
                <a:ea typeface="나눔고딕" pitchFamily="50" charset="-127"/>
              </a:rPr>
              <a:t>라임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과 톡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!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쏘는 </a:t>
            </a:r>
            <a:r>
              <a:rPr lang="ko-KR" altLang="en-US" sz="20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사이다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로 한껏 달콤함을 끌어올린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수박주스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에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다진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민트</a:t>
            </a:r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로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포인트를 잡아 깔끔하게 먹을 수 있는 </a:t>
            </a:r>
            <a:r>
              <a:rPr lang="ko-KR" altLang="en-US" sz="2000" b="1" dirty="0" smtClean="0">
                <a:solidFill>
                  <a:srgbClr val="ED03B0"/>
                </a:solidFill>
                <a:latin typeface="나눔고딕" pitchFamily="50" charset="-127"/>
                <a:ea typeface="나눔고딕" pitchFamily="50" charset="-127"/>
              </a:rPr>
              <a:t>셔벗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이다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.’</a:t>
            </a:r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 highlightClick="1"/>
          </p:cNvPr>
          <p:cNvSpPr txBox="1"/>
          <p:nvPr/>
        </p:nvSpPr>
        <p:spPr>
          <a:xfrm>
            <a:off x="2857488" y="1643050"/>
            <a:ext cx="517962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1.</a:t>
            </a:r>
            <a:r>
              <a:rPr lang="en-US" altLang="ko-K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출품 메뉴의 </a:t>
            </a:r>
            <a:r>
              <a:rPr lang="ko-KR" altLang="en-US" sz="40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컨셉트</a:t>
            </a:r>
            <a:r>
              <a:rPr lang="en-US" altLang="ko-K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2.</a:t>
            </a:r>
            <a:r>
              <a:rPr lang="en-US" altLang="ko-K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작품 </a:t>
            </a:r>
            <a:r>
              <a:rPr lang="ko-KR" altLang="en-US" sz="4000" b="1" dirty="0" smtClean="0">
                <a:solidFill>
                  <a:srgbClr val="002060"/>
                </a:solidFill>
                <a:latin typeface="a치어리더" pitchFamily="18" charset="-127"/>
                <a:ea typeface="a치어리더" pitchFamily="18" charset="-127"/>
              </a:rPr>
              <a:t>소개</a:t>
            </a:r>
            <a:endParaRPr lang="en-US" altLang="ko-KR" sz="4000" b="1" dirty="0" smtClean="0">
              <a:solidFill>
                <a:srgbClr val="002060"/>
              </a:solidFill>
              <a:latin typeface="a치어리더" pitchFamily="18" charset="-127"/>
              <a:ea typeface="a치어리더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 b="1" dirty="0" smtClean="0">
                <a:latin typeface="나눔고딕" pitchFamily="50" charset="-127"/>
                <a:ea typeface="나눔고딕" pitchFamily="50" charset="-127"/>
              </a:rPr>
              <a:t>3. </a:t>
            </a:r>
            <a:r>
              <a:rPr lang="ko-KR" altLang="en-US" sz="4000" dirty="0" smtClean="0">
                <a:latin typeface="나눔고딕" pitchFamily="50" charset="-127"/>
                <a:ea typeface="나눔고딕" pitchFamily="50" charset="-127"/>
              </a:rPr>
              <a:t>재료별</a:t>
            </a:r>
            <a:r>
              <a:rPr lang="ko-KR" altLang="en-US" sz="400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b="1" dirty="0" smtClean="0">
                <a:solidFill>
                  <a:srgbClr val="1010FC"/>
                </a:solidFill>
                <a:latin typeface="a치어리더" pitchFamily="18" charset="-127"/>
                <a:ea typeface="a치어리더" pitchFamily="18" charset="-127"/>
              </a:rPr>
              <a:t>특징</a:t>
            </a:r>
            <a:endParaRPr lang="en-US" altLang="ko-KR" sz="4000" b="1" dirty="0" smtClean="0">
              <a:solidFill>
                <a:srgbClr val="1010FC"/>
              </a:solidFill>
              <a:latin typeface="a치어리더" pitchFamily="18" charset="-127"/>
              <a:ea typeface="a치어리더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4.</a:t>
            </a:r>
            <a:r>
              <a:rPr lang="en-US" altLang="ko-KR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b="1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소감</a:t>
            </a:r>
            <a:r>
              <a:rPr lang="ko-KR" altLang="en-US" sz="40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dirty="0" smtClean="0">
                <a:latin typeface="나눔고딕" pitchFamily="50" charset="-127"/>
                <a:ea typeface="나눔고딕" pitchFamily="50" charset="-127"/>
              </a:rPr>
              <a:t>및</a:t>
            </a:r>
            <a:r>
              <a:rPr lang="ko-KR" altLang="en-US" sz="40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4000" b="1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느낀 점</a:t>
            </a:r>
            <a:endParaRPr lang="en-US" altLang="ko-KR" sz="4000" b="1" dirty="0" smtClean="0">
              <a:solidFill>
                <a:srgbClr val="0070C0"/>
              </a:solidFill>
              <a:latin typeface="a치어리더" pitchFamily="18" charset="-127"/>
              <a:ea typeface="a치어리더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00042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 목차</a:t>
            </a:r>
            <a:endParaRPr lang="ko-KR" altLang="en-US" sz="36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475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472" y="571480"/>
            <a:ext cx="2347117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990099"/>
                </a:solidFill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ko-KR" altLang="en-US" sz="3200" b="1" dirty="0" smtClean="0">
                <a:solidFill>
                  <a:srgbClr val="990099"/>
                </a:solidFill>
                <a:latin typeface="나눔고딕" pitchFamily="50" charset="-127"/>
                <a:ea typeface="나눔고딕" pitchFamily="50" charset="-127"/>
              </a:rPr>
              <a:t>전체 요리</a:t>
            </a:r>
            <a:endParaRPr lang="ko-KR" altLang="en-US" sz="3200" b="1" dirty="0">
              <a:solidFill>
                <a:srgbClr val="990099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0" y="1357298"/>
          <a:ext cx="9144000" cy="3246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24644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2876" y="4786322"/>
            <a:ext cx="8929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 </a:t>
            </a:r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‘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부담스럽지 않게 작지만 </a:t>
            </a:r>
            <a:r>
              <a:rPr lang="ko-KR" altLang="en-US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충분한 영양소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를 섭취할 수 있는 요리를 준비해 보았으며</a:t>
            </a:r>
            <a:r>
              <a:rPr lang="en-US" altLang="ko-KR" dirty="0" smtClean="0">
                <a:latin typeface="나눔바른고딕" pitchFamily="50" charset="-127"/>
                <a:ea typeface="나눔바른고딕" pitchFamily="50" charset="-127"/>
              </a:rPr>
              <a:t>, </a:t>
            </a:r>
          </a:p>
          <a:p>
            <a:pPr algn="ctr"/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처음으로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b="1" dirty="0" smtClean="0">
                <a:latin typeface="나눔바른고딕" pitchFamily="50" charset="-127"/>
                <a:ea typeface="나눔바른고딕" pitchFamily="50" charset="-127"/>
              </a:rPr>
              <a:t>고소한 버섯으로 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집중</a:t>
            </a:r>
            <a:r>
              <a:rPr lang="en-US" altLang="ko-KR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r>
              <a:rPr lang="ko-KR" altLang="en-US" b="1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dirty="0" smtClean="0">
                <a:solidFill>
                  <a:srgbClr val="FF3300"/>
                </a:solidFill>
                <a:latin typeface="a치어리더" pitchFamily="18" charset="-127"/>
                <a:ea typeface="a치어리더" pitchFamily="18" charset="-127"/>
              </a:rPr>
              <a:t>무 만두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의 아삭함과 맑음</a:t>
            </a:r>
            <a:endParaRPr lang="en-US" altLang="ko-KR" dirty="0" smtClean="0">
              <a:latin typeface="a치어리더" pitchFamily="18" charset="-127"/>
              <a:ea typeface="a치어리더" pitchFamily="18" charset="-127"/>
            </a:endParaRPr>
          </a:p>
          <a:p>
            <a:pPr algn="ctr"/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두 번째 </a:t>
            </a:r>
            <a:r>
              <a:rPr lang="ko-KR" altLang="en-US" b="1" dirty="0" smtClean="0">
                <a:latin typeface="나눔바른고딕" pitchFamily="50" charset="-127"/>
                <a:ea typeface="나눔바른고딕" pitchFamily="50" charset="-127"/>
              </a:rPr>
              <a:t>구운 대파의 향과 </a:t>
            </a:r>
            <a:r>
              <a:rPr lang="ko-KR" altLang="en-US" b="1" dirty="0" err="1" smtClean="0">
                <a:latin typeface="나눔바른고딕" pitchFamily="50" charset="-127"/>
                <a:ea typeface="나눔바른고딕" pitchFamily="50" charset="-127"/>
              </a:rPr>
              <a:t>와사비</a:t>
            </a:r>
            <a:r>
              <a:rPr lang="ko-KR" altLang="en-US" dirty="0" err="1" smtClean="0">
                <a:latin typeface="나눔바른고딕" pitchFamily="50" charset="-127"/>
                <a:ea typeface="나눔바른고딕" pitchFamily="50" charset="-127"/>
              </a:rPr>
              <a:t>까지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기운 </a:t>
            </a:r>
            <a:r>
              <a:rPr lang="ko-KR" altLang="en-US" b="1" dirty="0" err="1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차렷</a:t>
            </a:r>
            <a:r>
              <a:rPr lang="en-US" altLang="ko-KR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r>
              <a:rPr lang="ko-KR" altLang="en-US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dirty="0" smtClean="0">
                <a:solidFill>
                  <a:srgbClr val="009900"/>
                </a:solidFill>
                <a:latin typeface="a치어리더" pitchFamily="18" charset="-127"/>
                <a:ea typeface="a치어리더" pitchFamily="18" charset="-127"/>
              </a:rPr>
              <a:t>깻잎 닭 </a:t>
            </a:r>
            <a:r>
              <a:rPr lang="ko-KR" altLang="en-US" dirty="0" err="1" smtClean="0">
                <a:solidFill>
                  <a:srgbClr val="009900"/>
                </a:solidFill>
                <a:latin typeface="a치어리더" pitchFamily="18" charset="-127"/>
                <a:ea typeface="a치어리더" pitchFamily="18" charset="-127"/>
              </a:rPr>
              <a:t>말이</a:t>
            </a:r>
            <a:r>
              <a:rPr lang="ko-KR" altLang="en-US" dirty="0" err="1" smtClean="0">
                <a:latin typeface="a치어리더" pitchFamily="18" charset="-127"/>
                <a:ea typeface="a치어리더" pitchFamily="18" charset="-127"/>
              </a:rPr>
              <a:t>의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 향긋함과 감칠맛</a:t>
            </a:r>
            <a:endParaRPr lang="en-US" altLang="ko-KR" dirty="0" smtClean="0">
              <a:latin typeface="a치어리더" pitchFamily="18" charset="-127"/>
              <a:ea typeface="a치어리더" pitchFamily="18" charset="-127"/>
            </a:endParaRPr>
          </a:p>
          <a:p>
            <a:pPr algn="ctr"/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마지막으로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b="1" dirty="0" smtClean="0">
                <a:latin typeface="나눔바른고딕" pitchFamily="50" charset="-127"/>
                <a:ea typeface="나눔바른고딕" pitchFamily="50" charset="-127"/>
              </a:rPr>
              <a:t>애플 </a:t>
            </a:r>
            <a:r>
              <a:rPr lang="ko-KR" altLang="en-US" b="1" dirty="0" err="1" smtClean="0">
                <a:latin typeface="나눔바른고딕" pitchFamily="50" charset="-127"/>
                <a:ea typeface="나눔바른고딕" pitchFamily="50" charset="-127"/>
              </a:rPr>
              <a:t>민트</a:t>
            </a:r>
            <a:r>
              <a:rPr lang="ko-KR" altLang="en-US" dirty="0" err="1" smtClean="0">
                <a:latin typeface="나눔바른고딕" pitchFamily="50" charset="-127"/>
                <a:ea typeface="나눔바른고딕" pitchFamily="50" charset="-127"/>
              </a:rPr>
              <a:t>까지</a:t>
            </a:r>
            <a:r>
              <a:rPr lang="ko-KR" altLang="en-US" dirty="0" smtClean="0">
                <a:latin typeface="나눔바른고딕" pitchFamily="50" charset="-127"/>
                <a:ea typeface="나눔바른고딕" pitchFamily="50" charset="-127"/>
              </a:rPr>
              <a:t> 다져 넣어 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정신 </a:t>
            </a:r>
            <a:r>
              <a:rPr lang="ko-KR" altLang="en-US" b="1" dirty="0" err="1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차렷</a:t>
            </a:r>
            <a:r>
              <a:rPr lang="en-US" altLang="ko-KR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dirty="0" smtClean="0">
                <a:solidFill>
                  <a:srgbClr val="EB0B30"/>
                </a:solidFill>
                <a:latin typeface="a치어리더" pitchFamily="18" charset="-127"/>
                <a:ea typeface="a치어리더" pitchFamily="18" charset="-127"/>
              </a:rPr>
              <a:t>수박 셔벗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의 달콤함과 깔끔함으로 </a:t>
            </a:r>
            <a:endParaRPr lang="en-US" altLang="ko-KR" dirty="0" smtClean="0">
              <a:latin typeface="a치어리더" pitchFamily="18" charset="-127"/>
              <a:ea typeface="a치어리더" pitchFamily="18" charset="-127"/>
            </a:endParaRPr>
          </a:p>
          <a:p>
            <a:pPr algn="ctr"/>
            <a:r>
              <a:rPr lang="en-US" altLang="ko-KR" dirty="0" smtClean="0">
                <a:solidFill>
                  <a:srgbClr val="000066"/>
                </a:solidFill>
                <a:latin typeface="a치어리더" pitchFamily="18" charset="-127"/>
                <a:ea typeface="a치어리더" pitchFamily="18" charset="-127"/>
              </a:rPr>
              <a:t>3</a:t>
            </a:r>
            <a:r>
              <a:rPr lang="ko-KR" altLang="en-US" dirty="0" smtClean="0">
                <a:solidFill>
                  <a:srgbClr val="000066"/>
                </a:solidFill>
                <a:latin typeface="a치어리더" pitchFamily="18" charset="-127"/>
                <a:ea typeface="a치어리더" pitchFamily="18" charset="-127"/>
              </a:rPr>
              <a:t>가지의 요리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의 조화가 잘 어울릴 수 있도록 노력하였습니다</a:t>
            </a:r>
            <a:r>
              <a:rPr lang="en-US" altLang="ko-KR" b="1" dirty="0" smtClean="0">
                <a:latin typeface="a치어리더" pitchFamily="18" charset="-127"/>
                <a:ea typeface="a치어리더" pitchFamily="18" charset="-127"/>
              </a:rPr>
              <a:t>.’</a:t>
            </a:r>
            <a:endParaRPr lang="ko-KR" altLang="en-US" b="1" dirty="0">
              <a:latin typeface="a치어리더" pitchFamily="18" charset="-127"/>
              <a:ea typeface="a치어리더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90" y="260560"/>
            <a:ext cx="295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chemeClr val="accent6"/>
                </a:solidFill>
                <a:latin typeface="나눔고딕" pitchFamily="50" charset="-127"/>
                <a:ea typeface="나눔고딕" pitchFamily="50" charset="-127"/>
              </a:rPr>
              <a:t>▶재료별 특징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00430" y="214290"/>
            <a:ext cx="55801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닭고기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양질의 지방과 단백질이 골고루 함유되어 있는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닭고기는 뇌의 활동을 돕는 </a:t>
            </a:r>
            <a:r>
              <a:rPr lang="ko-KR" altLang="en-US" sz="1600" b="1" dirty="0" smtClean="0">
                <a:solidFill>
                  <a:srgbClr val="FF9966"/>
                </a:solidFill>
                <a:latin typeface="나눔고딕" pitchFamily="50" charset="-127"/>
                <a:ea typeface="나눔고딕" pitchFamily="50" charset="-127"/>
              </a:rPr>
              <a:t>필수 아미노산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이 함유되어있고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피부미용에 탁월한 </a:t>
            </a:r>
            <a:r>
              <a:rPr lang="ko-KR" altLang="en-US" sz="1600" b="1" dirty="0" smtClean="0">
                <a:solidFill>
                  <a:srgbClr val="FF9966"/>
                </a:solidFill>
                <a:latin typeface="나눔고딕" pitchFamily="50" charset="-127"/>
                <a:ea typeface="나눔고딕" pitchFamily="50" charset="-127"/>
              </a:rPr>
              <a:t>콜라겐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과 피로회복을 돕는 성분들이 함유되어 있어 예로부터 잘 알려진 한국의 </a:t>
            </a:r>
            <a:r>
              <a:rPr lang="ko-KR" altLang="en-US" sz="1600" b="1" dirty="0" smtClean="0">
                <a:solidFill>
                  <a:srgbClr val="FF9966"/>
                </a:solidFill>
                <a:latin typeface="나눔고딕" pitchFamily="50" charset="-127"/>
                <a:ea typeface="나눔고딕" pitchFamily="50" charset="-127"/>
              </a:rPr>
              <a:t>대표 보양 식품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이다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15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956" y="1357298"/>
            <a:ext cx="6012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표고</a:t>
            </a:r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,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양송이버섯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표고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양송이버섯에는 </a:t>
            </a:r>
            <a:r>
              <a:rPr lang="ko-KR" altLang="en-US" sz="1600" b="1" dirty="0" err="1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베타글루칸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이라는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성분은 면역력을 증가시키고 </a:t>
            </a:r>
            <a:r>
              <a:rPr lang="ko-KR" altLang="en-US" sz="1600" b="1" dirty="0" err="1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렌티난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성분은 항암효과를 가지고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있으며 </a:t>
            </a:r>
            <a:r>
              <a:rPr lang="ko-KR" altLang="en-US" sz="1600" b="1" dirty="0" err="1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에리타데닌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이라는 성분은 혈관계 질환을 예방하여 줍니다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이 외에도 </a:t>
            </a:r>
            <a:r>
              <a:rPr lang="ko-KR" altLang="en-US" sz="1600" b="1" dirty="0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비타민 </a:t>
            </a:r>
            <a:r>
              <a:rPr lang="en-US" altLang="ko-KR" sz="1600" b="1" dirty="0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d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가 풍부하여 칼슘 흡수를 도와준다고 합니다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15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2500306"/>
            <a:ext cx="66602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깻잎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철분</a:t>
            </a:r>
            <a:r>
              <a:rPr lang="en-US" altLang="ko-KR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칼슘</a:t>
            </a:r>
            <a:r>
              <a:rPr lang="en-US" altLang="ko-KR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비타민</a:t>
            </a:r>
            <a:r>
              <a:rPr lang="en-US" altLang="ko-KR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A,C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가 풍부하게 함유되어 있고 </a:t>
            </a:r>
            <a:r>
              <a:rPr lang="ko-KR" altLang="en-US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비타민</a:t>
            </a:r>
            <a:r>
              <a:rPr lang="en-US" altLang="ko-KR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K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도 함께들어있어 혈관계에 도움이 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특유의 독특한 향으로 식욕을 돋구어주고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b="1" dirty="0" smtClean="0">
                <a:solidFill>
                  <a:srgbClr val="006600"/>
                </a:solidFill>
                <a:latin typeface="나눔고딕" pitchFamily="50" charset="-127"/>
                <a:ea typeface="나눔고딕" pitchFamily="50" charset="-127"/>
              </a:rPr>
              <a:t>엽록소 성분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으로 위장 장애에도 도움이 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endParaRPr lang="ko-KR" altLang="en-US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234" y="3500438"/>
            <a:ext cx="7164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대파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특유의 매운맛인 </a:t>
            </a:r>
            <a:r>
              <a:rPr lang="ko-KR" altLang="en-US" sz="16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알리신 성분은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혈액의 흐름을 도와주고 파에 함유된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비타민 </a:t>
            </a:r>
            <a:r>
              <a:rPr lang="en-US" altLang="ko-KR" sz="16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C,K, </a:t>
            </a:r>
            <a:r>
              <a:rPr lang="ko-KR" altLang="en-US" sz="16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베타카로틴</a:t>
            </a:r>
            <a:r>
              <a:rPr lang="en-US" altLang="ko-KR" sz="16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등은 몸의 조절 작용을 도와주고 파의 함유된 </a:t>
            </a:r>
            <a:r>
              <a:rPr lang="ko-KR" altLang="en-US" sz="1600" b="1" dirty="0" err="1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</a:rPr>
              <a:t>엽산</a:t>
            </a:r>
            <a:r>
              <a:rPr lang="ko-KR" altLang="en-US" sz="1600" dirty="0" err="1" smtClean="0">
                <a:latin typeface="나눔고딕" pitchFamily="50" charset="-127"/>
                <a:ea typeface="나눔고딕" pitchFamily="50" charset="-127"/>
              </a:rPr>
              <a:t>은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적혈구 형성에 도움이 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전체적으로 피를 맑게 하는 효과를 가지고 있다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endParaRPr lang="ko-KR" altLang="en-US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4132" y="4500570"/>
            <a:ext cx="78827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매실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무기질</a:t>
            </a:r>
            <a:r>
              <a:rPr lang="en-US" altLang="ko-KR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비타민</a:t>
            </a:r>
            <a:r>
              <a:rPr lang="en-US" altLang="ko-KR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·</a:t>
            </a:r>
            <a:r>
              <a:rPr lang="ko-KR" altLang="en-US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유기산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등의 영양이 아주 풍부하다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시트르산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은 당질의 대사를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촉진하고 피로를 풀어주며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600" b="1" dirty="0" smtClean="0">
                <a:solidFill>
                  <a:srgbClr val="8CC63E"/>
                </a:solidFill>
                <a:latin typeface="나눔고딕" pitchFamily="50" charset="-127"/>
                <a:ea typeface="나눔고딕" pitchFamily="50" charset="-127"/>
              </a:rPr>
              <a:t>유기산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은 위장의 작용을 활발하게 하고 식욕을 돋구는 작용을 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또한 해독작용이 뛰어나고 위장 장애를 막아주며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현재 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7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월이 제철이라 시기적으로도 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사용하기 알맞다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1500" y="5715016"/>
            <a:ext cx="8172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치어리더" pitchFamily="18" charset="-127"/>
                <a:ea typeface="a치어리더" pitchFamily="18" charset="-127"/>
              </a:rPr>
              <a:t>*</a:t>
            </a:r>
            <a:r>
              <a:rPr lang="ko-KR" altLang="en-US" dirty="0" smtClean="0">
                <a:latin typeface="a치어리더" pitchFamily="18" charset="-127"/>
                <a:ea typeface="a치어리더" pitchFamily="18" charset="-127"/>
              </a:rPr>
              <a:t>수박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수박에 함유된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라이코펜</a:t>
            </a:r>
            <a:r>
              <a:rPr lang="ko-KR" altLang="en-US" sz="1600" dirty="0" err="1" smtClean="0">
                <a:latin typeface="나눔고딕" pitchFamily="50" charset="-127"/>
                <a:ea typeface="나눔고딕" pitchFamily="50" charset="-127"/>
              </a:rPr>
              <a:t>은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err="1" smtClean="0">
                <a:latin typeface="나눔고딕" pitchFamily="50" charset="-127"/>
                <a:ea typeface="나눔고딕" pitchFamily="50" charset="-127"/>
              </a:rPr>
              <a:t>항산화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작용을 도와주고 항암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피부미용에 도움이 된다고 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또한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시트룰린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성분이 혈관에 도움을 준다고 하며 다량으로 함유된 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수분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으로 몸의 노폐물을 배출하는 데 크게 기여한다</a:t>
            </a:r>
            <a:r>
              <a:rPr lang="en-US" altLang="ko-KR" sz="1600" dirty="0" smtClean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6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15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428604"/>
            <a:ext cx="410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chemeClr val="accent6"/>
                </a:solidFill>
                <a:latin typeface="나눔고딕" pitchFamily="50" charset="-127"/>
                <a:ea typeface="나눔고딕" pitchFamily="50" charset="-127"/>
              </a:rPr>
              <a:t>▶ 소감 및 느낀 점</a:t>
            </a:r>
            <a:endParaRPr lang="ko-KR" altLang="en-US" sz="3600" b="1" dirty="0">
              <a:solidFill>
                <a:schemeClr val="accent6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2928958" y="1428736"/>
            <a:ext cx="60007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b="1" dirty="0" smtClean="0">
                <a:latin typeface="나눔고딕" pitchFamily="50" charset="-127"/>
                <a:ea typeface="나눔고딕" pitchFamily="50" charset="-127"/>
              </a:rPr>
              <a:t>메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뉴를 구상하며 가장 고려했던 점은 </a:t>
            </a:r>
            <a:endParaRPr lang="en-US" altLang="ko-KR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공부에 지친</a:t>
            </a:r>
            <a:r>
              <a:rPr lang="en-US" altLang="ko-KR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en-US" altLang="ko-KR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친구라는 것과 </a:t>
            </a:r>
            <a:r>
              <a:rPr lang="en-US" altLang="ko-KR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b="1" dirty="0" err="1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힐링</a:t>
            </a:r>
            <a:r>
              <a:rPr lang="ko-KR" altLang="en-US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간식</a:t>
            </a:r>
            <a:r>
              <a:rPr lang="en-US" altLang="ko-KR" b="1" dirty="0" smtClean="0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en-US" altLang="ko-KR" b="1" dirty="0" smtClean="0">
                <a:solidFill>
                  <a:srgbClr val="CC66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이라는 </a:t>
            </a:r>
            <a:endParaRPr lang="en-US" altLang="ko-KR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주제에서 저희 팀에게 많은 고민을 하게 해주었습니다</a:t>
            </a:r>
            <a:r>
              <a:rPr lang="en-US" altLang="ko-KR" dirty="0" smtClean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r>
              <a:rPr lang="en-US" altLang="ko-KR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저희는 단순히 </a:t>
            </a:r>
            <a:r>
              <a:rPr lang="ko-KR" altLang="en-US" b="1" dirty="0" err="1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힐링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간식이</a:t>
            </a:r>
            <a:r>
              <a:rPr lang="en-US" altLang="ko-KR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몸에 도움이 되고 건강해지는 </a:t>
            </a:r>
            <a:endParaRPr lang="en-US" altLang="ko-KR" b="1" dirty="0" smtClean="0">
              <a:solidFill>
                <a:srgbClr val="0070C0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점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에도 중점을 두면서</a:t>
            </a:r>
            <a:r>
              <a:rPr lang="en-US" altLang="ko-KR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그 사이에서 </a:t>
            </a:r>
            <a:r>
              <a:rPr lang="ko-KR" altLang="en-US" b="1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저희 요리만의 개성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을 담아 먹는 순간</a:t>
            </a:r>
            <a:r>
              <a:rPr lang="ko-KR" altLang="en-US" sz="16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메뉴 하나하나에서 각각의 향을 느끼고 만드는 과정 속 정성에서 따듯함을 느낄 수 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있도록</a:t>
            </a:r>
            <a:endParaRPr lang="en-US" altLang="ko-KR" b="1" dirty="0" smtClean="0">
              <a:solidFill>
                <a:srgbClr val="0070C0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메뉴를 구성 해 보았습니다</a:t>
            </a:r>
            <a:r>
              <a:rPr lang="en-US" altLang="ko-KR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 그 사이에서도 영양을 놓치지 않도록 주재료에 어울리는</a:t>
            </a:r>
            <a:endParaRPr lang="en-US" altLang="ko-KR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rgbClr val="009900"/>
                </a:solidFill>
                <a:latin typeface="나눔고딕" pitchFamily="50" charset="-127"/>
                <a:ea typeface="나눔고딕" pitchFamily="50" charset="-127"/>
              </a:rPr>
              <a:t> 건강한 채소들과 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보양을 위한 </a:t>
            </a:r>
            <a:r>
              <a:rPr lang="ko-KR" altLang="en-US" b="1" dirty="0" smtClean="0">
                <a:solidFill>
                  <a:srgbClr val="FF9966"/>
                </a:solidFill>
                <a:latin typeface="나눔고딕" pitchFamily="50" charset="-127"/>
                <a:ea typeface="나눔고딕" pitchFamily="50" charset="-127"/>
              </a:rPr>
              <a:t>닭고기</a:t>
            </a:r>
            <a:r>
              <a:rPr lang="en-US" altLang="ko-KR" b="1" dirty="0" smtClean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몸의 부족한 </a:t>
            </a:r>
            <a:r>
              <a:rPr lang="ko-KR" altLang="en-US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수분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을 채워주기 위해 시원한 </a:t>
            </a:r>
            <a:r>
              <a:rPr lang="ko-KR" altLang="en-US" b="1" dirty="0" smtClean="0">
                <a:solidFill>
                  <a:srgbClr val="009900"/>
                </a:solidFill>
                <a:latin typeface="나눔고딕" pitchFamily="50" charset="-127"/>
                <a:ea typeface="나눔고딕" pitchFamily="50" charset="-127"/>
              </a:rPr>
              <a:t>수</a:t>
            </a:r>
            <a:r>
              <a:rPr lang="ko-KR" altLang="en-US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박</a:t>
            </a:r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을 사용하여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주변에서 쉽게 볼 수 있고 익숙한 재료들만 사용하여 </a:t>
            </a:r>
            <a:endParaRPr lang="en-US" altLang="ko-KR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dirty="0" smtClean="0">
                <a:latin typeface="나눔고딕" pitchFamily="50" charset="-127"/>
                <a:ea typeface="나눔고딕" pitchFamily="50" charset="-127"/>
              </a:rPr>
              <a:t>요리를 만들어 보았습니다</a:t>
            </a:r>
            <a:r>
              <a:rPr lang="en-US" altLang="ko-KR" dirty="0" smtClean="0">
                <a:latin typeface="나눔고딕" pitchFamily="50" charset="-127"/>
                <a:ea typeface="나눔고딕" pitchFamily="50" charset="-127"/>
              </a:rPr>
              <a:t>.</a:t>
            </a:r>
            <a:endParaRPr lang="en-US" altLang="ko-KR" sz="1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 smtClean="0">
                <a:solidFill>
                  <a:srgbClr val="00B0F0"/>
                </a:solidFill>
                <a:latin typeface="나눔바른고딕" pitchFamily="50" charset="-127"/>
                <a:ea typeface="나눔바른고딕" pitchFamily="50" charset="-127"/>
              </a:rPr>
              <a:t>저희 팀의 요리를 먹는 분들께서 향긋함을 가지고</a:t>
            </a:r>
            <a:endParaRPr lang="en-US" altLang="ko-KR" b="1" dirty="0" smtClean="0">
              <a:solidFill>
                <a:srgbClr val="00B0F0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r>
              <a:rPr lang="ko-KR" altLang="en-US" b="1" dirty="0" smtClean="0">
                <a:solidFill>
                  <a:srgbClr val="00B0F0"/>
                </a:solidFill>
                <a:latin typeface="나눔바른고딕" pitchFamily="50" charset="-127"/>
                <a:ea typeface="나눔바른고딕" pitchFamily="50" charset="-127"/>
              </a:rPr>
              <a:t>지친 몸과 마음이 음식으로 치유 되셨으면 하는 바램입니다</a:t>
            </a:r>
            <a:r>
              <a:rPr lang="en-US" altLang="ko-KR" b="1" dirty="0" smtClean="0">
                <a:solidFill>
                  <a:srgbClr val="00B0F0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b="1" dirty="0">
              <a:solidFill>
                <a:srgbClr val="00B0F0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38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4985105"/>
            <a:ext cx="784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 smtClean="0">
                <a:solidFill>
                  <a:srgbClr val="FF0000"/>
                </a:solidFill>
                <a:latin typeface="a치어리더" pitchFamily="18" charset="-127"/>
                <a:ea typeface="a치어리더" pitchFamily="18" charset="-127"/>
              </a:rPr>
              <a:t>♥</a:t>
            </a:r>
            <a:r>
              <a:rPr lang="ko-KR" altLang="en-US" sz="6000" dirty="0" smtClean="0">
                <a:latin typeface="a치어리더" pitchFamily="18" charset="-127"/>
                <a:ea typeface="a치어리더" pitchFamily="18" charset="-127"/>
              </a:rPr>
              <a:t>감사합니다</a:t>
            </a:r>
            <a:r>
              <a:rPr lang="ko-KR" altLang="en-US" sz="6000" dirty="0" smtClean="0">
                <a:solidFill>
                  <a:srgbClr val="FF0000"/>
                </a:solidFill>
                <a:latin typeface="a치어리더" pitchFamily="18" charset="-127"/>
                <a:ea typeface="a치어리더" pitchFamily="18" charset="-127"/>
              </a:rPr>
              <a:t>♥</a:t>
            </a:r>
            <a:endParaRPr lang="ko-KR" altLang="en-US" sz="6000" dirty="0">
              <a:solidFill>
                <a:srgbClr val="FF0000"/>
              </a:solidFill>
              <a:latin typeface="a치어리더" pitchFamily="18" charset="-127"/>
              <a:ea typeface="a치어리더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639529"/>
            <a:ext cx="500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ko-KR" sz="3600" b="1" dirty="0" smtClean="0"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3600" b="1" dirty="0" smtClean="0">
                <a:latin typeface="나눔고딕" pitchFamily="50" charset="-127"/>
                <a:ea typeface="나눔고딕" pitchFamily="50" charset="-127"/>
              </a:rPr>
              <a:t>출품 메뉴의 </a:t>
            </a:r>
            <a:r>
              <a:rPr lang="ko-KR" altLang="en-US" sz="36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컨셉트</a:t>
            </a:r>
            <a:endParaRPr lang="ko-KR" altLang="en-US" sz="3600" b="1" dirty="0">
              <a:solidFill>
                <a:srgbClr val="7030A0"/>
              </a:solidFill>
              <a:latin typeface="a치어리더" pitchFamily="18" charset="-127"/>
              <a:ea typeface="a치어리더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74" y="2060098"/>
            <a:ext cx="635798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가</a:t>
            </a:r>
            <a:r>
              <a:rPr lang="ko-KR" altLang="en-US" sz="24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장 처음 요리를 구상 할 때</a:t>
            </a:r>
            <a:r>
              <a:rPr lang="en-US" altLang="ko-KR" sz="24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r>
              <a:rPr lang="en-US" altLang="ko-KR" sz="2200" dirty="0" smtClean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2200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 ‘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공부에 지친 친구를 위한 </a:t>
            </a:r>
            <a:r>
              <a:rPr lang="ko-KR" altLang="en-US" sz="2200" b="1" dirty="0" err="1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힐링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 간식</a:t>
            </a:r>
            <a:r>
              <a:rPr lang="en-US" altLang="ko-KR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’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이라는 </a:t>
            </a:r>
            <a:endParaRPr lang="en-US" altLang="ko-KR" sz="2200" dirty="0" smtClean="0">
              <a:solidFill>
                <a:srgbClr val="0070C0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주제에 맞추어 저희들은</a:t>
            </a:r>
            <a:r>
              <a:rPr lang="en-US" altLang="ko-KR" sz="2200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한국인에게 가장 친근한 </a:t>
            </a:r>
            <a:endParaRPr lang="en-US" altLang="ko-KR" sz="2200" dirty="0" smtClean="0">
              <a:solidFill>
                <a:srgbClr val="0070C0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한식  풍의 요리들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에 여러 가지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향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을 담아내어 </a:t>
            </a:r>
            <a:endParaRPr lang="en-US" altLang="ko-KR" sz="2200" dirty="0" smtClean="0">
              <a:solidFill>
                <a:srgbClr val="0070C0"/>
              </a:solidFill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지친</a:t>
            </a:r>
            <a:r>
              <a:rPr lang="ko-KR" altLang="en-US" sz="2200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마음까지 향긋해지는</a:t>
            </a:r>
            <a:r>
              <a:rPr lang="ko-KR" altLang="en-US" sz="2200" b="1" dirty="0" smtClean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요리들을 만들어 보았습니다</a:t>
            </a:r>
            <a:r>
              <a:rPr lang="en-US" altLang="ko-KR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24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그리고 몸과 마음이 함께 지친 친구를 위해       예로부터  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우리나라에서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보양을 위해</a:t>
            </a:r>
            <a:r>
              <a:rPr lang="ko-KR" altLang="en-US" sz="2200" b="1" dirty="0" smtClean="0">
                <a:solidFill>
                  <a:srgbClr val="0070C0"/>
                </a:solidFill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자주 먹었던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닭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을 이용해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간식이지만 든든한 요리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lang="ko-KR" altLang="en-US" sz="2200" dirty="0" smtClean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만들었고</a:t>
            </a:r>
            <a:r>
              <a:rPr lang="en-US" altLang="ko-KR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시원한 </a:t>
            </a:r>
            <a:r>
              <a:rPr lang="ko-KR" altLang="en-US" sz="22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수박</a:t>
            </a:r>
            <a:r>
              <a:rPr lang="ko-KR" altLang="en-US" sz="22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을 사용해 </a:t>
            </a:r>
            <a:r>
              <a:rPr lang="ko-KR" altLang="en-US" sz="24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간식일지라도</a:t>
            </a:r>
            <a:r>
              <a:rPr lang="ko-KR" altLang="en-US" b="1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0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마무리</a:t>
            </a:r>
            <a:r>
              <a:rPr lang="ko-KR" altLang="en-US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 까지 </a:t>
            </a:r>
            <a:endParaRPr lang="en-US" altLang="ko-KR" b="1" dirty="0" smtClean="0">
              <a:solidFill>
                <a:srgbClr val="7030A0"/>
              </a:solidFill>
              <a:latin typeface="a치어리더" pitchFamily="18" charset="-127"/>
              <a:ea typeface="a치어리더" pitchFamily="18" charset="-127"/>
            </a:endParaRPr>
          </a:p>
          <a:p>
            <a:r>
              <a:rPr lang="ko-KR" altLang="en-US" sz="2400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깔끔하게</a:t>
            </a:r>
            <a:r>
              <a:rPr lang="ko-KR" altLang="en-US" b="1" dirty="0" smtClean="0">
                <a:solidFill>
                  <a:srgbClr val="7030A0"/>
                </a:solidFill>
                <a:latin typeface="a치어리더" pitchFamily="18" charset="-127"/>
                <a:ea typeface="a치어리더" pitchFamily="18" charset="-127"/>
              </a:rPr>
              <a:t> </a:t>
            </a:r>
            <a:r>
              <a:rPr lang="ko-KR" altLang="en-US" b="1" dirty="0" smtClean="0">
                <a:solidFill>
                  <a:srgbClr val="7030A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먹을 수 있도록 준비해 보았습니다</a:t>
            </a:r>
            <a:r>
              <a:rPr lang="en-US" altLang="ko-KR" sz="2400" dirty="0" smtClean="0">
                <a:solidFill>
                  <a:srgbClr val="0070C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2915198" y="1556740"/>
            <a:ext cx="3371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800" b="1" dirty="0" smtClean="0">
                <a:solidFill>
                  <a:srgbClr val="00B0F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r>
              <a:rPr lang="ko-KR" altLang="en-US" sz="4800" b="1" dirty="0" smtClean="0">
                <a:solidFill>
                  <a:srgbClr val="00B0F0"/>
                </a:solidFill>
                <a:latin typeface="제주고딕" pitchFamily="2" charset="-127"/>
                <a:ea typeface="제주고딕" pitchFamily="2" charset="-127"/>
              </a:rPr>
              <a:t>작품 소개</a:t>
            </a:r>
            <a:r>
              <a:rPr lang="en-US" altLang="ko-KR" sz="4800" b="1" dirty="0" smtClean="0">
                <a:solidFill>
                  <a:srgbClr val="00B0F0"/>
                </a:solidFill>
                <a:latin typeface="제주고딕" pitchFamily="2" charset="-127"/>
                <a:ea typeface="제주고딕" pitchFamily="2" charset="-127"/>
              </a:rPr>
              <a:t>-</a:t>
            </a:r>
            <a:endParaRPr lang="ko-KR" altLang="en-US" sz="4800" b="1" dirty="0">
              <a:solidFill>
                <a:srgbClr val="00B0F0"/>
              </a:solidFill>
              <a:latin typeface="제주고딕" pitchFamily="2" charset="-127"/>
              <a:ea typeface="제주고딕" pitchFamily="2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18" y="3000372"/>
            <a:ext cx="571504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제 </a:t>
            </a:r>
            <a:r>
              <a:rPr lang="en-US" altLang="ko-KR" sz="3600" b="1" dirty="0" smtClean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메뉴</a:t>
            </a:r>
            <a:endParaRPr lang="en-US" altLang="ko-KR" sz="36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endParaRPr lang="en-US" altLang="ko-KR" sz="1050" dirty="0" smtClean="0">
              <a:latin typeface="나눔바른고딕" pitchFamily="50" charset="-127"/>
              <a:ea typeface="나눔바른고딕" pitchFamily="50" charset="-127"/>
            </a:endParaRPr>
          </a:p>
          <a:p>
            <a:pPr algn="ctr"/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3600" b="1" dirty="0" smtClean="0">
                <a:solidFill>
                  <a:srgbClr val="993300"/>
                </a:solidFill>
                <a:latin typeface="a치어리더" pitchFamily="18" charset="-127"/>
                <a:ea typeface="a치어리더" pitchFamily="18" charset="-127"/>
              </a:rPr>
              <a:t>버섯 향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을</a:t>
            </a:r>
            <a:r>
              <a:rPr lang="ko-KR" altLang="en-US" sz="3600" b="1" dirty="0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600" dirty="0" smtClean="0">
                <a:latin typeface="나눔고딕" pitchFamily="50" charset="-127"/>
                <a:ea typeface="나눔고딕" pitchFamily="50" charset="-127"/>
              </a:rPr>
              <a:t>담은 </a:t>
            </a:r>
            <a:r>
              <a:rPr lang="ko-KR" altLang="en-US" sz="3600" b="1" dirty="0" smtClean="0">
                <a:solidFill>
                  <a:srgbClr val="00B050"/>
                </a:solidFill>
                <a:latin typeface="a치어리더" pitchFamily="18" charset="-127"/>
                <a:ea typeface="a치어리더" pitchFamily="18" charset="-127"/>
              </a:rPr>
              <a:t>작은 연못</a:t>
            </a:r>
            <a:r>
              <a:rPr lang="en-US" altLang="ko-KR" sz="3600" dirty="0" smtClean="0">
                <a:latin typeface="나눔고딕" pitchFamily="50" charset="-127"/>
                <a:ea typeface="나눔고딕" pitchFamily="50" charset="-127"/>
              </a:rPr>
              <a:t>&gt;</a:t>
            </a:r>
          </a:p>
          <a:p>
            <a:endParaRPr lang="ko-KR" altLang="en-US" sz="3600" dirty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54" y="142852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 사용 재료</a:t>
            </a:r>
            <a:endParaRPr lang="ko-KR" altLang="en-US" sz="36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324071"/>
              </p:ext>
            </p:extLst>
          </p:nvPr>
        </p:nvGraphicFramePr>
        <p:xfrm>
          <a:off x="285720" y="928670"/>
          <a:ext cx="8644000" cy="5366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0500"/>
                <a:gridCol w="1080500"/>
                <a:gridCol w="1080500"/>
                <a:gridCol w="1080500"/>
                <a:gridCol w="2161000"/>
                <a:gridCol w="2161000"/>
              </a:tblGrid>
              <a:tr h="14536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</a:tr>
              <a:tr h="33227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당근 </a:t>
                      </a:r>
                      <a:r>
                        <a:rPr lang="en-US" altLang="ko-KR" sz="1600" b="1" dirty="0" smtClean="0"/>
                        <a:t>¼</a:t>
                      </a:r>
                      <a:r>
                        <a:rPr lang="ko-KR" altLang="en-US" sz="1600" b="1" dirty="0" smtClean="0"/>
                        <a:t>개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양파 </a:t>
                      </a:r>
                      <a:r>
                        <a:rPr lang="en-US" altLang="ko-KR" sz="1600" b="1" dirty="0" smtClean="0"/>
                        <a:t>1</a:t>
                      </a:r>
                      <a:r>
                        <a:rPr lang="ko-KR" altLang="en-US" sz="1600" b="1" dirty="0" smtClean="0"/>
                        <a:t>개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셀러리</a:t>
                      </a:r>
                      <a:r>
                        <a:rPr lang="en-US" altLang="ko-KR" sz="1600" b="1" dirty="0" smtClean="0"/>
                        <a:t>1/2</a:t>
                      </a:r>
                      <a:r>
                        <a:rPr lang="ko-KR" altLang="en-US" sz="1600" b="1" dirty="0" smtClean="0"/>
                        <a:t>줄기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토마토 </a:t>
                      </a:r>
                      <a:r>
                        <a:rPr lang="en-US" altLang="ko-KR" sz="1600" b="1" dirty="0" smtClean="0"/>
                        <a:t>1</a:t>
                      </a:r>
                      <a:r>
                        <a:rPr lang="ko-KR" altLang="en-US" sz="1600" b="1" dirty="0" smtClean="0"/>
                        <a:t>개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</a:tr>
              <a:tr h="145368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1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2"/>
                      <a:stretch>
                        <a:fillRect/>
                      </a:stretch>
                    </a:blipFill>
                  </a:tcPr>
                </a:tc>
              </a:tr>
              <a:tr h="33227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닭 가슴살</a:t>
                      </a:r>
                      <a:r>
                        <a:rPr lang="ko-KR" altLang="en-US" sz="1600" b="1" baseline="0" dirty="0" smtClean="0"/>
                        <a:t> </a:t>
                      </a:r>
                      <a:r>
                        <a:rPr lang="en-US" altLang="ko-KR" sz="1600" b="1" baseline="0" dirty="0" smtClean="0"/>
                        <a:t>1</a:t>
                      </a:r>
                      <a:r>
                        <a:rPr lang="ko-KR" altLang="en-US" sz="1600" b="1" baseline="0" dirty="0" smtClean="0"/>
                        <a:t>쪽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닭 안심</a:t>
                      </a:r>
                      <a:r>
                        <a:rPr lang="en-US" altLang="ko-KR" sz="1600" b="1" dirty="0" smtClean="0"/>
                        <a:t>+</a:t>
                      </a:r>
                      <a:r>
                        <a:rPr lang="ko-KR" altLang="en-US" sz="1600" b="1" dirty="0" smtClean="0"/>
                        <a:t>날개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쪽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흰자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개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무 </a:t>
                      </a:r>
                      <a:r>
                        <a:rPr lang="en-US" altLang="ko-KR" sz="1600" b="1" dirty="0" smtClean="0"/>
                        <a:t>20g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</a:tr>
              <a:tr h="72684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3"/>
                      <a:stretch>
                        <a:fillRect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7"/>
                      <a:stretch>
                        <a:fillRect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8"/>
                      <a:stretch>
                        <a:fillRect/>
                      </a:stretch>
                    </a:blipFill>
                  </a:tcPr>
                </a:tc>
              </a:tr>
              <a:tr h="7268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19"/>
                      <a:stretch>
                        <a:fillRect/>
                      </a:stretch>
                    </a:blip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227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표고 </a:t>
                      </a:r>
                      <a:r>
                        <a:rPr lang="en-US" altLang="ko-KR" sz="1600" b="1" dirty="0" smtClean="0"/>
                        <a:t>1</a:t>
                      </a:r>
                      <a:r>
                        <a:rPr lang="ko-KR" altLang="en-US" sz="1600" b="1" dirty="0" smtClean="0"/>
                        <a:t>개</a:t>
                      </a:r>
                      <a:r>
                        <a:rPr lang="en-US" altLang="ko-KR" sz="1600" b="1" dirty="0" smtClean="0"/>
                        <a:t>, </a:t>
                      </a:r>
                      <a:r>
                        <a:rPr lang="ko-KR" altLang="en-US" sz="1600" b="1" dirty="0" smtClean="0"/>
                        <a:t>양송이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개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마늘 </a:t>
                      </a:r>
                      <a:r>
                        <a:rPr lang="en-US" altLang="ko-KR" sz="1600" b="1" dirty="0" smtClean="0"/>
                        <a:t>2</a:t>
                      </a:r>
                      <a:r>
                        <a:rPr lang="ko-KR" altLang="en-US" sz="1600" b="1" dirty="0" smtClean="0"/>
                        <a:t>쪽</a:t>
                      </a:r>
                      <a:r>
                        <a:rPr lang="en-US" altLang="ko-KR" sz="1600" b="1" dirty="0" smtClean="0"/>
                        <a:t>, </a:t>
                      </a:r>
                      <a:r>
                        <a:rPr lang="ko-KR" altLang="en-US" sz="1600" b="1" dirty="0" smtClean="0"/>
                        <a:t>대파 </a:t>
                      </a:r>
                      <a:r>
                        <a:rPr lang="en-US" altLang="ko-KR" sz="1600" b="1" dirty="0" smtClean="0"/>
                        <a:t>20g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/>
                        <a:t>생강</a:t>
                      </a:r>
                      <a:r>
                        <a:rPr lang="en-US" altLang="ko-KR" sz="1600" b="1" baseline="0" dirty="0" smtClean="0"/>
                        <a:t> 8g, </a:t>
                      </a:r>
                      <a:r>
                        <a:rPr lang="ko-KR" altLang="en-US" sz="1600" b="1" baseline="0" dirty="0" smtClean="0"/>
                        <a:t>부추 </a:t>
                      </a:r>
                      <a:r>
                        <a:rPr lang="en-US" altLang="ko-KR" sz="1600" b="1" baseline="0" dirty="0" smtClean="0"/>
                        <a:t>25g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(</a:t>
                      </a:r>
                      <a:r>
                        <a:rPr lang="ko-KR" altLang="en-US" sz="1600" b="1" dirty="0" smtClean="0"/>
                        <a:t>닭 육수</a:t>
                      </a:r>
                      <a:r>
                        <a:rPr lang="en-US" altLang="ko-KR" sz="1600" b="1" dirty="0" smtClean="0"/>
                        <a:t>)</a:t>
                      </a:r>
                      <a:r>
                        <a:rPr lang="ko-KR" altLang="en-US" sz="1600" b="1" dirty="0" smtClean="0"/>
                        <a:t>물 </a:t>
                      </a:r>
                      <a:r>
                        <a:rPr lang="en-US" altLang="ko-KR" sz="1600" b="1" dirty="0" smtClean="0"/>
                        <a:t>500ml</a:t>
                      </a:r>
                      <a:endParaRPr lang="ko-KR" altLang="en-US" sz="1600" b="1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 사용 재료</a:t>
            </a:r>
            <a:endParaRPr lang="ko-KR" altLang="en-US" sz="36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5324071"/>
              </p:ext>
            </p:extLst>
          </p:nvPr>
        </p:nvGraphicFramePr>
        <p:xfrm>
          <a:off x="1428728" y="1857363"/>
          <a:ext cx="6483000" cy="27887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61000"/>
                <a:gridCol w="2161000"/>
                <a:gridCol w="2161000"/>
              </a:tblGrid>
              <a:tr h="110479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110479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</a:tr>
              <a:tr h="50505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청주  </a:t>
                      </a:r>
                      <a:r>
                        <a:rPr lang="en-US" altLang="ko-KR" sz="2000" b="1" dirty="0" smtClean="0">
                          <a:latin typeface="나눔고딕" pitchFamily="50" charset="-127"/>
                          <a:ea typeface="나눔고딕" pitchFamily="50" charset="-127"/>
                        </a:rPr>
                        <a:t>10ml</a:t>
                      </a:r>
                      <a:endParaRPr lang="ko-KR" altLang="en-US" sz="20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간장</a:t>
                      </a:r>
                      <a:r>
                        <a:rPr lang="en-US" altLang="ko-KR" sz="16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 5ml, </a:t>
                      </a:r>
                      <a:r>
                        <a:rPr lang="ko-KR" altLang="en-US" sz="16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들기름 </a:t>
                      </a:r>
                      <a:r>
                        <a:rPr lang="en-US" altLang="ko-KR" sz="1600" b="1" baseline="0" dirty="0" smtClean="0">
                          <a:latin typeface="나눔고딕" pitchFamily="50" charset="-127"/>
                          <a:ea typeface="나눔고딕" pitchFamily="50" charset="-127"/>
                        </a:rPr>
                        <a:t>30ml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소금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15g, </a:t>
                      </a:r>
                      <a:r>
                        <a:rPr lang="ko-KR" altLang="en-US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후추 </a:t>
                      </a:r>
                      <a:r>
                        <a:rPr lang="en-US" altLang="ko-KR" sz="1600" b="1" dirty="0" smtClean="0">
                          <a:latin typeface="나눔고딕" pitchFamily="50" charset="-127"/>
                          <a:ea typeface="나눔고딕" pitchFamily="50" charset="-127"/>
                        </a:rPr>
                        <a:t>2g</a:t>
                      </a:r>
                      <a:endParaRPr lang="ko-KR" altLang="en-US" sz="16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19" y="201019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</a:t>
            </a:r>
            <a:r>
              <a:rPr lang="en-US" altLang="ko-KR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조리 과정</a:t>
            </a:r>
            <a:endParaRPr lang="ko-KR" altLang="en-US" sz="32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표 31"/>
          <p:cNvGraphicFramePr>
            <a:graphicFrameLocks noGrp="1"/>
          </p:cNvGraphicFramePr>
          <p:nvPr/>
        </p:nvGraphicFramePr>
        <p:xfrm>
          <a:off x="285720" y="857232"/>
          <a:ext cx="8643998" cy="585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722"/>
                <a:gridCol w="1465722"/>
                <a:gridCol w="2856277"/>
                <a:gridCol w="2856277"/>
              </a:tblGrid>
              <a:tr h="1942024">
                <a:tc gridSpan="2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1058372">
                <a:tc gridSpan="2">
                  <a:txBody>
                    <a:bodyPr/>
                    <a:lstStyle/>
                    <a:p>
                      <a:pPr latinLnBrk="1">
                        <a:lnSpc>
                          <a:spcPct val="200000"/>
                        </a:lnSpc>
                      </a:pPr>
                      <a:r>
                        <a:rPr lang="en-US" altLang="ko-KR" sz="1600" dirty="0" smtClean="0"/>
                        <a:t>1.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닭은 해체하여</a:t>
                      </a:r>
                      <a:r>
                        <a:rPr lang="ko-KR" altLang="en-US" sz="1600" b="1" baseline="0" dirty="0" smtClean="0"/>
                        <a:t> 닭 가슴살과 안심</a:t>
                      </a:r>
                      <a:r>
                        <a:rPr lang="en-US" altLang="ko-KR" sz="1600" b="1" baseline="0" dirty="0" smtClean="0"/>
                        <a:t>, </a:t>
                      </a:r>
                      <a:r>
                        <a:rPr lang="ko-KR" altLang="en-US" sz="1600" b="1" baseline="0" dirty="0" smtClean="0"/>
                        <a:t>날개</a:t>
                      </a:r>
                      <a:r>
                        <a:rPr lang="ko-KR" altLang="en-US" sz="1600" baseline="0" dirty="0" smtClean="0"/>
                        <a:t>로 나눕니다</a:t>
                      </a:r>
                      <a:r>
                        <a:rPr lang="en-US" altLang="ko-KR" sz="1600" baseline="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2. </a:t>
                      </a:r>
                      <a:r>
                        <a:rPr lang="ko-KR" altLang="en-US" sz="1600" dirty="0" smtClean="0"/>
                        <a:t>태운 양파와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당근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셀러리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양파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토마토는 채 썰고</a:t>
                      </a:r>
                      <a:r>
                        <a:rPr lang="en-US" altLang="ko-KR" sz="1600" dirty="0" smtClean="0"/>
                        <a:t>,      </a:t>
                      </a:r>
                      <a:r>
                        <a:rPr lang="ko-KR" altLang="en-US" sz="1600" dirty="0" smtClean="0"/>
                        <a:t>다진 닭 가슴살과 </a:t>
                      </a:r>
                      <a:r>
                        <a:rPr lang="ko-KR" altLang="en-US" sz="1600" dirty="0" err="1" smtClean="0"/>
                        <a:t>머랭을</a:t>
                      </a:r>
                      <a:r>
                        <a:rPr lang="ko-KR" altLang="en-US" sz="1600" dirty="0" smtClean="0"/>
                        <a:t>     준비합니다</a:t>
                      </a:r>
                      <a:r>
                        <a:rPr lang="en-US" altLang="ko-KR" sz="160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3. </a:t>
                      </a:r>
                      <a:r>
                        <a:rPr lang="ko-KR" altLang="en-US" sz="1600" dirty="0" smtClean="0"/>
                        <a:t>물을 담은 냄비에 섞어   놓은 </a:t>
                      </a:r>
                      <a:r>
                        <a:rPr lang="ko-KR" altLang="en-US" sz="1600" dirty="0" err="1" smtClean="0"/>
                        <a:t>머랭</a:t>
                      </a:r>
                      <a:r>
                        <a:rPr lang="ko-KR" altLang="en-US" sz="1600" dirty="0" smtClean="0"/>
                        <a:t> 반죽을 넣고 저어 주고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윗면을 깨 </a:t>
                      </a:r>
                      <a:r>
                        <a:rPr lang="ko-KR" altLang="en-US" sz="1600" b="1" dirty="0" smtClean="0"/>
                        <a:t>도넛 모양</a:t>
                      </a:r>
                      <a:r>
                        <a:rPr lang="ko-KR" altLang="en-US" sz="1600" dirty="0" smtClean="0"/>
                        <a:t>을 만들어 줍니다</a:t>
                      </a:r>
                      <a:r>
                        <a:rPr lang="en-US" altLang="ko-KR" sz="160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</a:tr>
              <a:tr h="17775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</a:tr>
              <a:tr h="528231"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4.</a:t>
                      </a:r>
                      <a:r>
                        <a:rPr lang="en-US" altLang="ko-KR" sz="1600" baseline="0" dirty="0" smtClean="0"/>
                        <a:t> </a:t>
                      </a:r>
                      <a:r>
                        <a:rPr lang="ko-KR" altLang="en-US" sz="1600" baseline="0" dirty="0" smtClean="0"/>
                        <a:t>다진 안심과 날개에        다진 마늘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파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생강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간장</a:t>
                      </a:r>
                      <a:r>
                        <a:rPr lang="en-US" altLang="ko-KR" sz="1600" baseline="0" dirty="0" smtClean="0"/>
                        <a:t>,     </a:t>
                      </a:r>
                      <a:r>
                        <a:rPr lang="ko-KR" altLang="en-US" sz="1600" baseline="0" dirty="0" smtClean="0"/>
                        <a:t>소금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aseline="0" dirty="0" smtClean="0"/>
                        <a:t>후추</a:t>
                      </a:r>
                      <a:r>
                        <a:rPr lang="en-US" altLang="ko-KR" sz="1600" baseline="0" dirty="0" smtClean="0"/>
                        <a:t>, </a:t>
                      </a:r>
                      <a:r>
                        <a:rPr lang="ko-KR" altLang="en-US" sz="1600" b="1" baseline="0" dirty="0" smtClean="0"/>
                        <a:t>마지막에 부추를 </a:t>
                      </a:r>
                      <a:r>
                        <a:rPr lang="ko-KR" altLang="en-US" sz="1600" baseline="0" dirty="0" smtClean="0"/>
                        <a:t>넣고 소를 만들어 줍니다</a:t>
                      </a:r>
                      <a:r>
                        <a:rPr lang="en-US" altLang="ko-KR" sz="1600" baseline="0" dirty="0" smtClean="0"/>
                        <a:t>.</a:t>
                      </a:r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800" dirty="0" smtClean="0"/>
                        <a:t>5. </a:t>
                      </a:r>
                      <a:r>
                        <a:rPr lang="ko-KR" altLang="en-US" sz="1800" dirty="0" smtClean="0"/>
                        <a:t>버섯은 잘라 </a:t>
                      </a:r>
                      <a:r>
                        <a:rPr lang="ko-KR" altLang="en-US" sz="1800" b="1" dirty="0" smtClean="0"/>
                        <a:t>들기름</a:t>
                      </a:r>
                      <a:r>
                        <a:rPr lang="ko-KR" altLang="en-US" sz="1800" dirty="0" smtClean="0"/>
                        <a:t>과 소금을 뿌려 볶아줍니다</a:t>
                      </a:r>
                      <a:r>
                        <a:rPr lang="en-US" altLang="ko-KR" sz="180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800" dirty="0" smtClean="0"/>
                        <a:t>6. </a:t>
                      </a:r>
                      <a:r>
                        <a:rPr lang="ko-KR" altLang="en-US" sz="1800" dirty="0" smtClean="0"/>
                        <a:t>무는 얇게 썰어 </a:t>
                      </a:r>
                      <a:r>
                        <a:rPr lang="ko-KR" altLang="en-US" sz="1800" b="1" dirty="0" smtClean="0"/>
                        <a:t>뜨거운</a:t>
                      </a:r>
                      <a:r>
                        <a:rPr lang="ko-KR" altLang="en-US" sz="1800" dirty="0" smtClean="0"/>
                        <a:t> </a:t>
                      </a:r>
                      <a:r>
                        <a:rPr lang="ko-KR" altLang="en-US" sz="1800" b="1" dirty="0" smtClean="0"/>
                        <a:t>소금물에 데쳐</a:t>
                      </a:r>
                      <a:r>
                        <a:rPr lang="ko-KR" altLang="en-US" sz="1800" b="1" baseline="0" dirty="0" smtClean="0"/>
                        <a:t> </a:t>
                      </a:r>
                      <a:r>
                        <a:rPr lang="ko-KR" altLang="en-US" sz="1800" baseline="0" dirty="0" smtClean="0"/>
                        <a:t>줍니다</a:t>
                      </a:r>
                      <a:r>
                        <a:rPr lang="en-US" altLang="ko-KR" sz="1800" baseline="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19" y="201019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</a:t>
            </a:r>
            <a:r>
              <a:rPr lang="en-US" altLang="ko-KR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조리 과정</a:t>
            </a:r>
            <a:endParaRPr lang="ko-KR" altLang="en-US" sz="32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표 31"/>
          <p:cNvGraphicFramePr>
            <a:graphicFrameLocks noGrp="1"/>
          </p:cNvGraphicFramePr>
          <p:nvPr/>
        </p:nvGraphicFramePr>
        <p:xfrm>
          <a:off x="285720" y="857232"/>
          <a:ext cx="8643998" cy="596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444"/>
                <a:gridCol w="2856277"/>
                <a:gridCol w="2856277"/>
              </a:tblGrid>
              <a:tr h="194202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</a:tr>
              <a:tr h="1058372">
                <a:tc>
                  <a:txBody>
                    <a:bodyPr/>
                    <a:lstStyle/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en-US" altLang="ko-KR" sz="1700" dirty="0" smtClean="0"/>
                        <a:t>7.</a:t>
                      </a:r>
                      <a:r>
                        <a:rPr lang="en-US" altLang="ko-KR" sz="1700" baseline="0" dirty="0" smtClean="0"/>
                        <a:t>  </a:t>
                      </a:r>
                      <a:r>
                        <a:rPr lang="ko-KR" altLang="en-US" sz="1700" baseline="0" dirty="0" smtClean="0"/>
                        <a:t>치킨 </a:t>
                      </a:r>
                      <a:r>
                        <a:rPr lang="ko-KR" altLang="en-US" sz="1700" baseline="0" dirty="0" err="1" smtClean="0"/>
                        <a:t>콘소메는</a:t>
                      </a:r>
                      <a:r>
                        <a:rPr lang="ko-KR" altLang="en-US" sz="1700" baseline="0" dirty="0" smtClean="0"/>
                        <a:t> 계속하여 거품을 걷어주면서 </a:t>
                      </a:r>
                      <a:r>
                        <a:rPr lang="ko-KR" altLang="en-US" sz="1700" b="1" baseline="0" dirty="0" smtClean="0"/>
                        <a:t>맑은    국물이</a:t>
                      </a:r>
                      <a:r>
                        <a:rPr lang="ko-KR" altLang="en-US" sz="1700" baseline="0" dirty="0" smtClean="0"/>
                        <a:t> 나오도록 합니다</a:t>
                      </a:r>
                      <a:r>
                        <a:rPr lang="en-US" altLang="ko-KR" sz="1700" baseline="0" dirty="0" smtClean="0"/>
                        <a:t>.</a:t>
                      </a:r>
                      <a:endParaRPr lang="ko-KR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8. </a:t>
                      </a:r>
                      <a:r>
                        <a:rPr lang="ko-KR" altLang="en-US" sz="1800" dirty="0" smtClean="0"/>
                        <a:t>만두 소는 </a:t>
                      </a:r>
                      <a:r>
                        <a:rPr lang="ko-KR" altLang="en-US" sz="1800" b="1" dirty="0" smtClean="0"/>
                        <a:t>반달모양</a:t>
                      </a:r>
                      <a:r>
                        <a:rPr lang="ko-KR" altLang="en-US" sz="1800" baseline="0" dirty="0" smtClean="0"/>
                        <a:t>          </a:t>
                      </a:r>
                      <a:r>
                        <a:rPr lang="ko-KR" altLang="en-US" sz="1800" dirty="0" err="1" smtClean="0"/>
                        <a:t>으로</a:t>
                      </a:r>
                      <a:r>
                        <a:rPr lang="ko-KR" altLang="en-US" sz="1800" dirty="0" smtClean="0"/>
                        <a:t> 빚어</a:t>
                      </a:r>
                      <a:r>
                        <a:rPr lang="ko-KR" altLang="en-US" sz="1800" baseline="0" dirty="0" smtClean="0"/>
                        <a:t> 삶아 줍니다</a:t>
                      </a:r>
                      <a:r>
                        <a:rPr lang="en-US" altLang="ko-KR" sz="1800" baseline="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9.  </a:t>
                      </a:r>
                      <a:r>
                        <a:rPr lang="ko-KR" altLang="en-US" sz="1800" dirty="0" smtClean="0"/>
                        <a:t>치킨 </a:t>
                      </a:r>
                      <a:r>
                        <a:rPr lang="ko-KR" altLang="en-US" sz="1800" dirty="0" err="1" smtClean="0"/>
                        <a:t>콘소메는</a:t>
                      </a:r>
                      <a:r>
                        <a:rPr lang="ko-KR" altLang="en-US" sz="1800" dirty="0" smtClean="0"/>
                        <a:t> 면포로 걸러 식혀 둡니다</a:t>
                      </a:r>
                      <a:r>
                        <a:rPr lang="en-US" altLang="ko-KR" sz="180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</a:tr>
              <a:tr h="17775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</a:tr>
              <a:tr h="5282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10. </a:t>
                      </a:r>
                      <a:r>
                        <a:rPr lang="ko-KR" altLang="en-US" sz="1800" dirty="0" smtClean="0"/>
                        <a:t>데친 얇은 무에 삶은 소를 넣고</a:t>
                      </a:r>
                      <a:r>
                        <a:rPr lang="ko-KR" altLang="en-US" sz="1800" baseline="0" dirty="0" smtClean="0"/>
                        <a:t> 반으로 접어    고정합니다</a:t>
                      </a:r>
                      <a:r>
                        <a:rPr lang="en-US" altLang="ko-KR" sz="1800" baseline="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800" dirty="0" smtClean="0"/>
                        <a:t>11. </a:t>
                      </a:r>
                      <a:r>
                        <a:rPr lang="ko-KR" altLang="en-US" sz="1800" dirty="0" smtClean="0"/>
                        <a:t>황 지단은 부쳐서    </a:t>
                      </a:r>
                      <a:r>
                        <a:rPr lang="ko-KR" altLang="en-US" sz="1800" b="1" dirty="0" smtClean="0"/>
                        <a:t>마름모 꼴</a:t>
                      </a:r>
                      <a:r>
                        <a:rPr lang="ko-KR" altLang="en-US" sz="1800" dirty="0" smtClean="0"/>
                        <a:t>로 잘라줍니다</a:t>
                      </a:r>
                      <a:r>
                        <a:rPr lang="en-US" altLang="ko-KR" sz="1800" dirty="0" smtClean="0"/>
                        <a:t>.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600" dirty="0" smtClean="0"/>
                        <a:t>12.  </a:t>
                      </a:r>
                      <a:r>
                        <a:rPr lang="ko-KR" altLang="en-US" sz="1600" dirty="0" smtClean="0"/>
                        <a:t>접시에 무 만두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볶은   버섯</a:t>
                      </a:r>
                      <a:r>
                        <a:rPr lang="en-US" altLang="ko-KR" sz="1600" dirty="0" smtClean="0"/>
                        <a:t>, </a:t>
                      </a:r>
                      <a:r>
                        <a:rPr lang="ko-KR" altLang="en-US" sz="1600" dirty="0" smtClean="0"/>
                        <a:t>지단을 담고 </a:t>
                      </a:r>
                      <a:r>
                        <a:rPr lang="ko-KR" altLang="en-US" sz="1600" dirty="0" err="1" smtClean="0"/>
                        <a:t>콘소메를</a:t>
                      </a:r>
                      <a:r>
                        <a:rPr lang="ko-KR" altLang="en-US" sz="1600" dirty="0" smtClean="0"/>
                        <a:t>   부어 완성합니다</a:t>
                      </a:r>
                      <a:r>
                        <a:rPr lang="en-US" altLang="ko-KR" sz="1600" dirty="0" smtClean="0"/>
                        <a:t>.</a:t>
                      </a:r>
                      <a:r>
                        <a:rPr lang="en-US" altLang="ko-KR" sz="1600" baseline="0" dirty="0" smtClean="0"/>
                        <a:t> </a:t>
                      </a:r>
                      <a:endParaRPr lang="ko-KR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34" y="428604"/>
            <a:ext cx="2347117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00B0F0"/>
                </a:solidFill>
                <a:latin typeface="나눔고딕" pitchFamily="50" charset="-127"/>
                <a:ea typeface="나눔고딕" pitchFamily="50" charset="-127"/>
              </a:rPr>
              <a:t>▶ 완성 작품</a:t>
            </a:r>
            <a:endParaRPr lang="ko-KR" altLang="en-US" sz="3200" b="1" dirty="0">
              <a:solidFill>
                <a:srgbClr val="00B0F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5924550"/>
            <a:ext cx="12287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00" y="5214950"/>
            <a:ext cx="691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2000" b="1" dirty="0" smtClean="0">
                <a:solidFill>
                  <a:srgbClr val="FFC000"/>
                </a:solidFill>
                <a:latin typeface="나눔고딕" pitchFamily="50" charset="-127"/>
                <a:ea typeface="나눔고딕" pitchFamily="50" charset="-127"/>
              </a:rPr>
              <a:t>고소한 들기름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에 볶아 향을 낸 </a:t>
            </a:r>
            <a:r>
              <a:rPr lang="ko-KR" altLang="en-US" sz="2000" b="1" dirty="0" smtClean="0">
                <a:solidFill>
                  <a:srgbClr val="993300"/>
                </a:solidFill>
                <a:latin typeface="나눔고딕" pitchFamily="50" charset="-127"/>
                <a:ea typeface="나눔고딕" pitchFamily="50" charset="-127"/>
              </a:rPr>
              <a:t>버섯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에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맑고 깊은 </a:t>
            </a:r>
            <a:r>
              <a:rPr lang="ko-KR" altLang="en-US" sz="2000" b="1" dirty="0" smtClean="0">
                <a:solidFill>
                  <a:srgbClr val="FF6600"/>
                </a:solidFill>
                <a:latin typeface="나눔고딕" pitchFamily="50" charset="-127"/>
                <a:ea typeface="나눔고딕" pitchFamily="50" charset="-127"/>
              </a:rPr>
              <a:t>치킨 </a:t>
            </a:r>
            <a:r>
              <a:rPr lang="ko-KR" altLang="en-US" sz="2000" b="1" dirty="0" err="1" smtClean="0">
                <a:solidFill>
                  <a:srgbClr val="FF6600"/>
                </a:solidFill>
                <a:latin typeface="나눔고딕" pitchFamily="50" charset="-127"/>
                <a:ea typeface="나눔고딕" pitchFamily="50" charset="-127"/>
              </a:rPr>
              <a:t>콘소메</a:t>
            </a:r>
            <a:r>
              <a:rPr lang="ko-KR" altLang="en-US" sz="2000" dirty="0" err="1" smtClean="0">
                <a:latin typeface="나눔고딕" pitchFamily="50" charset="-127"/>
                <a:ea typeface="나눔고딕" pitchFamily="50" charset="-127"/>
              </a:rPr>
              <a:t>에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 적신 깔끔한 </a:t>
            </a:r>
            <a:r>
              <a:rPr lang="ko-KR" altLang="en-US" sz="2000" b="1" dirty="0" smtClean="0">
                <a:solidFill>
                  <a:srgbClr val="FF9966"/>
                </a:solidFill>
                <a:latin typeface="나눔고딕" pitchFamily="50" charset="-127"/>
                <a:ea typeface="나눔고딕" pitchFamily="50" charset="-127"/>
              </a:rPr>
              <a:t>무 만두 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요리이다</a:t>
            </a:r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.’</a:t>
            </a:r>
          </a:p>
          <a:p>
            <a:pPr algn="ctr"/>
            <a:endParaRPr lang="ko-KR" altLang="en-US" sz="2000" dirty="0"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71472" y="1714488"/>
          <a:ext cx="8072494" cy="314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31432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348" y="1285860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&lt;</a:t>
            </a:r>
            <a:r>
              <a:rPr lang="ko-KR" altLang="en-US" sz="2000" b="1" dirty="0" smtClean="0">
                <a:solidFill>
                  <a:srgbClr val="993300"/>
                </a:solidFill>
              </a:rPr>
              <a:t>버섯 향</a:t>
            </a:r>
            <a:r>
              <a:rPr lang="ko-KR" altLang="en-US" sz="2000" dirty="0" smtClean="0"/>
              <a:t>을</a:t>
            </a:r>
            <a:r>
              <a:rPr lang="ko-KR" altLang="en-US" sz="2000" dirty="0" smtClean="0">
                <a:solidFill>
                  <a:srgbClr val="993300"/>
                </a:solidFill>
              </a:rPr>
              <a:t> </a:t>
            </a:r>
            <a:r>
              <a:rPr lang="ko-KR" altLang="en-US" sz="2000" dirty="0" smtClean="0"/>
              <a:t>담은 </a:t>
            </a:r>
            <a:r>
              <a:rPr lang="ko-KR" altLang="en-US" sz="2000" b="1" dirty="0" smtClean="0">
                <a:solidFill>
                  <a:srgbClr val="00B050"/>
                </a:solidFill>
              </a:rPr>
              <a:t>작은 연못</a:t>
            </a:r>
            <a:r>
              <a:rPr lang="en-US" altLang="ko-KR" sz="2000" dirty="0" smtClean="0"/>
              <a:t>&gt;</a:t>
            </a:r>
            <a:endParaRPr lang="ko-KR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64227465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1105</Words>
  <Application>Microsoft Office PowerPoint</Application>
  <PresentationFormat>화면 슬라이드 쇼(4:3)</PresentationFormat>
  <Paragraphs>162</Paragraphs>
  <Slides>23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4" baseType="lpstr">
      <vt:lpstr>굴림</vt:lpstr>
      <vt:lpstr>Arial</vt:lpstr>
      <vt:lpstr>맑은 고딕</vt:lpstr>
      <vt:lpstr>Noto Sans CJK SC Thin</vt:lpstr>
      <vt:lpstr>나눔바른고딕</vt:lpstr>
      <vt:lpstr>a치어리더</vt:lpstr>
      <vt:lpstr>Noto Sans CJK SC Bold</vt:lpstr>
      <vt:lpstr>나눔고딕</vt:lpstr>
      <vt:lpstr>제주고딕</vt:lpstr>
      <vt:lpstr>HY울릉도M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치키홍</dc:creator>
  <cp:lastModifiedBy>SS20160929005</cp:lastModifiedBy>
  <cp:revision>103</cp:revision>
  <dcterms:created xsi:type="dcterms:W3CDTF">2016-10-24T04:08:40Z</dcterms:created>
  <dcterms:modified xsi:type="dcterms:W3CDTF">2017-08-01T05:15:35Z</dcterms:modified>
</cp:coreProperties>
</file>