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81" r:id="rId11"/>
    <p:sldId id="270" r:id="rId12"/>
    <p:sldId id="271" r:id="rId13"/>
    <p:sldId id="264" r:id="rId14"/>
    <p:sldId id="265" r:id="rId15"/>
    <p:sldId id="282" r:id="rId16"/>
    <p:sldId id="266" r:id="rId17"/>
    <p:sldId id="267" r:id="rId18"/>
    <p:sldId id="268" r:id="rId19"/>
    <p:sldId id="283" r:id="rId20"/>
    <p:sldId id="272" r:id="rId21"/>
    <p:sldId id="273" r:id="rId22"/>
    <p:sldId id="274" r:id="rId23"/>
    <p:sldId id="285" r:id="rId24"/>
    <p:sldId id="275" r:id="rId25"/>
    <p:sldId id="286" r:id="rId26"/>
    <p:sldId id="276" r:id="rId27"/>
    <p:sldId id="277" r:id="rId28"/>
    <p:sldId id="278" r:id="rId29"/>
    <p:sldId id="279" r:id="rId30"/>
    <p:sldId id="280" r:id="rId31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32"/>
      <p:italic r:id="rId33"/>
    </p:embeddedFont>
    <p:embeddedFont>
      <p:font typeface="맑은 고딕" panose="020B0503020000020004" pitchFamily="50" charset="-127"/>
      <p:regular r:id="rId34"/>
      <p:bold r:id="rId35"/>
    </p:embeddedFont>
    <p:embeddedFont>
      <p:font typeface="Rix종로삼거리필 R" panose="02000503000000000000" pitchFamily="2" charset="-127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3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7" autoAdjust="0"/>
    <p:restoredTop sz="94660"/>
  </p:normalViewPr>
  <p:slideViewPr>
    <p:cSldViewPr snapToGrid="0">
      <p:cViewPr>
        <p:scale>
          <a:sx n="92" d="100"/>
          <a:sy n="92" d="100"/>
        </p:scale>
        <p:origin x="816" y="-9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E2311E"/>
            </a:solidFill>
          </c:spPr>
          <c:dPt>
            <c:idx val="0"/>
            <c:bubble3D val="0"/>
            <c:spPr>
              <a:solidFill>
                <a:srgbClr val="E2311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E2311E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짭잘한맛</c:v>
                </c:pt>
                <c:pt idx="1">
                  <c:v>매콤한맛</c:v>
                </c:pt>
                <c:pt idx="2">
                  <c:v>상큼한맛</c:v>
                </c:pt>
                <c:pt idx="3">
                  <c:v>담백한맛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8</c:v>
                </c:pt>
                <c:pt idx="2">
                  <c:v>8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E2311E"/>
            </a:solidFill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E2311E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3"/>
                <c:pt idx="0">
                  <c:v>아삭</c:v>
                </c:pt>
                <c:pt idx="1">
                  <c:v>바삭</c:v>
                </c:pt>
                <c:pt idx="2">
                  <c:v>쫄깃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4</c:v>
                </c:pt>
                <c:pt idx="1">
                  <c:v>12</c:v>
                </c:pt>
                <c:pt idx="2">
                  <c:v>2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E2311E"/>
            </a:solidFill>
          </c:spPr>
          <c:dPt>
            <c:idx val="0"/>
            <c:bubble3D val="0"/>
            <c:spPr>
              <a:solidFill>
                <a:srgbClr val="E2311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E2311E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밥류</c:v>
                </c:pt>
                <c:pt idx="1">
                  <c:v>면류</c:v>
                </c:pt>
                <c:pt idx="2">
                  <c:v>한입거리</c:v>
                </c:pt>
                <c:pt idx="3">
                  <c:v>디저트류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6</c:v>
                </c:pt>
                <c:pt idx="2">
                  <c:v>7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4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9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156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0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76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05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6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21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81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66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8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CC7E-6CEC-4DEC-9194-D57367286CE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528D2-61A0-4476-9884-A1A1369E6E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99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우송대마크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59632" cy="80158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11765" r="19676" b="7843"/>
          <a:stretch/>
        </p:blipFill>
        <p:spPr>
          <a:xfrm>
            <a:off x="6847532" y="4284829"/>
            <a:ext cx="3127429" cy="2609056"/>
          </a:xfrm>
          <a:prstGeom prst="trapezoid">
            <a:avLst>
              <a:gd name="adj" fmla="val 24719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1625600" y="1354719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내 친구는 </a:t>
            </a:r>
            <a:r>
              <a:rPr lang="ko-KR" altLang="en-US" sz="60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슈퍼맨</a:t>
            </a:r>
            <a:endParaRPr lang="ko-KR" altLang="en-US" sz="6000" dirty="0">
              <a:solidFill>
                <a:srgbClr val="E2311E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26" y="4307278"/>
            <a:ext cx="2872804" cy="2609056"/>
          </a:xfrm>
          <a:prstGeom prst="flowChartManualOperation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72" y="4309255"/>
            <a:ext cx="2856751" cy="2592288"/>
          </a:xfrm>
          <a:prstGeom prst="trapezoid">
            <a:avLst>
              <a:gd name="adj" fmla="val 19914"/>
            </a:avLst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-400"/>
          <a:stretch/>
        </p:blipFill>
        <p:spPr>
          <a:xfrm>
            <a:off x="-574205" y="4307278"/>
            <a:ext cx="2825883" cy="2566764"/>
          </a:xfrm>
          <a:prstGeom prst="flowChartManualOperation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25600" y="3760621"/>
            <a:ext cx="678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한국조리과학고등학교 </a:t>
            </a:r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강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수미</a:t>
            </a:r>
            <a:r>
              <a:rPr lang="en-US" altLang="ko-KR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800" smtClean="0">
                <a:solidFill>
                  <a:schemeClr val="accent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이</a:t>
            </a:r>
            <a:r>
              <a:rPr lang="ko-KR" altLang="en-US" sz="28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진웅</a:t>
            </a:r>
            <a:endParaRPr lang="ko-KR" altLang="en-US" sz="28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0"/>
            <a:ext cx="2830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2016 KWC </a:t>
            </a:r>
            <a:r>
              <a:rPr lang="ko-KR" altLang="en-US" sz="16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요리시연부문</a:t>
            </a:r>
            <a:endParaRPr lang="ko-KR" altLang="en-US" sz="16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67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11" y="4106857"/>
            <a:ext cx="2043339" cy="2520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557" y="1269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사용한 재료</a:t>
            </a:r>
            <a:endParaRPr lang="ko-KR" altLang="en-US" sz="48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6413" r="13245" b="12136"/>
          <a:stretch/>
        </p:blipFill>
        <p:spPr>
          <a:xfrm>
            <a:off x="176893" y="1418332"/>
            <a:ext cx="2051957" cy="252807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6666" r="19259" b="4316"/>
          <a:stretch/>
        </p:blipFill>
        <p:spPr>
          <a:xfrm>
            <a:off x="2425700" y="1418330"/>
            <a:ext cx="2051957" cy="252807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9524" r="19432" b="8809"/>
          <a:stretch/>
        </p:blipFill>
        <p:spPr>
          <a:xfrm>
            <a:off x="4685393" y="1418330"/>
            <a:ext cx="2051957" cy="25280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t="4153" r="8837" b="21271"/>
          <a:stretch/>
        </p:blipFill>
        <p:spPr>
          <a:xfrm>
            <a:off x="6934200" y="1418330"/>
            <a:ext cx="2051957" cy="250714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t="31887" r="21289" b="13933"/>
          <a:stretch/>
        </p:blipFill>
        <p:spPr>
          <a:xfrm>
            <a:off x="205920" y="4104380"/>
            <a:ext cx="2041071" cy="252807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761" y="4104379"/>
            <a:ext cx="2051957" cy="252312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5483" r="24861" b="25767"/>
          <a:stretch/>
        </p:blipFill>
        <p:spPr>
          <a:xfrm>
            <a:off x="4683805" y="4104379"/>
            <a:ext cx="2051957" cy="2523121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80068" y="3456010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2428875" y="3456010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685391" y="3456010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933631" y="3435084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07282" y="6137571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2439761" y="6137104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691742" y="6118106"/>
            <a:ext cx="2044020" cy="509394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590800" y="3398608"/>
            <a:ext cx="1886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시금치 </a:t>
            </a:r>
            <a:r>
              <a:rPr lang="en-US" altLang="ko-KR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30g</a:t>
            </a:r>
          </a:p>
          <a:p>
            <a:r>
              <a:rPr lang="ko-KR" altLang="en-US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느타리버섯</a:t>
            </a:r>
            <a:r>
              <a:rPr lang="en-US" altLang="ko-KR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50g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2879" y="3449697"/>
            <a:ext cx="188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닭가슴살</a:t>
            </a:r>
            <a:r>
              <a:rPr lang="ko-KR" altLang="en-US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200g</a:t>
            </a:r>
            <a:endParaRPr lang="ko-KR" altLang="en-US" sz="20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144" y="6151470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귀리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50g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66354" y="3460931"/>
            <a:ext cx="188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블루베리잼</a:t>
            </a:r>
            <a:r>
              <a:rPr lang="ko-KR" altLang="en-US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20</a:t>
            </a:r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g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25700" y="6080415"/>
            <a:ext cx="202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양송이</a:t>
            </a:r>
            <a:r>
              <a:rPr lang="en-US" altLang="ko-KR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</a:t>
            </a:r>
            <a:r>
              <a:rPr lang="ko-KR" altLang="en-US" sz="16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당근</a:t>
            </a:r>
            <a:r>
              <a:rPr lang="en-US" altLang="ko-KR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</a:t>
            </a:r>
            <a:r>
              <a:rPr lang="ko-KR" altLang="en-US" sz="16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양파</a:t>
            </a:r>
            <a:r>
              <a:rPr lang="en-US" altLang="ko-KR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</a:t>
            </a:r>
          </a:p>
          <a:p>
            <a:r>
              <a:rPr lang="ko-KR" altLang="en-US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부추  다진 것 </a:t>
            </a:r>
            <a:r>
              <a:rPr lang="en-US" altLang="ko-KR" sz="16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30g</a:t>
            </a:r>
            <a:endParaRPr lang="ko-KR" altLang="en-US" sz="16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0399" y="3416011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깻잎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4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장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1557" y="6177103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두부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50g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945086" y="6137104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6958464" y="6177783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춘권피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4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장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28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7" y="1791417"/>
            <a:ext cx="1997336" cy="170315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11492" r="11579" b="11572"/>
          <a:stretch/>
        </p:blipFill>
        <p:spPr>
          <a:xfrm>
            <a:off x="2550993" y="1791417"/>
            <a:ext cx="1997336" cy="17162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5293" r="19233" b="1788"/>
          <a:stretch/>
        </p:blipFill>
        <p:spPr>
          <a:xfrm>
            <a:off x="4726499" y="1791417"/>
            <a:ext cx="1997336" cy="17162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12366" r="16582" b="10214"/>
          <a:stretch/>
        </p:blipFill>
        <p:spPr>
          <a:xfrm>
            <a:off x="6902005" y="1791416"/>
            <a:ext cx="1997336" cy="171378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00" y="4227566"/>
            <a:ext cx="2002735" cy="18971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2" t="9100" r="20542" b="7190"/>
          <a:stretch/>
        </p:blipFill>
        <p:spPr>
          <a:xfrm>
            <a:off x="6897131" y="4227566"/>
            <a:ext cx="2002210" cy="1897100"/>
          </a:xfrm>
          <a:prstGeom prst="rect">
            <a:avLst/>
          </a:prstGeom>
        </p:spPr>
      </p:pic>
      <p:sp>
        <p:nvSpPr>
          <p:cNvPr id="26" name="직각 삼각형 25"/>
          <p:cNvSpPr/>
          <p:nvPr/>
        </p:nvSpPr>
        <p:spPr>
          <a:xfrm rot="5400000">
            <a:off x="379871" y="1795655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323616" y="1762151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8" name="직각 삼각형 27"/>
          <p:cNvSpPr/>
          <p:nvPr/>
        </p:nvSpPr>
        <p:spPr>
          <a:xfrm rot="5400000">
            <a:off x="2545215" y="1795655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2488960" y="1762151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0" name="직각 삼각형 29"/>
          <p:cNvSpPr/>
          <p:nvPr/>
        </p:nvSpPr>
        <p:spPr>
          <a:xfrm rot="5400000">
            <a:off x="4724926" y="1795655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4668671" y="1762151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02005" y="1762151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6" name="직각 삼각형 35"/>
          <p:cNvSpPr/>
          <p:nvPr/>
        </p:nvSpPr>
        <p:spPr>
          <a:xfrm rot="5400000">
            <a:off x="6901462" y="1795655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6845207" y="1762151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4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42" name="직각 삼각형 41"/>
          <p:cNvSpPr/>
          <p:nvPr/>
        </p:nvSpPr>
        <p:spPr>
          <a:xfrm rot="5400000">
            <a:off x="6903545" y="4231392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6847290" y="4197888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8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2" y="-91986"/>
            <a:ext cx="1278833" cy="1895328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t="6325" r="17919" b="4642"/>
          <a:stretch/>
        </p:blipFill>
        <p:spPr>
          <a:xfrm>
            <a:off x="2550993" y="4227567"/>
            <a:ext cx="1997336" cy="1897101"/>
          </a:xfrm>
          <a:prstGeom prst="rect">
            <a:avLst/>
          </a:prstGeom>
        </p:spPr>
      </p:pic>
      <p:sp>
        <p:nvSpPr>
          <p:cNvPr id="50" name="직각 삼각형 49"/>
          <p:cNvSpPr/>
          <p:nvPr/>
        </p:nvSpPr>
        <p:spPr>
          <a:xfrm rot="5400000">
            <a:off x="4724926" y="4232996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4668671" y="4189968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7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7" y="4228779"/>
            <a:ext cx="2001416" cy="1895890"/>
          </a:xfrm>
          <a:prstGeom prst="rect">
            <a:avLst/>
          </a:prstGeom>
        </p:spPr>
      </p:pic>
      <p:sp>
        <p:nvSpPr>
          <p:cNvPr id="53" name="직각 삼각형 52"/>
          <p:cNvSpPr/>
          <p:nvPr/>
        </p:nvSpPr>
        <p:spPr>
          <a:xfrm rot="5400000">
            <a:off x="367171" y="4231803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310916" y="4198299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5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55" name="직각 삼각형 54"/>
          <p:cNvSpPr/>
          <p:nvPr/>
        </p:nvSpPr>
        <p:spPr>
          <a:xfrm rot="5400000">
            <a:off x="2549502" y="4231803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2493247" y="4198299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6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115" y="3445273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준비된 재료를 다진다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483663" y="3451082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다진 재료를 볶는다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31390" y="3467373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시금치와 버섯을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데친후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볶는다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788134" y="3467373"/>
            <a:ext cx="199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두부를 다진다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2234" y="6075351"/>
            <a:ext cx="199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과 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4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를 섞는다</a:t>
            </a:r>
            <a:endParaRPr lang="ko-KR" altLang="en-US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454834" y="6086355"/>
            <a:ext cx="199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물기를 제거한다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31391" y="6075351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닭을 저며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넒게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편후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밑간을 한다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823008" y="6121518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그위에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시금치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버섯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6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을 올린다</a:t>
            </a:r>
            <a:endParaRPr lang="ko-KR" altLang="en-US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06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1" t="9795" r="21343" b="24205"/>
          <a:stretch/>
        </p:blipFill>
        <p:spPr>
          <a:xfrm>
            <a:off x="6913461" y="4252577"/>
            <a:ext cx="1985881" cy="190113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" y="1791416"/>
            <a:ext cx="1999426" cy="169445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50" y="1803342"/>
            <a:ext cx="1997850" cy="170185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5" t="6876" r="16332" b="6874"/>
          <a:stretch/>
        </p:blipFill>
        <p:spPr>
          <a:xfrm>
            <a:off x="4745942" y="1791416"/>
            <a:ext cx="1977893" cy="170315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t="13493" r="27312" b="14410"/>
          <a:stretch/>
        </p:blipFill>
        <p:spPr>
          <a:xfrm>
            <a:off x="6915574" y="1795736"/>
            <a:ext cx="1983768" cy="1698833"/>
          </a:xfrm>
          <a:prstGeom prst="rect">
            <a:avLst/>
          </a:prstGeom>
        </p:spPr>
      </p:pic>
      <p:sp>
        <p:nvSpPr>
          <p:cNvPr id="18" name="직각 삼각형 17"/>
          <p:cNvSpPr/>
          <p:nvPr/>
        </p:nvSpPr>
        <p:spPr>
          <a:xfrm rot="5400000">
            <a:off x="379871" y="1795655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23616" y="1762151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9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0" name="직각 삼각형 19"/>
          <p:cNvSpPr/>
          <p:nvPr/>
        </p:nvSpPr>
        <p:spPr>
          <a:xfrm rot="5400000">
            <a:off x="2545216" y="1813987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2436157" y="1762151"/>
            <a:ext cx="5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10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2" name="직각 삼각형 21"/>
          <p:cNvSpPr/>
          <p:nvPr/>
        </p:nvSpPr>
        <p:spPr>
          <a:xfrm rot="5400000">
            <a:off x="4747456" y="1798512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653670" y="1762151"/>
            <a:ext cx="5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11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4" name="직각 삼각형 23"/>
          <p:cNvSpPr/>
          <p:nvPr/>
        </p:nvSpPr>
        <p:spPr>
          <a:xfrm rot="5400000">
            <a:off x="6904606" y="1795651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6806058" y="1762151"/>
            <a:ext cx="5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12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2016" y="3609555"/>
            <a:ext cx="5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12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46666" y="3620947"/>
            <a:ext cx="5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14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3512" r="19904" b="7989"/>
          <a:stretch/>
        </p:blipFill>
        <p:spPr>
          <a:xfrm>
            <a:off x="4745942" y="4252578"/>
            <a:ext cx="1977893" cy="1901133"/>
          </a:xfrm>
          <a:prstGeom prst="rect">
            <a:avLst/>
          </a:prstGeom>
        </p:spPr>
      </p:pic>
      <p:sp>
        <p:nvSpPr>
          <p:cNvPr id="52" name="직각 삼각형 51"/>
          <p:cNvSpPr/>
          <p:nvPr/>
        </p:nvSpPr>
        <p:spPr>
          <a:xfrm rot="5400000">
            <a:off x="6904607" y="4256813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6806058" y="4215689"/>
            <a:ext cx="5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16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14540" r="31720" b="12961"/>
          <a:stretch/>
        </p:blipFill>
        <p:spPr>
          <a:xfrm>
            <a:off x="2553736" y="4256203"/>
            <a:ext cx="1991480" cy="1897509"/>
          </a:xfrm>
          <a:prstGeom prst="rect">
            <a:avLst/>
          </a:prstGeom>
        </p:spPr>
      </p:pic>
      <p:sp>
        <p:nvSpPr>
          <p:cNvPr id="55" name="직각 삼각형 54"/>
          <p:cNvSpPr/>
          <p:nvPr/>
        </p:nvSpPr>
        <p:spPr>
          <a:xfrm rot="5400000">
            <a:off x="4741707" y="4256814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4643158" y="4215690"/>
            <a:ext cx="5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15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4" t="17813" r="26658" b="14062"/>
          <a:stretch/>
        </p:blipFill>
        <p:spPr>
          <a:xfrm>
            <a:off x="361386" y="4252580"/>
            <a:ext cx="2016311" cy="1901134"/>
          </a:xfrm>
          <a:prstGeom prst="rect">
            <a:avLst/>
          </a:prstGeom>
        </p:spPr>
      </p:pic>
      <p:sp>
        <p:nvSpPr>
          <p:cNvPr id="58" name="직각 삼각형 57"/>
          <p:cNvSpPr/>
          <p:nvPr/>
        </p:nvSpPr>
        <p:spPr>
          <a:xfrm rot="5400000">
            <a:off x="2545215" y="4257171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/>
          <p:cNvSpPr txBox="1"/>
          <p:nvPr/>
        </p:nvSpPr>
        <p:spPr>
          <a:xfrm>
            <a:off x="2446666" y="4216047"/>
            <a:ext cx="5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14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0" name="직각 삼각형 59"/>
          <p:cNvSpPr/>
          <p:nvPr/>
        </p:nvSpPr>
        <p:spPr>
          <a:xfrm rot="5400000">
            <a:off x="357151" y="4256816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TextBox 60"/>
          <p:cNvSpPr txBox="1"/>
          <p:nvPr/>
        </p:nvSpPr>
        <p:spPr>
          <a:xfrm>
            <a:off x="258602" y="4215692"/>
            <a:ext cx="5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13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4037" y="3437700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닭을 랩으로 둥글게 감싼다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467544" y="3452530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감싼 닭을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팬에굽는다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630173" y="3452530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블루베리잼으로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소스를 만든다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821833" y="3452530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소스를 닭에 바른다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61372" y="6094129"/>
            <a:ext cx="199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깻잎을 감싼다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467545" y="6108649"/>
            <a:ext cx="199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춘권피를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감싼다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651947" y="6101392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170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도의 기름에 튀긴다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785547" y="6101392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꿀을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바른후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볶은 보리를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뭍힌다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38973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3093" y="244022"/>
            <a:ext cx="3810000" cy="48577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29293" y="4514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너의 성적의 스파이</a:t>
            </a:r>
            <a:endParaRPr lang="ko-KR" altLang="en-US" sz="4800" dirty="0">
              <a:solidFill>
                <a:schemeClr val="accent1">
                  <a:lumMod val="75000"/>
                </a:schemeClr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393" y="2166882"/>
            <a:ext cx="4491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새우의 </a:t>
            </a:r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탱글탱글한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식감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고추의 매콤함과 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다양한 재료로 부드러움을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살린 </a:t>
            </a:r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완자를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색다른 </a:t>
            </a:r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카다이프로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감싸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바삭하게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구워내어</a:t>
            </a:r>
            <a:endParaRPr lang="en-US" altLang="ko-KR" sz="2400" dirty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칠리소스를 곁들인 요리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96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5" y="395514"/>
            <a:ext cx="3831771" cy="3131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05349" y="1263432"/>
            <a:ext cx="4320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바삭한</a:t>
            </a:r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8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식감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을</a:t>
            </a:r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위해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부드러운 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완자를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색다른 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식감을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준 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카다이프로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감싸낸 요리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61950"/>
            <a:ext cx="901482" cy="901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382" y="4532338"/>
            <a:ext cx="65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애호박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나트륨 배출효과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위장 장애에 효과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항암효과</a:t>
            </a:r>
          </a:p>
          <a:p>
            <a:pPr fontAlgn="base"/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파프리카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</a:t>
            </a:r>
            <a:r>
              <a:rPr lang="ko-KR" altLang="en-US" sz="2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식이섬유소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풍부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저칼로리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비타민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C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를 통하여 피로회복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칼슘과 철분이 풍부하여 빈혈을 예방</a:t>
            </a:r>
          </a:p>
          <a:p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5" y="4202991"/>
            <a:ext cx="1646710" cy="16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14" y="3984578"/>
            <a:ext cx="2025422" cy="261000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64" y="3984579"/>
            <a:ext cx="2048782" cy="259822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540" y="1121229"/>
            <a:ext cx="2025422" cy="264787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33" y="1121229"/>
            <a:ext cx="2016124" cy="267725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6459" r="20000" b="15000"/>
          <a:stretch/>
        </p:blipFill>
        <p:spPr>
          <a:xfrm>
            <a:off x="1393825" y="1121229"/>
            <a:ext cx="2037896" cy="2677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사용한 재료</a:t>
            </a:r>
            <a:endParaRPr lang="ko-KR" altLang="en-US" sz="48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88382" y="3308083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658961" y="3308083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929540" y="3279032"/>
            <a:ext cx="202542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586264" y="6104183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878614" y="6142060"/>
            <a:ext cx="2048782" cy="45251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702504" y="3308083"/>
            <a:ext cx="199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고추</a:t>
            </a:r>
            <a:r>
              <a:rPr lang="en-US" altLang="ko-KR" sz="1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1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애호박</a:t>
            </a:r>
            <a:r>
              <a:rPr lang="en-US" altLang="ko-KR" sz="1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</a:t>
            </a:r>
            <a:r>
              <a:rPr lang="ko-KR" altLang="en-US" sz="1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피망</a:t>
            </a:r>
            <a:r>
              <a:rPr lang="en-US" altLang="ko-KR" sz="1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</a:t>
            </a:r>
            <a:r>
              <a:rPr lang="ko-KR" altLang="en-US" sz="1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파프리카</a:t>
            </a:r>
            <a:r>
              <a:rPr lang="en-US" altLang="ko-KR" sz="1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1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감자 다진것 </a:t>
            </a:r>
            <a:r>
              <a:rPr lang="en-US" altLang="ko-KR" sz="1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30g</a:t>
            </a:r>
            <a:endParaRPr lang="ko-KR" altLang="en-US" sz="1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72079" y="3322697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새우</a:t>
            </a:r>
            <a:r>
              <a:rPr lang="en-US" altLang="ko-KR" sz="24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7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마리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7226" y="6142060"/>
            <a:ext cx="188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카다이프</a:t>
            </a:r>
            <a:r>
              <a:rPr lang="ko-KR" altLang="en-US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50g</a:t>
            </a:r>
            <a:endParaRPr lang="ko-KR" altLang="en-US" sz="20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83967" y="3308083"/>
            <a:ext cx="188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칠리소스 </a:t>
            </a:r>
            <a:r>
              <a:rPr lang="en-US" altLang="ko-KR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50</a:t>
            </a:r>
            <a:r>
              <a:rPr lang="en-US" altLang="ko-KR" sz="20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g</a:t>
            </a:r>
            <a:endParaRPr lang="ko-KR" altLang="en-US" sz="20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0775" y="6121133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전분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50g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82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0624" r="22083" b="11250"/>
          <a:stretch/>
        </p:blipFill>
        <p:spPr>
          <a:xfrm>
            <a:off x="571500" y="1465640"/>
            <a:ext cx="2414550" cy="21077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13243" r="25807" b="18007"/>
          <a:stretch/>
        </p:blipFill>
        <p:spPr>
          <a:xfrm>
            <a:off x="3279000" y="1465639"/>
            <a:ext cx="2414550" cy="210773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10625" r="17864" b="13750"/>
          <a:stretch/>
        </p:blipFill>
        <p:spPr>
          <a:xfrm>
            <a:off x="5986500" y="1473262"/>
            <a:ext cx="2414550" cy="210010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10138" r="20444" b="14237"/>
          <a:stretch/>
        </p:blipFill>
        <p:spPr>
          <a:xfrm>
            <a:off x="561900" y="4127902"/>
            <a:ext cx="2423768" cy="20987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4" t="18010" r="22942" b="12615"/>
          <a:stretch/>
        </p:blipFill>
        <p:spPr>
          <a:xfrm>
            <a:off x="3279000" y="4134951"/>
            <a:ext cx="2414550" cy="209165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00" y="4134951"/>
            <a:ext cx="2414550" cy="2091655"/>
          </a:xfrm>
          <a:prstGeom prst="rect">
            <a:avLst/>
          </a:prstGeom>
        </p:spPr>
      </p:pic>
      <p:sp>
        <p:nvSpPr>
          <p:cNvPr id="8" name="직각 삼각형 7"/>
          <p:cNvSpPr/>
          <p:nvPr/>
        </p:nvSpPr>
        <p:spPr>
          <a:xfrm rot="5400000">
            <a:off x="574885" y="1477497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11010" y="1428751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1" name="직각 삼각형 10"/>
          <p:cNvSpPr/>
          <p:nvPr/>
        </p:nvSpPr>
        <p:spPr>
          <a:xfrm rot="5400000">
            <a:off x="3279662" y="1473592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240552" y="1432467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3" name="직각 삼각형 12"/>
          <p:cNvSpPr/>
          <p:nvPr/>
        </p:nvSpPr>
        <p:spPr>
          <a:xfrm rot="5400000">
            <a:off x="5982266" y="1469874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933631" y="1428750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5" name="직각 삼각형 14"/>
          <p:cNvSpPr/>
          <p:nvPr/>
        </p:nvSpPr>
        <p:spPr>
          <a:xfrm rot="5400000">
            <a:off x="557665" y="4123109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09030" y="4081985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4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7" name="직각 삼각형 16"/>
          <p:cNvSpPr/>
          <p:nvPr/>
        </p:nvSpPr>
        <p:spPr>
          <a:xfrm rot="5400000">
            <a:off x="3274765" y="4140396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226130" y="4099272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5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9" name="직각 삼각형 18"/>
          <p:cNvSpPr/>
          <p:nvPr/>
        </p:nvSpPr>
        <p:spPr>
          <a:xfrm rot="5400000">
            <a:off x="5988855" y="4142871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940220" y="4101747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6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4" y="0"/>
            <a:ext cx="1450509" cy="14287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5744" y="3504512"/>
            <a:ext cx="199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새우를 손질한다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01411" y="3524787"/>
            <a:ext cx="19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반은 곱게 다지고 반을 크게 다진다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27078" y="3514372"/>
            <a:ext cx="247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준비된 재료를 다진다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5744" y="6157498"/>
            <a:ext cx="272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와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을섞은후 간을한다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1411" y="6157498"/>
            <a:ext cx="272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전분을 넣는다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64746" y="6161971"/>
            <a:ext cx="272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카다이프를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감싼후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오븐에 굽는다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64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3093" y="244022"/>
            <a:ext cx="3810000" cy="48577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43593" y="415472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배</a:t>
            </a:r>
            <a:r>
              <a:rPr lang="ko-KR" altLang="en-US" sz="4800" dirty="0" err="1" smtClean="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너지호</a:t>
            </a:r>
            <a:endParaRPr lang="ko-KR" altLang="en-US" sz="4800" dirty="0">
              <a:solidFill>
                <a:srgbClr val="FFFF00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393" y="2166882"/>
            <a:ext cx="4491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고소하고 달콤한 </a:t>
            </a:r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단호박에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꿀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계피향을 더한 아몬드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호두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콩 등의 견과류를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곁들여 딱딱한 </a:t>
            </a:r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에너지바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보다 더욱 부드럽게 </a:t>
            </a:r>
            <a:endParaRPr lang="en-US" altLang="ko-KR" sz="2400" dirty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즐길 수 있는 친구를 위한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영양만점 간식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93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10423" r="9664" b="-325"/>
          <a:stretch/>
        </p:blipFill>
        <p:spPr>
          <a:xfrm>
            <a:off x="323851" y="361950"/>
            <a:ext cx="3848100" cy="3124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05349" y="1263432"/>
            <a:ext cx="4320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딱딱한 </a:t>
            </a:r>
            <a:r>
              <a:rPr lang="ko-KR" altLang="en-US" sz="28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식감의</a:t>
            </a:r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에너지바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대신 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단호박과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함</a:t>
            </a:r>
            <a:r>
              <a:rPr lang="ko-KR" altLang="en-US" sz="28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께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먹어 자극 없이 </a:t>
            </a:r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부드럽게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먹을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먹을 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수있는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음식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61950"/>
            <a:ext cx="901482" cy="901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382" y="4532338"/>
            <a:ext cx="659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err="1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단호박</a:t>
            </a:r>
            <a:r>
              <a:rPr lang="en-US" altLang="ko-KR" sz="2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눈건강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식이섬유소가 풍부하여 변비 예방 비타민이 많아 감기 예방</a:t>
            </a:r>
          </a:p>
          <a:p>
            <a:pPr fontAlgn="base"/>
            <a:r>
              <a:rPr lang="ko-KR" altLang="en-US" sz="2000" dirty="0" err="1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아몬드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호두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비타민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E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가 풍부하여 피부미용에 좋다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불포화 지방산이 풍부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두뇌건강에 좋고 동맥경화를 예방한다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.</a:t>
            </a:r>
            <a:endParaRPr lang="ko-KR" altLang="en-US" sz="20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endParaRPr lang="ko-KR" altLang="en-US" sz="20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3855697"/>
            <a:ext cx="1733550" cy="20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t="13933" r="28293" b="17213"/>
          <a:stretch/>
        </p:blipFill>
        <p:spPr>
          <a:xfrm>
            <a:off x="4878614" y="3984579"/>
            <a:ext cx="2048782" cy="25982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5" t="10017" r="20301" b="33898"/>
          <a:stretch/>
        </p:blipFill>
        <p:spPr>
          <a:xfrm>
            <a:off x="2586264" y="3984578"/>
            <a:ext cx="2031023" cy="25982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0" t="12839" r="13457" b="20282"/>
          <a:stretch/>
        </p:blipFill>
        <p:spPr>
          <a:xfrm>
            <a:off x="4878614" y="1100303"/>
            <a:ext cx="2025422" cy="269817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13274" r="15080" b="6250"/>
          <a:stretch/>
        </p:blipFill>
        <p:spPr>
          <a:xfrm>
            <a:off x="2599690" y="1100302"/>
            <a:ext cx="2035356" cy="2698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사용한 재료</a:t>
            </a:r>
            <a:endParaRPr lang="ko-KR" altLang="en-US" sz="48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598057" y="3308083"/>
            <a:ext cx="2036989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4873910" y="3308083"/>
            <a:ext cx="2030125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586264" y="6104183"/>
            <a:ext cx="2031023" cy="47861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879517" y="6130279"/>
            <a:ext cx="2048782" cy="45251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17179" y="3322448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견과류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60g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1754" y="3322697"/>
            <a:ext cx="188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단호박</a:t>
            </a:r>
            <a:r>
              <a:rPr lang="en-US" altLang="ko-KR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1/3</a:t>
            </a:r>
            <a:r>
              <a:rPr lang="ko-KR" altLang="en-US" sz="20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개</a:t>
            </a:r>
            <a:endParaRPr lang="ko-KR" altLang="en-US" sz="20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7226" y="6142060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꿀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30g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0775" y="6121133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계피가루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1t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17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2027" y="2559218"/>
            <a:ext cx="6995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요리의 </a:t>
            </a:r>
            <a:r>
              <a:rPr lang="ko-KR" altLang="en-US" sz="60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컨셉</a:t>
            </a:r>
            <a:endParaRPr lang="ko-KR" altLang="en-US" sz="6000" dirty="0">
              <a:solidFill>
                <a:srgbClr val="E2311E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22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3" t="11844" r="16673" b="8317"/>
          <a:stretch/>
        </p:blipFill>
        <p:spPr>
          <a:xfrm>
            <a:off x="1411279" y="1381652"/>
            <a:ext cx="2774843" cy="206947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81652"/>
            <a:ext cx="2750244" cy="206947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85776"/>
            <a:ext cx="2750244" cy="2177844"/>
          </a:xfrm>
          <a:prstGeom prst="rect">
            <a:avLst/>
          </a:prstGeom>
        </p:spPr>
      </p:pic>
      <p:sp>
        <p:nvSpPr>
          <p:cNvPr id="9" name="직각 삼각형 8"/>
          <p:cNvSpPr/>
          <p:nvPr/>
        </p:nvSpPr>
        <p:spPr>
          <a:xfrm rot="5400000">
            <a:off x="1407044" y="1388745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350790" y="1344761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1" name="직각 삼각형 10"/>
          <p:cNvSpPr/>
          <p:nvPr/>
        </p:nvSpPr>
        <p:spPr>
          <a:xfrm rot="5400000">
            <a:off x="4575386" y="1393508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511511" y="1344762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1" y="-43272"/>
            <a:ext cx="1236144" cy="1452865"/>
          </a:xfrm>
          <a:prstGeom prst="rect">
            <a:avLst/>
          </a:prstGeom>
        </p:spPr>
      </p:pic>
      <p:sp>
        <p:nvSpPr>
          <p:cNvPr id="21" name="직각 삼각형 20"/>
          <p:cNvSpPr/>
          <p:nvPr/>
        </p:nvSpPr>
        <p:spPr>
          <a:xfrm rot="5400000">
            <a:off x="4575387" y="4097631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511512" y="4048885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4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79" y="4085777"/>
            <a:ext cx="2774843" cy="2177845"/>
          </a:xfrm>
          <a:prstGeom prst="rect">
            <a:avLst/>
          </a:prstGeom>
        </p:spPr>
      </p:pic>
      <p:sp>
        <p:nvSpPr>
          <p:cNvPr id="24" name="직각 삼각형 23"/>
          <p:cNvSpPr/>
          <p:nvPr/>
        </p:nvSpPr>
        <p:spPr>
          <a:xfrm rot="5400000">
            <a:off x="1407044" y="4097632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343169" y="4048886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43169" y="3375054"/>
            <a:ext cx="284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단호박을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자른후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홈을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판후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반정도 삶는다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85511" y="3396826"/>
            <a:ext cx="284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단호박에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꿀을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바른후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오븐에 굽는다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21398" y="6212603"/>
            <a:ext cx="284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다진견과류와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계피가루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꿀을 섞는다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85513" y="6198085"/>
            <a:ext cx="284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단호박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위에 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을 채워 넣는다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3093" y="244022"/>
            <a:ext cx="3810000" cy="48577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3593" y="415472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힘을 내요 </a:t>
            </a:r>
            <a:endParaRPr lang="en-US" altLang="ko-KR" sz="4800" dirty="0" smtClean="0">
              <a:solidFill>
                <a:srgbClr val="E2311E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4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슈퍼파워</a:t>
            </a:r>
            <a:endParaRPr lang="ko-KR" altLang="en-US" sz="4800" dirty="0">
              <a:solidFill>
                <a:srgbClr val="E2311E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393" y="2166882"/>
            <a:ext cx="4491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귀엽고 동그란 토마토 안에 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아삭한 </a:t>
            </a:r>
            <a:r>
              <a:rPr lang="ko-KR" altLang="en-US" sz="24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야채들이 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들어간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요거트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드레싱 과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고소한 </a:t>
            </a:r>
            <a:r>
              <a:rPr lang="ko-KR" altLang="en-US" sz="2400" dirty="0" err="1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모짜렐라</a:t>
            </a:r>
            <a:r>
              <a:rPr lang="ko-KR" altLang="en-US" sz="24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치즈와 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바질 </a:t>
            </a:r>
            <a:r>
              <a:rPr lang="ko-KR" altLang="en-US" sz="2400" dirty="0" err="1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페스토를</a:t>
            </a:r>
            <a:r>
              <a:rPr lang="ko-KR" altLang="en-US" sz="24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올린 요리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공부하다 답답했던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친구를 위한 깔끔한 요리</a:t>
            </a:r>
            <a:endParaRPr lang="ko-KR" altLang="en-US" sz="2400" dirty="0">
              <a:solidFill>
                <a:schemeClr val="bg1"/>
              </a:solidFill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42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t="2262"/>
          <a:stretch/>
        </p:blipFill>
        <p:spPr>
          <a:xfrm>
            <a:off x="333828" y="466744"/>
            <a:ext cx="3788229" cy="26125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05349" y="1263432"/>
            <a:ext cx="4320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토마토속의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생생하고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아삭한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야채들과 </a:t>
            </a:r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쫄깃한</a:t>
            </a:r>
            <a:endParaRPr lang="en-US" altLang="ko-KR" sz="2800" dirty="0" smtClean="0">
              <a:solidFill>
                <a:srgbClr val="E2311E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식감의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모짜렐라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치즈가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함께 어우러지는 요리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61950"/>
            <a:ext cx="901482" cy="901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5435" y="4300109"/>
            <a:ext cx="65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>
                <a:solidFill>
                  <a:srgbClr val="0070C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토마토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</a:t>
            </a:r>
            <a:r>
              <a:rPr lang="ko-KR" altLang="en-US" sz="2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칼슘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손실 방지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식이섬유와 수분이 풍부하여 포만감을 준다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미네랄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비타민이 풍부하여 노화 방지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전립선암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유방암 방지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소화계통 암 예방효과</a:t>
            </a:r>
          </a:p>
          <a:p>
            <a:pPr fontAlgn="base"/>
            <a:r>
              <a:rPr lang="ko-KR" altLang="en-US" sz="2000" dirty="0" err="1">
                <a:solidFill>
                  <a:srgbClr val="0070C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요거트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변비 해소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장 관련 암 예방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다이어트에 효과적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면역력 증진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소화촉진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알루미늄 해독 효과</a:t>
            </a:r>
          </a:p>
          <a:p>
            <a:endParaRPr lang="ko-KR" altLang="en-US" sz="20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11" y="4096371"/>
            <a:ext cx="1338985" cy="19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" b="19256"/>
          <a:stretch/>
        </p:blipFill>
        <p:spPr>
          <a:xfrm>
            <a:off x="3658961" y="3989152"/>
            <a:ext cx="2059668" cy="2614573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13" y="3989152"/>
            <a:ext cx="2053533" cy="2614573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40" y="1131363"/>
            <a:ext cx="2037001" cy="2665766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33" y="1131363"/>
            <a:ext cx="2065110" cy="266576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22386" r="17155" b="21328"/>
          <a:stretch/>
        </p:blipFill>
        <p:spPr>
          <a:xfrm>
            <a:off x="1388382" y="1131363"/>
            <a:ext cx="2044762" cy="2670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사용한 재료</a:t>
            </a:r>
            <a:endParaRPr lang="ko-KR" altLang="en-US" sz="48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88382" y="3308083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658961" y="3308083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903019" y="3309086"/>
            <a:ext cx="202542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367064" y="6104183"/>
            <a:ext cx="2048782" cy="49039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659414" y="6142060"/>
            <a:ext cx="2059215" cy="45251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722462" y="3353226"/>
            <a:ext cx="1985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그린비타민 </a:t>
            </a:r>
            <a:r>
              <a:rPr lang="en-US" altLang="ko-KR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30</a:t>
            </a:r>
            <a:r>
              <a:rPr lang="en-US" altLang="ko-KR" sz="20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g</a:t>
            </a:r>
            <a:endParaRPr lang="ko-KR" altLang="en-US" sz="2000" dirty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72079" y="3322697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토마토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4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개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8989" y="6095037"/>
            <a:ext cx="18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양파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1/8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개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66511" y="3393955"/>
            <a:ext cx="188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파프리카</a:t>
            </a:r>
            <a:r>
              <a:rPr lang="ko-KR" altLang="en-US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1/4</a:t>
            </a:r>
            <a:r>
              <a:rPr lang="ko-KR" altLang="en-US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개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9461" y="6121133"/>
            <a:ext cx="1731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치즈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25g</a:t>
            </a:r>
            <a:endParaRPr lang="ko-KR" altLang="en-US" sz="24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9350" r="19508" b="30435"/>
          <a:stretch/>
        </p:blipFill>
        <p:spPr>
          <a:xfrm>
            <a:off x="5924989" y="3999615"/>
            <a:ext cx="2003452" cy="2593646"/>
          </a:xfrm>
          <a:prstGeom prst="rect">
            <a:avLst/>
          </a:prstGeom>
        </p:spPr>
      </p:pic>
      <p:sp>
        <p:nvSpPr>
          <p:cNvPr id="34" name="직사각형 33"/>
          <p:cNvSpPr/>
          <p:nvPr/>
        </p:nvSpPr>
        <p:spPr>
          <a:xfrm>
            <a:off x="5924988" y="6142060"/>
            <a:ext cx="2003453" cy="45251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6041584" y="6182688"/>
            <a:ext cx="188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요거트</a:t>
            </a:r>
            <a:r>
              <a:rPr lang="ko-KR" altLang="en-US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100g</a:t>
            </a:r>
            <a:endParaRPr lang="ko-KR" altLang="en-US" sz="2000" dirty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19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8" y="269964"/>
            <a:ext cx="1014246" cy="144808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20118" r="27621" b="9644"/>
          <a:stretch/>
        </p:blipFill>
        <p:spPr>
          <a:xfrm>
            <a:off x="478971" y="2117272"/>
            <a:ext cx="2525486" cy="252548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71" y="2117271"/>
            <a:ext cx="2525485" cy="252548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0" y="2117271"/>
            <a:ext cx="2525485" cy="2525485"/>
          </a:xfrm>
          <a:prstGeom prst="rect">
            <a:avLst/>
          </a:prstGeom>
        </p:spPr>
      </p:pic>
      <p:sp>
        <p:nvSpPr>
          <p:cNvPr id="8" name="직각 삼각형 7"/>
          <p:cNvSpPr/>
          <p:nvPr/>
        </p:nvSpPr>
        <p:spPr>
          <a:xfrm rot="5400000">
            <a:off x="474736" y="2121506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10861" y="2072760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0" name="직각 삼각형 9"/>
          <p:cNvSpPr/>
          <p:nvPr/>
        </p:nvSpPr>
        <p:spPr>
          <a:xfrm rot="5400000">
            <a:off x="3256037" y="2117571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192162" y="2068825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2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2" name="직각 삼각형 11"/>
          <p:cNvSpPr/>
          <p:nvPr/>
        </p:nvSpPr>
        <p:spPr>
          <a:xfrm rot="5400000">
            <a:off x="6037336" y="2117573"/>
            <a:ext cx="464103" cy="45563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973461" y="2068827"/>
            <a:ext cx="4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3</a:t>
            </a:r>
            <a:endParaRPr lang="ko-KR" altLang="en-US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235" y="4613728"/>
            <a:ext cx="284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요거트와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다진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파프리카</a:t>
            </a:r>
            <a:endParaRPr lang="en-US" altLang="ko-KR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양파를 섞는다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83" y="4608769"/>
            <a:ext cx="259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토마토를 반으로 잘라 속을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파낸후</a:t>
            </a:r>
            <a:r>
              <a:rPr lang="ko-KR" altLang="en-US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1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로 채운다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7783" y="4608768"/>
            <a:ext cx="2650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치즈를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구운후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바질페스토를</a:t>
            </a:r>
            <a:r>
              <a:rPr lang="ko-KR" altLang="en-US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올리고 그린비타민을 꽂는다</a:t>
            </a:r>
            <a:endParaRPr lang="ko-KR" altLang="en-US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47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52" y="1809976"/>
            <a:ext cx="6527007" cy="4351338"/>
          </a:xfrm>
        </p:spPr>
      </p:pic>
      <p:sp>
        <p:nvSpPr>
          <p:cNvPr id="5" name="TextBox 4"/>
          <p:cNvSpPr txBox="1"/>
          <p:nvPr/>
        </p:nvSpPr>
        <p:spPr>
          <a:xfrm>
            <a:off x="10160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완성사진</a:t>
            </a:r>
            <a:endParaRPr lang="ko-KR" altLang="en-US" sz="48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50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2629" y="2133601"/>
            <a:ext cx="5021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진수성찬 팀의</a:t>
            </a:r>
            <a:endParaRPr lang="en-US" altLang="ko-KR" sz="60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pPr algn="ctr"/>
            <a:r>
              <a:rPr lang="ko-KR" altLang="en-US" sz="60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포인트</a:t>
            </a:r>
            <a:endParaRPr lang="ko-KR" altLang="en-US" sz="6600" dirty="0">
              <a:solidFill>
                <a:srgbClr val="E2311E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09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829" y="696687"/>
            <a:ext cx="2554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창의성</a:t>
            </a:r>
            <a:endParaRPr lang="ko-KR" altLang="en-US" sz="60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829" y="1712350"/>
            <a:ext cx="836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우리 몸의 건강을 완성시켜주는 </a:t>
            </a:r>
            <a:r>
              <a:rPr lang="ko-KR" altLang="en-US" sz="2400" dirty="0" err="1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슈퍼푸드를</a:t>
            </a:r>
            <a:r>
              <a:rPr lang="ko-KR" altLang="en-US" sz="2400" dirty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이용해 </a:t>
            </a:r>
            <a:r>
              <a:rPr lang="ko-KR" altLang="en-US" sz="24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요리를 하여 </a:t>
            </a:r>
            <a:r>
              <a:rPr lang="ko-KR" altLang="en-US" sz="2400" dirty="0" err="1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슈퍼푸드로</a:t>
            </a:r>
            <a:r>
              <a:rPr lang="ko-KR" altLang="en-US" sz="24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음식의 주를 이루고</a:t>
            </a:r>
            <a:r>
              <a:rPr lang="en-US" altLang="ko-KR" sz="24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4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각 음식마다 </a:t>
            </a:r>
            <a:r>
              <a:rPr lang="ko-KR" altLang="en-US" sz="240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힘의 상징인 히어로를 선정</a:t>
            </a:r>
            <a:r>
              <a:rPr lang="ko-KR" altLang="en-US" sz="24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하여 각 히어로들의 특징</a:t>
            </a:r>
            <a:r>
              <a:rPr lang="en-US" altLang="ko-KR" sz="24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4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색을 슈퍼푸드를 </a:t>
            </a:r>
            <a:r>
              <a:rPr lang="ko-KR" altLang="en-US" sz="24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이용하여 </a:t>
            </a:r>
            <a:r>
              <a:rPr lang="ko-KR" altLang="en-US" sz="240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참신하게</a:t>
            </a:r>
            <a:r>
              <a:rPr lang="ko-KR" altLang="en-US" sz="24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40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표현</a:t>
            </a:r>
            <a:r>
              <a:rPr lang="ko-KR" altLang="en-US" sz="24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하였다</a:t>
            </a:r>
            <a:r>
              <a:rPr lang="en-US" altLang="ko-KR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.</a:t>
            </a:r>
            <a:endParaRPr lang="ko-KR" altLang="en-US" sz="24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endParaRPr lang="ko-KR" altLang="en-US" sz="54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829" y="3882570"/>
            <a:ext cx="7358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조리과정의 단순함</a:t>
            </a:r>
            <a:endParaRPr lang="ko-KR" altLang="en-US" sz="60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828" y="4898233"/>
            <a:ext cx="88101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복잡해 보이지 않고 깔끔하게 보여지기 위해 모양을 만들고 </a:t>
            </a:r>
            <a:endParaRPr lang="en-US" altLang="ko-KR" sz="24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속을 파내서 채운다거나</a:t>
            </a:r>
            <a:r>
              <a:rPr lang="en-US" altLang="ko-KR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4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감싸는 </a:t>
            </a:r>
            <a:r>
              <a:rPr lang="ko-KR" altLang="en-US" sz="240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단순한</a:t>
            </a:r>
            <a:r>
              <a:rPr lang="ko-KR" altLang="en-US" sz="24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40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조리방법</a:t>
            </a:r>
            <a:r>
              <a:rPr lang="ko-KR" altLang="en-US" sz="24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으로 가정에서</a:t>
            </a:r>
            <a:endParaRPr lang="en-US" altLang="ko-KR" sz="24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바꾸어 </a:t>
            </a:r>
            <a:r>
              <a:rPr lang="ko-KR" altLang="en-US" sz="24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손쉽게 만들 수 있는 요리들로 구성</a:t>
            </a:r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하였다</a:t>
            </a:r>
            <a:endParaRPr lang="ko-KR" altLang="en-US" sz="24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endParaRPr lang="ko-KR" altLang="en-US" sz="54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3564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829" y="696687"/>
            <a:ext cx="2554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실용성</a:t>
            </a:r>
            <a:endParaRPr lang="ko-KR" altLang="en-US" sz="60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829" y="1712350"/>
            <a:ext cx="836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바쁘고 빠름을 추구하는 현대에 맞춰 </a:t>
            </a:r>
            <a:r>
              <a:rPr lang="ko-KR" altLang="en-US" sz="24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야자시간에 먹어야 하는 </a:t>
            </a:r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요리인 만큼 전달하기 쉽고 </a:t>
            </a:r>
            <a:r>
              <a:rPr lang="ko-KR" altLang="en-US" sz="24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간편한 도시락 통</a:t>
            </a:r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을 </a:t>
            </a:r>
            <a:r>
              <a:rPr lang="ko-KR" altLang="en-US" sz="24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사용</a:t>
            </a:r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하였으면서 빠르고 복잡하지 않게 먹을 수 있는 </a:t>
            </a:r>
            <a:r>
              <a:rPr lang="ko-KR" altLang="en-US" sz="24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한입거리인 음식들로만 구성</a:t>
            </a:r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이</a:t>
            </a:r>
            <a:r>
              <a:rPr lang="ko-KR" altLang="en-US" sz="24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되어있다</a:t>
            </a:r>
            <a:r>
              <a:rPr lang="en-US" altLang="ko-KR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.</a:t>
            </a:r>
            <a:endParaRPr lang="ko-KR" altLang="en-US" sz="24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endParaRPr lang="ko-KR" altLang="en-US" sz="54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829" y="3882570"/>
            <a:ext cx="7358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경제성</a:t>
            </a:r>
            <a:endParaRPr lang="ko-KR" altLang="en-US" sz="60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828" y="4898233"/>
            <a:ext cx="881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주변에서 쉽게 구할 수 있는 </a:t>
            </a:r>
            <a:r>
              <a:rPr lang="ko-KR" altLang="en-US" sz="24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저렴한 </a:t>
            </a:r>
            <a:r>
              <a:rPr lang="ko-KR" altLang="en-US" sz="24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식재료만</a:t>
            </a:r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사용</a:t>
            </a:r>
            <a:endParaRPr lang="ko-KR" altLang="en-US" sz="54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55503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828" y="696687"/>
            <a:ext cx="544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표현성</a:t>
            </a:r>
            <a:r>
              <a:rPr lang="en-US" altLang="ko-KR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6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음식량</a:t>
            </a:r>
            <a:endParaRPr lang="ko-KR" altLang="en-US" sz="60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829" y="1712350"/>
            <a:ext cx="83602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히어로들의 대표적인 색에 맞춰 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다채로운 재료를 사용해 식욕을 돋구며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도시락에 들어가 있는 각 음식들이 </a:t>
            </a:r>
            <a:r>
              <a:rPr lang="ko-KR" altLang="en-US" sz="200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적절한 식감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맛의 균형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을 이루고 있으며 다양한 음식을 담아 </a:t>
            </a:r>
            <a:r>
              <a:rPr lang="ko-KR" altLang="en-US" sz="200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부담스럽지 않게 푸짐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해보인다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.</a:t>
            </a:r>
            <a:endParaRPr lang="ko-KR" altLang="en-US" sz="20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endParaRPr lang="ko-KR" altLang="en-US" sz="54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11765" r="19676" b="7843"/>
          <a:stretch/>
        </p:blipFill>
        <p:spPr>
          <a:xfrm>
            <a:off x="6847532" y="4284829"/>
            <a:ext cx="3127429" cy="2609056"/>
          </a:xfrm>
          <a:prstGeom prst="trapezoid">
            <a:avLst>
              <a:gd name="adj" fmla="val 24719"/>
            </a:avLst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26" y="4307278"/>
            <a:ext cx="2872804" cy="2609056"/>
          </a:xfrm>
          <a:prstGeom prst="flowChartManualOperation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72" y="4309255"/>
            <a:ext cx="2856751" cy="2592288"/>
          </a:xfrm>
          <a:prstGeom prst="trapezoid">
            <a:avLst>
              <a:gd name="adj" fmla="val 19914"/>
            </a:avLst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-400"/>
          <a:stretch/>
        </p:blipFill>
        <p:spPr>
          <a:xfrm>
            <a:off x="-574205" y="4307278"/>
            <a:ext cx="2825883" cy="2566764"/>
          </a:xfrm>
          <a:prstGeom prst="flowChartManualOperation">
            <a:avLst/>
          </a:prstGeom>
        </p:spPr>
      </p:pic>
    </p:spTree>
    <p:extLst>
      <p:ext uri="{BB962C8B-B14F-4D97-AF65-F5344CB8AC3E}">
        <p14:creationId xmlns:p14="http://schemas.microsoft.com/office/powerpoint/2010/main" val="27512740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995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요리의 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컨셉</a:t>
            </a:r>
            <a:endParaRPr lang="ko-KR" altLang="en-US" sz="28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1443514"/>
            <a:ext cx="598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</a:t>
            </a:r>
            <a:r>
              <a:rPr lang="ko-KR" altLang="en-US" sz="6000" dirty="0" err="1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푸드</a:t>
            </a:r>
            <a:r>
              <a:rPr lang="ko-KR" altLang="en-US" sz="60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란</a:t>
            </a:r>
            <a:r>
              <a:rPr lang="en-US" altLang="ko-KR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?</a:t>
            </a:r>
            <a:endParaRPr lang="ko-KR" altLang="en-US" sz="60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" y="2459177"/>
            <a:ext cx="8267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4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영양이 </a:t>
            </a:r>
            <a:r>
              <a:rPr lang="ko-KR" altLang="en-US" sz="24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풍부하고 나쁜 콜레스테롤은 함유하고 있지 않거나</a:t>
            </a:r>
            <a:r>
              <a:rPr lang="en-US" altLang="ko-KR" sz="24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4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음식 첨가물의 독성을 해독하며 우리 몸에 면역력을 증가시켜 노화를 늦춰주는 식품</a:t>
            </a:r>
          </a:p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4950" y="4490503"/>
            <a:ext cx="8248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-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무더위에 지치기 쉬운 여름철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면역력을 높여 건강에 도움을 줍니다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.</a:t>
            </a:r>
            <a:endParaRPr lang="ko-KR" altLang="en-US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pPr fontAlgn="base"/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-</a:t>
            </a:r>
            <a:r>
              <a:rPr lang="ko-KR" altLang="en-US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영양소가 풍부하고 대부분 저칼로리라는 점이 특징입니다</a:t>
            </a:r>
            <a:r>
              <a:rPr lang="en-US" altLang="ko-KR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.</a:t>
            </a:r>
            <a:endParaRPr lang="ko-KR" altLang="en-US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4302920"/>
            <a:ext cx="8191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8057" y="2525485"/>
            <a:ext cx="6313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감사합니다</a:t>
            </a:r>
            <a:endParaRPr lang="ko-KR" altLang="en-US" sz="66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39" y="1344345"/>
            <a:ext cx="2863830" cy="51006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069" y="1757301"/>
            <a:ext cx="2110702" cy="375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8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4450" y="1576864"/>
            <a:ext cx="691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</a:t>
            </a:r>
            <a:r>
              <a:rPr lang="ko-KR" altLang="en-US" sz="4800" dirty="0" err="1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푸드</a:t>
            </a:r>
            <a:r>
              <a:rPr lang="ko-KR" altLang="en-US" sz="4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를</a:t>
            </a:r>
            <a:r>
              <a:rPr lang="en-US" altLang="ko-KR" sz="48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48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먹은 내친구</a:t>
            </a:r>
            <a:endParaRPr lang="ko-KR" altLang="en-US" sz="48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4" name="아래쪽 화살표 3"/>
          <p:cNvSpPr/>
          <p:nvPr/>
        </p:nvSpPr>
        <p:spPr>
          <a:xfrm>
            <a:off x="4191000" y="2628900"/>
            <a:ext cx="838200" cy="1009650"/>
          </a:xfrm>
          <a:prstGeom prst="downArrow">
            <a:avLst>
              <a:gd name="adj1" fmla="val 27273"/>
              <a:gd name="adj2" fmla="val 454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905000" y="4011989"/>
            <a:ext cx="691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</a:t>
            </a:r>
            <a:r>
              <a:rPr lang="ko-KR" altLang="en-US" sz="4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맨</a:t>
            </a:r>
            <a:r>
              <a:rPr lang="ko-KR" altLang="en-US" sz="4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이</a:t>
            </a:r>
            <a:r>
              <a:rPr lang="ko-KR" altLang="en-US" sz="48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4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된 내 친구</a:t>
            </a:r>
            <a:endParaRPr lang="ko-KR" altLang="en-US" sz="48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7" name="양쪽 모서리가 잘린 사각형 6"/>
          <p:cNvSpPr/>
          <p:nvPr/>
        </p:nvSpPr>
        <p:spPr>
          <a:xfrm>
            <a:off x="790575" y="1218902"/>
            <a:ext cx="7658100" cy="4724400"/>
          </a:xfrm>
          <a:prstGeom prst="snip2Same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314450" y="2319218"/>
            <a:ext cx="66103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공부로 </a:t>
            </a:r>
            <a:r>
              <a:rPr lang="ko-KR" altLang="en-US" sz="28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지친 체력과 면역력이 부족해진 친구에게 꼭 필요한 </a:t>
            </a:r>
            <a:r>
              <a:rPr lang="ko-KR" altLang="en-US" sz="2800" dirty="0" err="1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</a:t>
            </a:r>
            <a:r>
              <a:rPr lang="ko-KR" altLang="en-US" sz="2800" dirty="0" err="1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푸드</a:t>
            </a:r>
            <a:r>
              <a:rPr lang="en-US" altLang="ko-KR" sz="28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!</a:t>
            </a:r>
            <a:endParaRPr lang="ko-KR" altLang="en-US" sz="28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pPr fontAlgn="base"/>
            <a:endParaRPr lang="en-US" altLang="ko-KR" sz="28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pPr fontAlgn="base"/>
            <a:r>
              <a:rPr lang="ko-KR" altLang="en-US" sz="28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</a:t>
            </a:r>
            <a:r>
              <a:rPr lang="ko-KR" altLang="en-US" sz="2800" dirty="0" err="1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푸드</a:t>
            </a:r>
            <a:r>
              <a:rPr lang="ko-KR" altLang="en-US" sz="28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가</a:t>
            </a:r>
            <a:r>
              <a:rPr lang="ko-KR" altLang="en-US" sz="28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8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들어간 음식 </a:t>
            </a:r>
            <a:r>
              <a:rPr lang="en-US" altLang="ko-KR" sz="28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= </a:t>
            </a:r>
            <a:r>
              <a:rPr lang="ko-KR" altLang="en-US" sz="280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기운이 샘솟는 </a:t>
            </a:r>
            <a:r>
              <a:rPr lang="ko-KR" altLang="en-US" sz="280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히어로</a:t>
            </a:r>
            <a:r>
              <a:rPr lang="ko-KR" altLang="en-US" sz="280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음식</a:t>
            </a:r>
            <a:r>
              <a:rPr lang="en-US" altLang="ko-KR" sz="28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!</a:t>
            </a:r>
            <a:endParaRPr lang="ko-KR" altLang="en-US" sz="280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4869924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슈퍼맨</a:t>
            </a:r>
            <a:r>
              <a:rPr lang="en-US" altLang="ko-KR" sz="2800" dirty="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80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헐크</a:t>
            </a:r>
            <a:r>
              <a:rPr lang="en-US" altLang="ko-KR" sz="2800" dirty="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80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배트맨</a:t>
            </a:r>
            <a:r>
              <a:rPr lang="en-US" altLang="ko-KR" sz="2800" dirty="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800">
                <a:solidFill>
                  <a:srgbClr val="FFFF0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스파이더맨 </a:t>
            </a:r>
            <a:endParaRPr lang="ko-KR" altLang="en-US" sz="28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66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8115" y="2463968"/>
            <a:ext cx="6995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친구들의 </a:t>
            </a:r>
            <a:r>
              <a:rPr lang="ko-KR" altLang="en-US" sz="60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의견</a:t>
            </a:r>
            <a:endParaRPr lang="ko-KR" altLang="en-US" sz="6000" dirty="0">
              <a:solidFill>
                <a:srgbClr val="E2311E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3479631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수능을 준비하는 친구들을 </a:t>
            </a:r>
            <a:r>
              <a:rPr lang="ko-KR" altLang="en-US" sz="2800" dirty="0" err="1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대상으로한</a:t>
            </a:r>
            <a:r>
              <a:rPr lang="ko-KR" altLang="en-US" sz="2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설문조사</a:t>
            </a:r>
            <a:endParaRPr lang="ko-KR" altLang="en-US" sz="2800" dirty="0">
              <a:solidFill>
                <a:schemeClr val="accent1">
                  <a:lumMod val="75000"/>
                </a:schemeClr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32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99" y="27861"/>
            <a:ext cx="6995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친구들의 의견</a:t>
            </a:r>
            <a:endParaRPr lang="ko-KR" altLang="en-US" sz="28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0" y="895350"/>
            <a:ext cx="3321050" cy="3887232"/>
            <a:chOff x="0" y="895350"/>
            <a:chExt cx="3321050" cy="3887232"/>
          </a:xfrm>
        </p:grpSpPr>
        <p:sp>
          <p:nvSpPr>
            <p:cNvPr id="3" name="TextBox 2"/>
            <p:cNvSpPr txBox="1"/>
            <p:nvPr/>
          </p:nvSpPr>
          <p:spPr>
            <a:xfrm>
              <a:off x="1184275" y="895350"/>
              <a:ext cx="1714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dirty="0" smtClean="0">
                  <a:latin typeface="Rix종로삼거리필 R" panose="02000503000000000000" pitchFamily="2" charset="-127"/>
                  <a:ea typeface="Rix종로삼거리필 R" panose="02000503000000000000" pitchFamily="2" charset="-127"/>
                </a:rPr>
                <a:t>맛</a:t>
              </a:r>
              <a:endParaRPr lang="ko-KR" altLang="en-US" sz="5400" dirty="0">
                <a:latin typeface="Rix종로삼거리필 R" panose="02000503000000000000" pitchFamily="2" charset="-127"/>
                <a:ea typeface="Rix종로삼거리필 R" panose="02000503000000000000" pitchFamily="2" charset="-127"/>
              </a:endParaRPr>
            </a:p>
          </p:txBody>
        </p:sp>
        <p:graphicFrame>
          <p:nvGraphicFramePr>
            <p:cNvPr id="10" name="차트 9"/>
            <p:cNvGraphicFramePr/>
            <p:nvPr>
              <p:extLst>
                <p:ext uri="{D42A27DB-BD31-4B8C-83A1-F6EECF244321}">
                  <p14:modId xmlns:p14="http://schemas.microsoft.com/office/powerpoint/2010/main" val="1210619118"/>
                </p:ext>
              </p:extLst>
            </p:nvPr>
          </p:nvGraphicFramePr>
          <p:xfrm>
            <a:off x="0" y="1809413"/>
            <a:ext cx="3321050" cy="24895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635000" y="4413250"/>
              <a:ext cx="253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err="1" smtClean="0">
                  <a:latin typeface="Rix종로삼거리필 R" panose="02000503000000000000" pitchFamily="2" charset="-127"/>
                  <a:ea typeface="Rix종로삼거리필 R" panose="02000503000000000000" pitchFamily="2" charset="-127"/>
                </a:rPr>
                <a:t>상큼한맛</a:t>
              </a:r>
              <a:r>
                <a:rPr lang="en-US" altLang="ko-KR" dirty="0" smtClean="0">
                  <a:latin typeface="Rix종로삼거리필 R" panose="02000503000000000000" pitchFamily="2" charset="-127"/>
                  <a:ea typeface="Rix종로삼거리필 R" panose="02000503000000000000" pitchFamily="2" charset="-127"/>
                </a:rPr>
                <a:t>, </a:t>
              </a:r>
              <a:r>
                <a:rPr lang="ko-KR" altLang="en-US" smtClean="0">
                  <a:latin typeface="Rix종로삼거리필 R" panose="02000503000000000000" pitchFamily="2" charset="-127"/>
                  <a:ea typeface="Rix종로삼거리필 R" panose="02000503000000000000" pitchFamily="2" charset="-127"/>
                </a:rPr>
                <a:t>매콤한맛</a:t>
              </a:r>
              <a:endParaRPr lang="ko-KR" altLang="en-US">
                <a:latin typeface="Rix종로삼거리필 R" panose="02000503000000000000" pitchFamily="2" charset="-127"/>
                <a:ea typeface="Rix종로삼거리필 R" panose="02000503000000000000" pitchFamily="2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11124" y="880020"/>
            <a:ext cx="3581401" cy="3887233"/>
            <a:chOff x="3047999" y="895349"/>
            <a:chExt cx="3581401" cy="3887233"/>
          </a:xfrm>
        </p:grpSpPr>
        <p:sp>
          <p:nvSpPr>
            <p:cNvPr id="11" name="TextBox 10"/>
            <p:cNvSpPr txBox="1"/>
            <p:nvPr/>
          </p:nvSpPr>
          <p:spPr>
            <a:xfrm>
              <a:off x="3648075" y="895349"/>
              <a:ext cx="1714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dirty="0" err="1" smtClean="0">
                  <a:latin typeface="Rix종로삼거리필 R" panose="02000503000000000000" pitchFamily="2" charset="-127"/>
                  <a:ea typeface="Rix종로삼거리필 R" panose="02000503000000000000" pitchFamily="2" charset="-127"/>
                </a:rPr>
                <a:t>식감</a:t>
              </a:r>
              <a:endParaRPr lang="ko-KR" altLang="en-US" sz="5400" dirty="0">
                <a:latin typeface="Rix종로삼거리필 R" panose="02000503000000000000" pitchFamily="2" charset="-127"/>
                <a:ea typeface="Rix종로삼거리필 R" panose="02000503000000000000" pitchFamily="2" charset="-127"/>
              </a:endParaRPr>
            </a:p>
          </p:txBody>
        </p:sp>
        <p:graphicFrame>
          <p:nvGraphicFramePr>
            <p:cNvPr id="21" name="차트 20"/>
            <p:cNvGraphicFramePr/>
            <p:nvPr>
              <p:extLst>
                <p:ext uri="{D42A27DB-BD31-4B8C-83A1-F6EECF244321}">
                  <p14:modId xmlns:p14="http://schemas.microsoft.com/office/powerpoint/2010/main" val="1418236451"/>
                </p:ext>
              </p:extLst>
            </p:nvPr>
          </p:nvGraphicFramePr>
          <p:xfrm>
            <a:off x="3047999" y="1809413"/>
            <a:ext cx="3009901" cy="22990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4095750" y="4413250"/>
              <a:ext cx="253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err="1" smtClean="0">
                  <a:latin typeface="Rix종로삼거리필 R" panose="02000503000000000000" pitchFamily="2" charset="-127"/>
                  <a:ea typeface="Rix종로삼거리필 R" panose="02000503000000000000" pitchFamily="2" charset="-127"/>
                </a:rPr>
                <a:t>바삭한맛</a:t>
              </a:r>
              <a:endParaRPr lang="ko-KR" altLang="en-US" dirty="0">
                <a:latin typeface="Rix종로삼거리필 R" panose="02000503000000000000" pitchFamily="2" charset="-127"/>
                <a:ea typeface="Rix종로삼거리필 R" panose="02000503000000000000" pitchFamily="2" charset="-127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405041" y="880020"/>
            <a:ext cx="3239859" cy="3874533"/>
            <a:chOff x="6289676" y="895349"/>
            <a:chExt cx="3239859" cy="3874533"/>
          </a:xfrm>
        </p:grpSpPr>
        <p:sp>
          <p:nvSpPr>
            <p:cNvPr id="22" name="TextBox 21"/>
            <p:cNvSpPr txBox="1"/>
            <p:nvPr/>
          </p:nvSpPr>
          <p:spPr>
            <a:xfrm>
              <a:off x="6657976" y="895349"/>
              <a:ext cx="1714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dirty="0" smtClean="0">
                  <a:latin typeface="Rix종로삼거리필 R" panose="02000503000000000000" pitchFamily="2" charset="-127"/>
                  <a:ea typeface="Rix종로삼거리필 R" panose="02000503000000000000" pitchFamily="2" charset="-127"/>
                </a:rPr>
                <a:t>메뉴</a:t>
              </a:r>
              <a:endParaRPr lang="ko-KR" altLang="en-US" sz="5400" dirty="0">
                <a:latin typeface="Rix종로삼거리필 R" panose="02000503000000000000" pitchFamily="2" charset="-127"/>
                <a:ea typeface="Rix종로삼거리필 R" panose="02000503000000000000" pitchFamily="2" charset="-127"/>
              </a:endParaRPr>
            </a:p>
          </p:txBody>
        </p:sp>
        <p:graphicFrame>
          <p:nvGraphicFramePr>
            <p:cNvPr id="26" name="차트 25"/>
            <p:cNvGraphicFramePr/>
            <p:nvPr>
              <p:extLst>
                <p:ext uri="{D42A27DB-BD31-4B8C-83A1-F6EECF244321}">
                  <p14:modId xmlns:p14="http://schemas.microsoft.com/office/powerpoint/2010/main" val="2600208671"/>
                </p:ext>
              </p:extLst>
            </p:nvPr>
          </p:nvGraphicFramePr>
          <p:xfrm>
            <a:off x="6289676" y="1809413"/>
            <a:ext cx="2384424" cy="24895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6995885" y="4400550"/>
              <a:ext cx="253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mtClean="0">
                  <a:latin typeface="Rix종로삼거리필 R" panose="02000503000000000000" pitchFamily="2" charset="-127"/>
                  <a:ea typeface="Rix종로삼거리필 R" panose="02000503000000000000" pitchFamily="2" charset="-127"/>
                </a:rPr>
                <a:t>한입거리</a:t>
              </a:r>
              <a:endParaRPr lang="ko-KR" altLang="en-US" dirty="0">
                <a:latin typeface="Rix종로삼거리필 R" panose="02000503000000000000" pitchFamily="2" charset="-127"/>
                <a:ea typeface="Rix종로삼거리필 R" panose="02000503000000000000" pitchFamily="2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35000" y="5235556"/>
            <a:ext cx="8274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들어갔으면 하는 재료</a:t>
            </a:r>
            <a:endParaRPr lang="en-US" altLang="ko-KR" sz="32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레몬</a:t>
            </a:r>
            <a:r>
              <a:rPr lang="en-US" altLang="ko-KR" sz="2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80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두부</a:t>
            </a:r>
            <a:r>
              <a:rPr lang="en-US" altLang="ko-KR" sz="2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80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에너지바</a:t>
            </a:r>
            <a:r>
              <a:rPr lang="en-US" altLang="ko-KR" sz="2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80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닭가슴살</a:t>
            </a:r>
            <a:r>
              <a:rPr lang="en-US" altLang="ko-KR" sz="2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80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과일</a:t>
            </a:r>
            <a:r>
              <a:rPr lang="en-US" altLang="ko-KR" sz="2800" dirty="0" smtClean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….</a:t>
            </a:r>
            <a:endParaRPr lang="ko-KR" altLang="en-US" sz="2800">
              <a:solidFill>
                <a:schemeClr val="accent1">
                  <a:lumMod val="75000"/>
                </a:schemeClr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95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0.33159 0.00787 " pathEditMode="relative" rAng="0" ptsTypes="AA">
                                      <p:cBhvr>
                                        <p:cTn id="6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62865 0.00879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112" y="158700"/>
            <a:ext cx="6079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4</a:t>
            </a:r>
            <a:r>
              <a:rPr lang="ko-KR" altLang="en-US" sz="66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명의 </a:t>
            </a:r>
            <a:r>
              <a:rPr lang="ko-KR" altLang="en-US" sz="66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히어로</a:t>
            </a:r>
            <a:endParaRPr lang="ko-KR" altLang="en-US" sz="66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40" y="2103097"/>
            <a:ext cx="1924050" cy="203747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098"/>
            <a:ext cx="2179367" cy="217936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25" y="2165971"/>
            <a:ext cx="1338985" cy="191173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95" y="2381776"/>
            <a:ext cx="1646710" cy="1622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083" y="407109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헐크</a:t>
            </a:r>
            <a:endParaRPr lang="ko-KR" altLang="en-US" sz="32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9952" y="4071098"/>
            <a:ext cx="3105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스파이더맨</a:t>
            </a:r>
            <a:endParaRPr lang="ko-KR" altLang="en-US" sz="32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9650" y="4097466"/>
            <a:ext cx="3105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배트맨</a:t>
            </a:r>
            <a:endParaRPr lang="ko-KR" altLang="en-US" sz="32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6386" y="4104069"/>
            <a:ext cx="3105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슈퍼맨</a:t>
            </a:r>
            <a:endParaRPr lang="ko-KR" altLang="en-US" sz="32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52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94300" y="259301"/>
            <a:ext cx="3810000" cy="485775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76849" y="342900"/>
            <a:ext cx="3867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smtClean="0">
                <a:solidFill>
                  <a:srgbClr val="00B05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성적이 </a:t>
            </a:r>
            <a:r>
              <a:rPr lang="ko-KR" altLang="en-US" sz="5400" dirty="0" err="1" smtClean="0">
                <a:solidFill>
                  <a:srgbClr val="00B05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헐</a:t>
            </a:r>
            <a:r>
              <a:rPr lang="ko-KR" altLang="en-US" sz="5400" dirty="0" err="1">
                <a:solidFill>
                  <a:srgbClr val="00B050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크</a:t>
            </a:r>
            <a:endParaRPr lang="ko-KR" altLang="en-US" sz="5400" dirty="0">
              <a:solidFill>
                <a:srgbClr val="00B050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0650" y="2094310"/>
            <a:ext cx="4491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두부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시금치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버섯</a:t>
            </a:r>
            <a:r>
              <a:rPr lang="en-US" altLang="ko-KR" sz="2400" dirty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</a:t>
            </a:r>
            <a:r>
              <a:rPr lang="ko-KR" altLang="en-US" sz="240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야채를 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감싼 </a:t>
            </a:r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닭가슴살에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블루베리 소스를 발라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깻잎의 향긋함을 더하고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춘권피를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감싸 튀긴 후</a:t>
            </a:r>
            <a:endParaRPr lang="en-US" altLang="ko-KR" sz="2400" dirty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볶은 귀리를 묻혀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400" dirty="0" err="1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바삭함을</a:t>
            </a:r>
            <a:r>
              <a:rPr lang="ko-KR" altLang="en-US" sz="2400" dirty="0" smtClean="0">
                <a:solidFill>
                  <a:schemeClr val="bg1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살린 요리</a:t>
            </a:r>
            <a:endParaRPr lang="en-US" altLang="ko-KR" sz="2400" dirty="0" smtClean="0">
              <a:solidFill>
                <a:schemeClr val="bg1"/>
              </a:solidFill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7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12735" r="13209" b="942"/>
          <a:stretch/>
        </p:blipFill>
        <p:spPr>
          <a:xfrm>
            <a:off x="266923" y="361950"/>
            <a:ext cx="3962177" cy="2971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737"/>
            <a:ext cx="1809750" cy="2682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5350" y="1263432"/>
            <a:ext cx="3867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바삭한</a:t>
            </a:r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800" dirty="0" err="1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식감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을</a:t>
            </a:r>
            <a:r>
              <a:rPr lang="ko-KR" altLang="en-US" sz="2800" dirty="0" smtClean="0">
                <a:solidFill>
                  <a:srgbClr val="E2311E"/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위해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롤을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 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춘권피로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감싼 후 튀겨내어 </a:t>
            </a:r>
            <a:r>
              <a:rPr lang="ko-KR" altLang="en-US" sz="2800" dirty="0" err="1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바삭하게</a:t>
            </a:r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endParaRPr lang="en-US" altLang="ko-KR" sz="2800" dirty="0" smtClean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r>
              <a:rPr lang="ko-KR" altLang="en-US" sz="28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먹을 수 있게 함</a:t>
            </a:r>
            <a:endParaRPr lang="ko-KR" altLang="en-US" sz="2800" dirty="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61950"/>
            <a:ext cx="901482" cy="9014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92057" y="4125939"/>
            <a:ext cx="73342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블루베리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 </a:t>
            </a:r>
            <a:r>
              <a:rPr lang="ko-KR" altLang="en-US" sz="2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눈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뇌세포 노화 예방</a:t>
            </a:r>
          </a:p>
          <a:p>
            <a:pPr fontAlgn="base"/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콩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</a:t>
            </a:r>
            <a:r>
              <a:rPr lang="ko-KR" altLang="en-US" sz="2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식물성 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단백질이 풍부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섭취율이 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95%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정도 되는 두부를 </a:t>
            </a:r>
            <a:r>
              <a:rPr lang="ko-KR" altLang="en-US" sz="2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사용</a:t>
            </a:r>
            <a:endParaRPr lang="ko-KR" altLang="en-US" sz="2000">
              <a:latin typeface="Rix종로삼거리필 R" panose="02000503000000000000" pitchFamily="2" charset="-127"/>
              <a:ea typeface="Rix종로삼거리필 R" panose="02000503000000000000" pitchFamily="2" charset="-127"/>
            </a:endParaRPr>
          </a:p>
          <a:p>
            <a:pPr fontAlgn="base"/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귀리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</a:t>
            </a:r>
            <a:r>
              <a:rPr lang="ko-KR" altLang="en-US" sz="2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식이섬유가 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풍부하고 혈중 콜레스테롤 수치를 낮춰줌</a:t>
            </a:r>
          </a:p>
          <a:p>
            <a:pPr fontAlgn="base"/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시금치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  <a:r>
              <a:rPr lang="en-US" altLang="ko-KR" sz="2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/</a:t>
            </a:r>
            <a:r>
              <a:rPr lang="ko-KR" altLang="en-US" sz="2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각종 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비타민</a:t>
            </a:r>
            <a:r>
              <a:rPr lang="en-US" altLang="ko-KR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, </a:t>
            </a:r>
            <a:r>
              <a:rPr lang="ko-KR" altLang="en-US" sz="200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식이섬유가 풍부하여 뼈 건강에 </a:t>
            </a:r>
            <a:r>
              <a:rPr lang="ko-KR" altLang="en-US" sz="200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좋음</a:t>
            </a:r>
            <a:r>
              <a:rPr lang="en-US" altLang="ko-KR" sz="2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 </a:t>
            </a:r>
          </a:p>
          <a:p>
            <a:pPr fontAlgn="base"/>
            <a:r>
              <a:rPr lang="ko-KR" altLang="en-US" sz="2000" dirty="0" smtClean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나트륨을 </a:t>
            </a:r>
            <a:r>
              <a:rPr lang="ko-KR" altLang="en-US" sz="2000" dirty="0">
                <a:latin typeface="Rix종로삼거리필 R" panose="02000503000000000000" pitchFamily="2" charset="-127"/>
                <a:ea typeface="Rix종로삼거리필 R" panose="02000503000000000000" pitchFamily="2" charset="-127"/>
              </a:rPr>
              <a:t>배출하여 혈압과 콜레스테롤 수치를 낮춰줌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74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</TotalTime>
  <Words>790</Words>
  <Application>Microsoft Office PowerPoint</Application>
  <PresentationFormat>화면 슬라이드 쇼(4:3)</PresentationFormat>
  <Paragraphs>196</Paragraphs>
  <Slides>30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6" baseType="lpstr">
      <vt:lpstr>Calibri Light</vt:lpstr>
      <vt:lpstr>Arial</vt:lpstr>
      <vt:lpstr>맑은 고딕</vt:lpstr>
      <vt:lpstr>Rix종로삼거리필 R</vt:lpstr>
      <vt:lpstr>Calibri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김현수</dc:creator>
  <cp:lastModifiedBy>김현수</cp:lastModifiedBy>
  <cp:revision>46</cp:revision>
  <dcterms:created xsi:type="dcterms:W3CDTF">2016-07-31T10:27:34Z</dcterms:created>
  <dcterms:modified xsi:type="dcterms:W3CDTF">2016-08-01T05:57:57Z</dcterms:modified>
</cp:coreProperties>
</file>