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sldIdLst>
    <p:sldId id="266" r:id="rId2"/>
    <p:sldId id="276" r:id="rId3"/>
    <p:sldId id="295" r:id="rId4"/>
    <p:sldId id="292" r:id="rId5"/>
    <p:sldId id="304" r:id="rId6"/>
    <p:sldId id="297" r:id="rId7"/>
    <p:sldId id="298" r:id="rId8"/>
    <p:sldId id="299" r:id="rId9"/>
    <p:sldId id="300" r:id="rId10"/>
    <p:sldId id="301" r:id="rId11"/>
    <p:sldId id="302" r:id="rId12"/>
    <p:sldId id="293" r:id="rId13"/>
    <p:sldId id="305" r:id="rId14"/>
    <p:sldId id="283" r:id="rId15"/>
  </p:sldIdLst>
  <p:sldSz cx="9144000" cy="6858000" type="screen4x3"/>
  <p:notesSz cx="6858000" cy="9144000"/>
  <p:embeddedFontLst>
    <p:embeddedFont>
      <p:font typeface="맑은 고딕" pitchFamily="50" charset="-127"/>
      <p:regular r:id="rId16"/>
      <p:bold r:id="rId17"/>
    </p:embeddedFont>
    <p:embeddedFont>
      <p:font typeface="나눔고딕" charset="-127"/>
      <p:regular r:id="rId18"/>
      <p:bold r:id="rId19"/>
    </p:embeddedFont>
    <p:embeddedFont>
      <p:font typeface="배달의민족 한나" pitchFamily="2" charset="-127"/>
      <p:regular r:id="rId20"/>
    </p:embeddedFont>
    <p:embeddedFont>
      <p:font typeface="현대하모니 M" pitchFamily="18" charset="-127"/>
      <p:regular r:id="rId21"/>
    </p:embeddedFont>
    <p:embeddedFont>
      <p:font typeface="HY바다M" pitchFamily="18" charset="-127"/>
      <p:regular r:id="rId22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10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10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10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10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57"/>
    <a:srgbClr val="FFCC00"/>
    <a:srgbClr val="3B589E"/>
    <a:srgbClr val="CCFF33"/>
    <a:srgbClr val="99FF33"/>
    <a:srgbClr val="808000"/>
    <a:srgbClr val="FF33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1" autoAdjust="0"/>
    <p:restoredTop sz="95503" autoAdjust="0"/>
  </p:normalViewPr>
  <p:slideViewPr>
    <p:cSldViewPr>
      <p:cViewPr>
        <p:scale>
          <a:sx n="100" d="100"/>
          <a:sy n="100" d="100"/>
        </p:scale>
        <p:origin x="-217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7F45-75A9-4279-BB36-D9830FE653A3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BB678A65-E896-4D18-B55E-80828E7A84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AFB6-EB9D-4293-979D-A33EEB52451A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2075E2B8-270E-4AD2-99EC-27DC1719D18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5339-209D-40C7-93C0-1DE066643CA7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47F62136-53F4-4A6C-AB06-F87DD793718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AB33-73EE-48BA-B37B-30A25AF98598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D7AE84FF-8208-44FA-A4F5-DCEA8E74923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B8FD-0068-4095-8977-DC63D32731CA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3E46F762-B10C-4C99-BBD8-F50B260107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B8E7-064E-4128-A903-45F4852710B1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4894C112-848D-42AC-86CA-1BF8447608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D5C-33C3-4440-8FEE-8BA90A601EB0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F05CDAD2-3E39-461A-B0A1-EFF3898D01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0563-8003-4C27-91D5-DAB1E217B3F3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8461B935-9CC6-4FDE-B484-E0ED758359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CD13-D421-4A0B-9687-B458068523B8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D3432DBA-AA03-4EE0-83BF-711A4EC468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67AF8-D485-48F9-B9B0-038E21FF8F05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CB1F9490-E682-4DAF-8557-3922FDE280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7062-131D-4B6B-B9A7-BFF13228EBDF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649001C9-4B0E-4B7B-A804-6114189939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FFADDB-80DE-4836-95F2-7C177217C43C}" type="datetimeFigureOut">
              <a:rPr lang="ko-KR" altLang="en-US"/>
              <a:pPr>
                <a:defRPr/>
              </a:pPr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7092950" y="6491288"/>
            <a:ext cx="1928813" cy="250825"/>
          </a:xfrm>
          <a:prstGeom prst="rect">
            <a:avLst/>
          </a:prstGeom>
        </p:spPr>
        <p:txBody>
          <a:bodyPr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EA5277-BE96-4025-B010-D14BE167C591}" type="slidenum">
              <a:rPr kumimoji="0" lang="ko-KR" altLang="en-US" sz="85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3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25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3314" name="TextBox 14"/>
          <p:cNvSpPr txBox="1">
            <a:spLocks noChangeArrowheads="1"/>
          </p:cNvSpPr>
          <p:nvPr/>
        </p:nvSpPr>
        <p:spPr bwMode="auto">
          <a:xfrm>
            <a:off x="2195513" y="1550988"/>
            <a:ext cx="47529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4400">
                <a:solidFill>
                  <a:srgbClr val="FFCC00"/>
                </a:solidFill>
                <a:latin typeface="현대하모니 M" pitchFamily="18" charset="-127"/>
                <a:ea typeface="현대하모니 M" pitchFamily="18" charset="-127"/>
              </a:rPr>
              <a:t>친구</a:t>
            </a:r>
            <a:r>
              <a:rPr kumimoji="0" lang="ko-KR" altLang="en-US" sz="4400">
                <a:solidFill>
                  <a:schemeClr val="hlink"/>
                </a:solidFill>
                <a:latin typeface="현대하모니 M" pitchFamily="18" charset="-127"/>
                <a:ea typeface="현대하모니 M" pitchFamily="18" charset="-127"/>
              </a:rPr>
              <a:t>야</a:t>
            </a:r>
            <a:r>
              <a:rPr kumimoji="0" lang="en-US" altLang="ko-KR" sz="4400">
                <a:solidFill>
                  <a:schemeClr val="hlink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kumimoji="0" lang="ko-KR" altLang="en-US" sz="4400">
                <a:solidFill>
                  <a:schemeClr val="hlink"/>
                </a:solidFill>
                <a:latin typeface="현대하모니 M" pitchFamily="18" charset="-127"/>
                <a:ea typeface="현대하모니 M" pitchFamily="18" charset="-127"/>
              </a:rPr>
              <a:t>자</a:t>
            </a:r>
            <a:r>
              <a:rPr kumimoji="0" lang="ko-KR" altLang="en-US" sz="4400">
                <a:solidFill>
                  <a:srgbClr val="FFCC00"/>
                </a:solidFill>
                <a:latin typeface="현대하모니 M" pitchFamily="18" charset="-127"/>
                <a:ea typeface="현대하모니 M" pitchFamily="18" charset="-127"/>
              </a:rPr>
              <a:t>지 말고 이거 먹고 파이팅</a:t>
            </a:r>
            <a:r>
              <a:rPr kumimoji="0" lang="en-US" altLang="ko-KR" sz="4400">
                <a:solidFill>
                  <a:srgbClr val="FFCC00"/>
                </a:solidFill>
                <a:latin typeface="현대하모니 M" pitchFamily="18" charset="-127"/>
                <a:ea typeface="현대하모니 M" pitchFamily="18" charset="-127"/>
              </a:rPr>
              <a:t>!</a:t>
            </a:r>
          </a:p>
        </p:txBody>
      </p:sp>
      <p:grpSp>
        <p:nvGrpSpPr>
          <p:cNvPr id="13315" name="그룹 51"/>
          <p:cNvGrpSpPr>
            <a:grpSpLocks/>
          </p:cNvGrpSpPr>
          <p:nvPr/>
        </p:nvGrpSpPr>
        <p:grpSpPr bwMode="auto">
          <a:xfrm>
            <a:off x="4284663" y="908050"/>
            <a:ext cx="574675" cy="576263"/>
            <a:chOff x="4499992" y="2204864"/>
            <a:chExt cx="1584176" cy="1584176"/>
          </a:xfrm>
        </p:grpSpPr>
        <p:sp>
          <p:nvSpPr>
            <p:cNvPr id="53" name="타원 52"/>
            <p:cNvSpPr/>
            <p:nvPr/>
          </p:nvSpPr>
          <p:spPr>
            <a:xfrm>
              <a:off x="4499992" y="2204864"/>
              <a:ext cx="1584176" cy="15841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4644404" y="2375066"/>
              <a:ext cx="1295348" cy="1296142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grpSp>
          <p:nvGrpSpPr>
            <p:cNvPr id="13328" name="그룹 24"/>
            <p:cNvGrpSpPr>
              <a:grpSpLocks/>
            </p:cNvGrpSpPr>
            <p:nvPr/>
          </p:nvGrpSpPr>
          <p:grpSpPr bwMode="auto">
            <a:xfrm>
              <a:off x="4644008" y="2375074"/>
              <a:ext cx="1296144" cy="1296144"/>
              <a:chOff x="4644008" y="2375074"/>
              <a:chExt cx="1296144" cy="1296144"/>
            </a:xfrm>
          </p:grpSpPr>
          <p:cxnSp>
            <p:nvCxnSpPr>
              <p:cNvPr id="59" name="직선 연결선 58"/>
              <p:cNvCxnSpPr>
                <a:stCxn id="54" idx="0"/>
              </p:cNvCxnSpPr>
              <p:nvPr/>
            </p:nvCxnSpPr>
            <p:spPr>
              <a:xfrm>
                <a:off x="5292079" y="2375066"/>
                <a:ext cx="0" cy="1296141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>
                <a:stCxn id="54" idx="2"/>
                <a:endCxn id="54" idx="6"/>
              </p:cNvCxnSpPr>
              <p:nvPr/>
            </p:nvCxnSpPr>
            <p:spPr>
              <a:xfrm>
                <a:off x="4644405" y="3020955"/>
                <a:ext cx="1295347" cy="0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29" name="그룹 25"/>
            <p:cNvGrpSpPr>
              <a:grpSpLocks/>
            </p:cNvGrpSpPr>
            <p:nvPr/>
          </p:nvGrpSpPr>
          <p:grpSpPr bwMode="auto">
            <a:xfrm rot="2700000">
              <a:off x="4644008" y="2348880"/>
              <a:ext cx="1296144" cy="1296144"/>
              <a:chOff x="4644008" y="2348880"/>
              <a:chExt cx="1296144" cy="129614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5293621" y="2350827"/>
                <a:ext cx="0" cy="1295347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4644007" y="2996956"/>
                <a:ext cx="1296141" cy="0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16" name="그룹 81"/>
          <p:cNvGrpSpPr>
            <a:grpSpLocks/>
          </p:cNvGrpSpPr>
          <p:nvPr/>
        </p:nvGrpSpPr>
        <p:grpSpPr bwMode="auto">
          <a:xfrm>
            <a:off x="179388" y="188913"/>
            <a:ext cx="8856662" cy="71437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17" name="그룹 80"/>
          <p:cNvGrpSpPr>
            <a:grpSpLocks/>
          </p:cNvGrpSpPr>
          <p:nvPr/>
        </p:nvGrpSpPr>
        <p:grpSpPr bwMode="auto">
          <a:xfrm>
            <a:off x="179388" y="6597650"/>
            <a:ext cx="8856662" cy="7143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8" name="Picture 22" descr="KakaoTalk_20160731_231833022"/>
          <p:cNvPicPr>
            <a:picLocks noChangeAspect="1" noChangeArrowheads="1"/>
          </p:cNvPicPr>
          <p:nvPr/>
        </p:nvPicPr>
        <p:blipFill>
          <a:blip r:embed="rId2"/>
          <a:srcRect l="11993" r="25000" b="30553"/>
          <a:stretch>
            <a:fillRect/>
          </a:stretch>
        </p:blipFill>
        <p:spPr bwMode="auto">
          <a:xfrm>
            <a:off x="6156325" y="3789363"/>
            <a:ext cx="22844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3" descr="KakaoTalk_20160731_231645943"/>
          <p:cNvPicPr>
            <a:picLocks noChangeAspect="1" noChangeArrowheads="1"/>
          </p:cNvPicPr>
          <p:nvPr/>
        </p:nvPicPr>
        <p:blipFill>
          <a:blip r:embed="rId3"/>
          <a:srcRect l="4790" r="14455"/>
          <a:stretch>
            <a:fillRect/>
          </a:stretch>
        </p:blipFill>
        <p:spPr bwMode="auto">
          <a:xfrm>
            <a:off x="684213" y="3860800"/>
            <a:ext cx="2916237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15"/>
          <p:cNvSpPr txBox="1">
            <a:spLocks noChangeArrowheads="1"/>
          </p:cNvSpPr>
          <p:nvPr/>
        </p:nvSpPr>
        <p:spPr bwMode="auto">
          <a:xfrm>
            <a:off x="6011863" y="342900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 b="1">
                <a:solidFill>
                  <a:schemeClr val="bg1"/>
                </a:solidFill>
                <a:latin typeface="HY바다M" pitchFamily="18" charset="-127"/>
                <a:ea typeface="HY바다M" pitchFamily="18" charset="-127"/>
              </a:rPr>
              <a:t>서초고 </a:t>
            </a:r>
            <a:r>
              <a:rPr kumimoji="0" lang="en-US" altLang="ko-KR" sz="1800" b="1">
                <a:solidFill>
                  <a:schemeClr val="bg1"/>
                </a:solidFill>
                <a:latin typeface="HY바다M" pitchFamily="18" charset="-127"/>
                <a:ea typeface="HY바다M" pitchFamily="18" charset="-127"/>
              </a:rPr>
              <a:t>3 / </a:t>
            </a:r>
            <a:r>
              <a:rPr kumimoji="0" lang="ko-KR" altLang="en-US" sz="1800" b="1">
                <a:solidFill>
                  <a:schemeClr val="bg1"/>
                </a:solidFill>
                <a:latin typeface="HY바다M" pitchFamily="18" charset="-127"/>
                <a:ea typeface="HY바다M" pitchFamily="18" charset="-127"/>
              </a:rPr>
              <a:t>유하빈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360363" y="3457575"/>
            <a:ext cx="3348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 b="1">
                <a:solidFill>
                  <a:schemeClr val="bg1"/>
                </a:solidFill>
                <a:latin typeface="HY바다M" pitchFamily="18" charset="-127"/>
                <a:ea typeface="HY바다M" pitchFamily="18" charset="-127"/>
              </a:rPr>
              <a:t>한국조리과학고 </a:t>
            </a:r>
            <a:r>
              <a:rPr kumimoji="0" lang="en-US" altLang="ko-KR" sz="1800" b="1">
                <a:solidFill>
                  <a:schemeClr val="bg1"/>
                </a:solidFill>
                <a:latin typeface="HY바다M" pitchFamily="18" charset="-127"/>
                <a:ea typeface="HY바다M" pitchFamily="18" charset="-127"/>
              </a:rPr>
              <a:t>3 / </a:t>
            </a:r>
            <a:r>
              <a:rPr kumimoji="0" lang="ko-KR" altLang="en-US" sz="1800" b="1">
                <a:solidFill>
                  <a:schemeClr val="bg1"/>
                </a:solidFill>
                <a:latin typeface="HY바다M" pitchFamily="18" charset="-127"/>
                <a:ea typeface="HY바다M" pitchFamily="18" charset="-127"/>
              </a:rPr>
              <a:t>최정훈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제목 4"/>
          <p:cNvSpPr>
            <a:spLocks noGrp="1"/>
          </p:cNvSpPr>
          <p:nvPr>
            <p:ph type="ctrTitle" idx="4294967295"/>
          </p:nvPr>
        </p:nvSpPr>
        <p:spPr>
          <a:xfrm>
            <a:off x="1474788" y="620713"/>
            <a:ext cx="6337300" cy="647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800" smtClean="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부들부들 푸딩위에 사뿐히 앉아 있는 과일들</a:t>
            </a:r>
            <a:r>
              <a:rPr lang="ko-KR" altLang="en-US" sz="2800" smtClean="0">
                <a:solidFill>
                  <a:srgbClr val="7F7F7F"/>
                </a:solidFill>
                <a:latin typeface="현대하모니 M" pitchFamily="18" charset="-127"/>
                <a:ea typeface="현대하모니 M" pitchFamily="18" charset="-127"/>
              </a:rPr>
              <a:t> </a:t>
            </a: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611188" y="4662488"/>
            <a:ext cx="80645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우유 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--- 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인과 칼슘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단백질 성분이 많아 청소년의 성장과 근육 발달에 도움이 된다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             </a:t>
            </a:r>
          </a:p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바나나 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---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식사 대용으로 충분한 영양이 있는 최고의 과일로 면역력 증대에 효능이 있으며 </a:t>
            </a:r>
          </a:p>
          <a:p>
            <a:pPr>
              <a:lnSpc>
                <a:spcPct val="150000"/>
              </a:lnSpc>
            </a:pP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             청소년들의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기억력과 집중력 향상에 도움을 준다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            </a:t>
            </a:r>
          </a:p>
        </p:txBody>
      </p:sp>
      <p:pic>
        <p:nvPicPr>
          <p:cNvPr id="22531" name="Picture 6" descr="KakaoTalk_20160801_131521653"/>
          <p:cNvPicPr>
            <a:picLocks noChangeAspect="1" noChangeArrowheads="1"/>
          </p:cNvPicPr>
          <p:nvPr/>
        </p:nvPicPr>
        <p:blipFill>
          <a:blip r:embed="rId2"/>
          <a:srcRect t="19687" b="26476"/>
          <a:stretch>
            <a:fillRect/>
          </a:stretch>
        </p:blipFill>
        <p:spPr bwMode="auto">
          <a:xfrm>
            <a:off x="3355975" y="1733550"/>
            <a:ext cx="24479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22263" y="4292600"/>
            <a:ext cx="396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80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■ 재료의 효능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5"/>
          <p:cNvSpPr txBox="1">
            <a:spLocks noChangeArrowheads="1"/>
          </p:cNvSpPr>
          <p:nvPr/>
        </p:nvSpPr>
        <p:spPr bwMode="auto">
          <a:xfrm>
            <a:off x="755650" y="260350"/>
            <a:ext cx="410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0" lang="ko-KR" altLang="en-US" sz="2800">
                <a:solidFill>
                  <a:srgbClr val="595959"/>
                </a:solidFill>
                <a:latin typeface="현대하모니 M" pitchFamily="18" charset="-127"/>
                <a:ea typeface="현대하모니 M" pitchFamily="18" charset="-127"/>
              </a:rPr>
              <a:t>사용재료와 조리과정</a:t>
            </a:r>
            <a:endParaRPr kumimoji="0" lang="en-US" altLang="ko-KR" sz="2800">
              <a:solidFill>
                <a:srgbClr val="595959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graphicFrame>
        <p:nvGraphicFramePr>
          <p:cNvPr id="52276" name="Group 52"/>
          <p:cNvGraphicFramePr>
            <a:graphicFrameLocks noGrp="1"/>
          </p:cNvGraphicFramePr>
          <p:nvPr/>
        </p:nvGraphicFramePr>
        <p:xfrm>
          <a:off x="611188" y="1268413"/>
          <a:ext cx="8064500" cy="4970462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  <a:gridCol w="2016125"/>
                <a:gridCol w="2016125"/>
              </a:tblGrid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재료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과일은 네모모양으로 자른다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설탕과 레몬즙을 넣고 버무려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냉장고에 차게 보관한다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가루 젤라틴에 물을 넣고 저어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굳힌다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우유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½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을 따뜻하게 데운다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따뜻한 우유에 굳힌 젤라틴을 넣고 풀어준다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나머지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½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의 우유와 연유 넣고 섞기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용기에 반만 담는다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냉장고에 넣어 굳히기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굳힌 푸딩위에 차게 보관한 과일을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올리고 민트잎으로 장식하기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91" name="Picture 67" descr="KakaoTalk_20160801_004634107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-4826" t="28529" r="-9444" b="25046"/>
          <a:stretch>
            <a:fillRect/>
          </a:stretch>
        </p:blipFill>
        <p:spPr bwMode="auto">
          <a:xfrm>
            <a:off x="808038" y="1304925"/>
            <a:ext cx="172878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2" name="Picture 68" descr="KakaoTalk_20160801_004632799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t="31667" b="30835"/>
          <a:stretch>
            <a:fillRect/>
          </a:stretch>
        </p:blipFill>
        <p:spPr bwMode="auto">
          <a:xfrm>
            <a:off x="2627313" y="1304925"/>
            <a:ext cx="19446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3" name="Picture 69" descr="KakaoTalk_20160801_004632009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-10022" t="27020" b="29427"/>
          <a:stretch>
            <a:fillRect/>
          </a:stretch>
        </p:blipFill>
        <p:spPr bwMode="auto">
          <a:xfrm>
            <a:off x="4716463" y="1304925"/>
            <a:ext cx="17287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4" name="Picture 71" descr="KakaoTalk_20160801_004633407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 t="36801" b="25191"/>
          <a:stretch>
            <a:fillRect/>
          </a:stretch>
        </p:blipFill>
        <p:spPr bwMode="auto">
          <a:xfrm>
            <a:off x="6732588" y="1304925"/>
            <a:ext cx="18002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5" name="Picture 73" descr="KakaoTalk_20160801_004633146"/>
          <p:cNvPicPr>
            <a:picLocks noChangeAspect="1" noChangeArrowheads="1"/>
          </p:cNvPicPr>
          <p:nvPr/>
        </p:nvPicPr>
        <p:blipFill>
          <a:blip r:embed="rId6">
            <a:lum contrast="6000"/>
          </a:blip>
          <a:srcRect t="25990" b="29913"/>
          <a:stretch>
            <a:fillRect/>
          </a:stretch>
        </p:blipFill>
        <p:spPr bwMode="auto">
          <a:xfrm>
            <a:off x="827088" y="2960688"/>
            <a:ext cx="15843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6" name="Picture 74" descr="KakaoTalk_20160801_004631473"/>
          <p:cNvPicPr>
            <a:picLocks noChangeAspect="1" noChangeArrowheads="1"/>
          </p:cNvPicPr>
          <p:nvPr/>
        </p:nvPicPr>
        <p:blipFill>
          <a:blip r:embed="rId7"/>
          <a:srcRect t="31511" b="25034"/>
          <a:stretch>
            <a:fillRect/>
          </a:stretch>
        </p:blipFill>
        <p:spPr bwMode="auto">
          <a:xfrm>
            <a:off x="2828925" y="2960688"/>
            <a:ext cx="15843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7" name="Picture 76" descr="KakaoTalk_20160801_004630409"/>
          <p:cNvPicPr>
            <a:picLocks noChangeAspect="1" noChangeArrowheads="1"/>
          </p:cNvPicPr>
          <p:nvPr/>
        </p:nvPicPr>
        <p:blipFill>
          <a:blip r:embed="rId8"/>
          <a:srcRect t="20190" b="33055"/>
          <a:stretch>
            <a:fillRect/>
          </a:stretch>
        </p:blipFill>
        <p:spPr bwMode="auto">
          <a:xfrm>
            <a:off x="4859338" y="2932113"/>
            <a:ext cx="15128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8" name="Picture 77" descr="KakaoTalk_20160801_004629529"/>
          <p:cNvPicPr>
            <a:picLocks noChangeAspect="1" noChangeArrowheads="1"/>
          </p:cNvPicPr>
          <p:nvPr/>
        </p:nvPicPr>
        <p:blipFill>
          <a:blip r:embed="rId9"/>
          <a:srcRect t="25990" b="31493"/>
          <a:stretch>
            <a:fillRect/>
          </a:stretch>
        </p:blipFill>
        <p:spPr bwMode="auto">
          <a:xfrm>
            <a:off x="6804025" y="2941638"/>
            <a:ext cx="16573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9" name="Picture 78" descr="KakaoTalk_20160801_004628751"/>
          <p:cNvPicPr>
            <a:picLocks noChangeAspect="1" noChangeArrowheads="1"/>
          </p:cNvPicPr>
          <p:nvPr/>
        </p:nvPicPr>
        <p:blipFill>
          <a:blip r:embed="rId10"/>
          <a:srcRect t="36232" b="23611"/>
          <a:stretch>
            <a:fillRect/>
          </a:stretch>
        </p:blipFill>
        <p:spPr bwMode="auto">
          <a:xfrm>
            <a:off x="755650" y="4581525"/>
            <a:ext cx="17287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0" name="Picture 51" descr="KakaoTalk_20160801_131521653"/>
          <p:cNvPicPr>
            <a:picLocks noChangeAspect="1" noChangeArrowheads="1"/>
          </p:cNvPicPr>
          <p:nvPr/>
        </p:nvPicPr>
        <p:blipFill>
          <a:blip r:embed="rId11"/>
          <a:srcRect t="19392" b="25485"/>
          <a:stretch>
            <a:fillRect/>
          </a:stretch>
        </p:blipFill>
        <p:spPr bwMode="auto">
          <a:xfrm>
            <a:off x="2987675" y="4564063"/>
            <a:ext cx="12954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71550" y="1052513"/>
            <a:ext cx="7416800" cy="5256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800">
              <a:solidFill>
                <a:srgbClr val="7F7F7F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4578" name="제목 4"/>
          <p:cNvSpPr txBox="1">
            <a:spLocks/>
          </p:cNvSpPr>
          <p:nvPr/>
        </p:nvSpPr>
        <p:spPr bwMode="auto">
          <a:xfrm>
            <a:off x="1316038" y="420688"/>
            <a:ext cx="68008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ko-KR" altLang="en-US" sz="2400" b="1">
                <a:latin typeface="현대하모니 M" pitchFamily="18" charset="-127"/>
                <a:ea typeface="현대하모니 M" pitchFamily="18" charset="-127"/>
              </a:rPr>
              <a:t>제목 </a:t>
            </a:r>
            <a:r>
              <a:rPr kumimoji="0" lang="en-US" altLang="ko-KR" sz="2400">
                <a:latin typeface="현대하모니 M" pitchFamily="18" charset="-127"/>
                <a:ea typeface="현대하모니 M" pitchFamily="18" charset="-127"/>
              </a:rPr>
              <a:t>: 『</a:t>
            </a:r>
            <a:r>
              <a:rPr kumimoji="0" lang="ko-KR" altLang="en-US" sz="2400">
                <a:latin typeface="현대하모니 M" pitchFamily="18" charset="-127"/>
                <a:ea typeface="현대하모니 M" pitchFamily="18" charset="-127"/>
              </a:rPr>
              <a:t>친구</a:t>
            </a:r>
            <a:r>
              <a:rPr kumimoji="0" lang="ko-KR" altLang="en-US" sz="2400">
                <a:solidFill>
                  <a:srgbClr val="FF3300"/>
                </a:solidFill>
                <a:latin typeface="현대하모니 M" pitchFamily="18" charset="-127"/>
                <a:ea typeface="현대하모니 M" pitchFamily="18" charset="-127"/>
              </a:rPr>
              <a:t>야</a:t>
            </a:r>
            <a:r>
              <a:rPr kumimoji="0" lang="en-US" altLang="ko-KR" sz="24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kumimoji="0" lang="ko-KR" altLang="en-US" sz="2400">
                <a:solidFill>
                  <a:srgbClr val="FF3300"/>
                </a:solidFill>
                <a:latin typeface="현대하모니 M" pitchFamily="18" charset="-127"/>
                <a:ea typeface="현대하모니 M" pitchFamily="18" charset="-127"/>
              </a:rPr>
              <a:t>자</a:t>
            </a:r>
            <a:r>
              <a:rPr kumimoji="0" lang="ko-KR" altLang="en-US" sz="2400">
                <a:latin typeface="현대하모니 M" pitchFamily="18" charset="-127"/>
                <a:ea typeface="현대하모니 M" pitchFamily="18" charset="-127"/>
              </a:rPr>
              <a:t>지말고 이거먹고 파이팅</a:t>
            </a:r>
            <a:r>
              <a:rPr kumimoji="0" lang="en-US" altLang="ko-KR" sz="2400">
                <a:latin typeface="현대하모니 M" pitchFamily="18" charset="-127"/>
                <a:ea typeface="현대하모니 M" pitchFamily="18" charset="-127"/>
              </a:rPr>
              <a:t>!』</a:t>
            </a:r>
            <a:r>
              <a:rPr kumimoji="0" lang="ko-KR" altLang="en-US" sz="2400">
                <a:solidFill>
                  <a:srgbClr val="0070C0"/>
                </a:solidFill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kumimoji="0" lang="en-US" altLang="ko-KR" sz="2400">
                <a:solidFill>
                  <a:srgbClr val="0070C0"/>
                </a:solidFill>
                <a:latin typeface="현대하모니 M" pitchFamily="18" charset="-127"/>
                <a:ea typeface="현대하모니 M" pitchFamily="18" charset="-127"/>
              </a:rPr>
              <a:t> </a:t>
            </a:r>
            <a:endParaRPr kumimoji="0" lang="ko-KR" altLang="en-US" sz="2400">
              <a:solidFill>
                <a:srgbClr val="0070C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24579" name="Picture 7" descr="KakaoTalk_20160801_131518944"/>
          <p:cNvPicPr>
            <a:picLocks noChangeAspect="1" noChangeArrowheads="1"/>
          </p:cNvPicPr>
          <p:nvPr/>
        </p:nvPicPr>
        <p:blipFill>
          <a:blip r:embed="rId2"/>
          <a:srcRect t="21249" b="20468"/>
          <a:stretch>
            <a:fillRect/>
          </a:stretch>
        </p:blipFill>
        <p:spPr bwMode="auto">
          <a:xfrm>
            <a:off x="2124075" y="1116013"/>
            <a:ext cx="49736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1"/>
          <p:cNvSpPr txBox="1">
            <a:spLocks/>
          </p:cNvSpPr>
          <p:nvPr/>
        </p:nvSpPr>
        <p:spPr>
          <a:xfrm>
            <a:off x="468313" y="1485900"/>
            <a:ext cx="8388350" cy="43195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  무더운 여름 대학 진학을 위해 고군 분투하는 친구들에게 야식에 적합한 기름지지 않고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    담백하며 위에 부담이 가지 않는 재료들을 이용 하려고 노력 하였습니다</a:t>
            </a:r>
            <a:r>
              <a:rPr kumimoji="0" lang="en-US" altLang="ko-KR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    </a:t>
            </a:r>
            <a:r>
              <a:rPr kumimoji="0" lang="en-US" altLang="ko-KR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-  </a:t>
            </a: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부드럽게 술 술 넘어가는 영양만점의</a:t>
            </a:r>
            <a:r>
              <a:rPr kumimoji="0" lang="en-US" altLang="ko-KR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 게살죽을 감춘 계란찜</a:t>
            </a:r>
            <a:endParaRPr kumimoji="0" lang="en-US" altLang="ko-KR" sz="1600">
              <a:solidFill>
                <a:schemeClr val="tx2"/>
              </a:solidFill>
              <a:latin typeface="현대하모니 M" pitchFamily="18" charset="-127"/>
              <a:ea typeface="현대하모니 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    </a:t>
            </a:r>
            <a:r>
              <a:rPr kumimoji="0" lang="en-US" altLang="ko-KR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-  </a:t>
            </a: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제철 채소와 단백질 덩어리인 닭가슴살과의 만남</a:t>
            </a:r>
            <a:endParaRPr kumimoji="0" lang="en-US" altLang="ko-KR" sz="1600">
              <a:solidFill>
                <a:schemeClr val="tx2"/>
              </a:solidFill>
              <a:latin typeface="현대하모니 M" pitchFamily="18" charset="-127"/>
              <a:ea typeface="현대하모니 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    </a:t>
            </a:r>
            <a:r>
              <a:rPr kumimoji="0" lang="en-US" altLang="ko-KR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-  </a:t>
            </a: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오메가 지방산이 풍부한 영양 덩어리 연어와 마늘의 조화</a:t>
            </a:r>
            <a:endParaRPr kumimoji="0" lang="en-US" altLang="ko-KR" sz="1600">
              <a:solidFill>
                <a:schemeClr val="tx2"/>
              </a:solidFill>
              <a:latin typeface="현대하모니 M" pitchFamily="18" charset="-127"/>
              <a:ea typeface="현대하모니 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    </a:t>
            </a:r>
            <a:r>
              <a:rPr kumimoji="0" lang="en-US" altLang="ko-KR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-  </a:t>
            </a: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유기농 우유와 유기농 설탕으로 친구의 건강을 생각한 디저트인</a:t>
            </a:r>
            <a:r>
              <a:rPr kumimoji="0" lang="en-US" altLang="ko-KR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kumimoji="0" lang="ko-KR" altLang="en-US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우유 푸딩</a:t>
            </a:r>
            <a:r>
              <a:rPr kumimoji="0" lang="en-US" altLang="ko-KR" sz="1600">
                <a:solidFill>
                  <a:schemeClr val="tx2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kumimoji="0" lang="ko-KR" altLang="en-US" sz="160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kumimoji="0" lang="ko-KR" altLang="en-US" sz="160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  저희팀은 이번 대회를 준비하면서  우리가 만든 음식을 먹어 줄 상대방이 어떤 상황인지를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kumimoji="0" lang="ko-KR" altLang="en-US" sz="160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     잘 파악하고</a:t>
            </a:r>
            <a:r>
              <a:rPr kumimoji="0" lang="en-US" altLang="ko-KR" sz="160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kumimoji="0" lang="ko-KR" altLang="en-US" sz="160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음식을 먹을 때  불편함이 없도록 진심으로 배려하는 마음을 갖추고 조리 하였을 때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kumimoji="0" lang="ko-KR" altLang="en-US" sz="160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     훌륭한 요리가 완성됨을 서로 확인 하였습니다</a:t>
            </a:r>
            <a:r>
              <a:rPr kumimoji="0" lang="en-US" altLang="ko-KR" sz="160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. </a:t>
            </a:r>
          </a:p>
        </p:txBody>
      </p:sp>
      <p:sp>
        <p:nvSpPr>
          <p:cNvPr id="25602" name="제목 4"/>
          <p:cNvSpPr txBox="1">
            <a:spLocks/>
          </p:cNvSpPr>
          <p:nvPr/>
        </p:nvSpPr>
        <p:spPr bwMode="auto">
          <a:xfrm>
            <a:off x="107950" y="781050"/>
            <a:ext cx="16716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altLang="ko-KR" sz="2400">
                <a:latin typeface="현대하모니 M" pitchFamily="18" charset="-127"/>
                <a:ea typeface="현대하모니 M" pitchFamily="18" charset="-127"/>
              </a:rPr>
              <a:t>『</a:t>
            </a:r>
            <a:r>
              <a:rPr kumimoji="0" lang="ko-KR" altLang="en-US" sz="2400">
                <a:latin typeface="현대하모니 M" pitchFamily="18" charset="-127"/>
                <a:ea typeface="현대하모니 M" pitchFamily="18" charset="-127"/>
              </a:rPr>
              <a:t>소 감</a:t>
            </a:r>
            <a:r>
              <a:rPr kumimoji="0" lang="en-US" altLang="ko-KR" sz="2400">
                <a:latin typeface="현대하모니 M" pitchFamily="18" charset="-127"/>
                <a:ea typeface="현대하모니 M" pitchFamily="18" charset="-127"/>
              </a:rPr>
              <a:t>』</a:t>
            </a:r>
            <a:r>
              <a:rPr kumimoji="0" lang="ko-KR" altLang="en-US" sz="2400">
                <a:solidFill>
                  <a:srgbClr val="0070C0"/>
                </a:solidFill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kumimoji="0" lang="en-US" altLang="ko-KR" sz="2400">
                <a:solidFill>
                  <a:srgbClr val="0070C0"/>
                </a:solidFill>
                <a:latin typeface="현대하모니 M" pitchFamily="18" charset="-127"/>
                <a:ea typeface="현대하모니 M" pitchFamily="18" charset="-127"/>
              </a:rPr>
              <a:t> </a:t>
            </a:r>
            <a:endParaRPr kumimoji="0" lang="ko-KR" altLang="en-US" sz="2400">
              <a:solidFill>
                <a:srgbClr val="0070C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26626" name="TextBox 14"/>
          <p:cNvSpPr txBox="1">
            <a:spLocks noChangeArrowheads="1"/>
          </p:cNvSpPr>
          <p:nvPr/>
        </p:nvSpPr>
        <p:spPr bwMode="auto">
          <a:xfrm>
            <a:off x="2987675" y="2874963"/>
            <a:ext cx="3097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440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감사합니다</a:t>
            </a:r>
            <a:r>
              <a:rPr kumimoji="0" lang="en-US" altLang="ko-KR" sz="440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.</a:t>
            </a:r>
            <a:endParaRPr kumimoji="0" lang="ko-KR" altLang="en-US" sz="440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grpSp>
        <p:nvGrpSpPr>
          <p:cNvPr id="26627" name="그룹 51"/>
          <p:cNvGrpSpPr>
            <a:grpSpLocks/>
          </p:cNvGrpSpPr>
          <p:nvPr/>
        </p:nvGrpSpPr>
        <p:grpSpPr bwMode="auto">
          <a:xfrm>
            <a:off x="4284663" y="2276475"/>
            <a:ext cx="574675" cy="576263"/>
            <a:chOff x="4499992" y="2204864"/>
            <a:chExt cx="1584176" cy="1584176"/>
          </a:xfrm>
        </p:grpSpPr>
        <p:sp>
          <p:nvSpPr>
            <p:cNvPr id="53" name="타원 52"/>
            <p:cNvSpPr/>
            <p:nvPr/>
          </p:nvSpPr>
          <p:spPr>
            <a:xfrm>
              <a:off x="4499992" y="2204864"/>
              <a:ext cx="1584176" cy="15841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4644404" y="2375066"/>
              <a:ext cx="1295348" cy="1296142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grpSp>
          <p:nvGrpSpPr>
            <p:cNvPr id="26636" name="그룹 24"/>
            <p:cNvGrpSpPr>
              <a:grpSpLocks/>
            </p:cNvGrpSpPr>
            <p:nvPr/>
          </p:nvGrpSpPr>
          <p:grpSpPr bwMode="auto">
            <a:xfrm>
              <a:off x="4644008" y="2375074"/>
              <a:ext cx="1296144" cy="1296144"/>
              <a:chOff x="4644008" y="2375074"/>
              <a:chExt cx="1296144" cy="1296144"/>
            </a:xfrm>
          </p:grpSpPr>
          <p:cxnSp>
            <p:nvCxnSpPr>
              <p:cNvPr id="59" name="직선 연결선 58"/>
              <p:cNvCxnSpPr>
                <a:stCxn id="54" idx="0"/>
              </p:cNvCxnSpPr>
              <p:nvPr/>
            </p:nvCxnSpPr>
            <p:spPr>
              <a:xfrm>
                <a:off x="5292079" y="2375066"/>
                <a:ext cx="0" cy="1296141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>
                <a:stCxn id="54" idx="2"/>
                <a:endCxn id="54" idx="6"/>
              </p:cNvCxnSpPr>
              <p:nvPr/>
            </p:nvCxnSpPr>
            <p:spPr>
              <a:xfrm>
                <a:off x="4644405" y="3020955"/>
                <a:ext cx="1295347" cy="0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7" name="그룹 25"/>
            <p:cNvGrpSpPr>
              <a:grpSpLocks/>
            </p:cNvGrpSpPr>
            <p:nvPr/>
          </p:nvGrpSpPr>
          <p:grpSpPr bwMode="auto">
            <a:xfrm rot="2700000">
              <a:off x="4644008" y="2348880"/>
              <a:ext cx="1296144" cy="1296144"/>
              <a:chOff x="4644008" y="2348880"/>
              <a:chExt cx="1296144" cy="129614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5293621" y="2350827"/>
                <a:ext cx="0" cy="1295347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4644007" y="2996956"/>
                <a:ext cx="1296141" cy="0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28" name="그룹 81"/>
          <p:cNvGrpSpPr>
            <a:grpSpLocks/>
          </p:cNvGrpSpPr>
          <p:nvPr/>
        </p:nvGrpSpPr>
        <p:grpSpPr bwMode="auto">
          <a:xfrm>
            <a:off x="179388" y="188913"/>
            <a:ext cx="8856662" cy="71437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29" name="그룹 80"/>
          <p:cNvGrpSpPr>
            <a:grpSpLocks/>
          </p:cNvGrpSpPr>
          <p:nvPr/>
        </p:nvGrpSpPr>
        <p:grpSpPr bwMode="auto">
          <a:xfrm>
            <a:off x="179388" y="6597650"/>
            <a:ext cx="8856662" cy="7143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/>
          <p:cNvSpPr/>
          <p:nvPr/>
        </p:nvSpPr>
        <p:spPr>
          <a:xfrm>
            <a:off x="9525" y="9525"/>
            <a:ext cx="9144000" cy="6858000"/>
          </a:xfrm>
          <a:prstGeom prst="rect">
            <a:avLst/>
          </a:prstGeom>
          <a:solidFill>
            <a:srgbClr val="FF6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4338" name="TextBox 38"/>
          <p:cNvSpPr txBox="1">
            <a:spLocks noChangeArrowheads="1"/>
          </p:cNvSpPr>
          <p:nvPr/>
        </p:nvSpPr>
        <p:spPr bwMode="auto">
          <a:xfrm>
            <a:off x="92075" y="269875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3600">
                <a:solidFill>
                  <a:schemeClr val="bg1"/>
                </a:solidFill>
                <a:latin typeface="현대하모니 M" pitchFamily="18" charset="-127"/>
                <a:ea typeface="현대하모니 M" pitchFamily="18" charset="-127"/>
              </a:rPr>
              <a:t>INDEX.</a:t>
            </a:r>
            <a:endParaRPr kumimoji="0" lang="ko-KR" altLang="en-US" sz="3600">
              <a:solidFill>
                <a:schemeClr val="bg1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4339" name="TextBox 40"/>
          <p:cNvSpPr txBox="1">
            <a:spLocks noChangeArrowheads="1"/>
          </p:cNvSpPr>
          <p:nvPr/>
        </p:nvSpPr>
        <p:spPr bwMode="auto">
          <a:xfrm>
            <a:off x="1028700" y="162401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>
                <a:solidFill>
                  <a:schemeClr val="bg1"/>
                </a:solidFill>
                <a:latin typeface="현대하모니 M" pitchFamily="18" charset="-127"/>
                <a:ea typeface="현대하모니 M" pitchFamily="18" charset="-127"/>
              </a:rPr>
              <a:t>1.  </a:t>
            </a:r>
            <a:r>
              <a:rPr kumimoji="0" lang="ko-KR" altLang="en-US" sz="2800">
                <a:solidFill>
                  <a:schemeClr val="bg1"/>
                </a:solidFill>
                <a:latin typeface="현대하모니 M" pitchFamily="18" charset="-127"/>
                <a:ea typeface="현대하모니 M" pitchFamily="18" charset="-127"/>
              </a:rPr>
              <a:t>전체 컨셉</a:t>
            </a:r>
          </a:p>
        </p:txBody>
      </p:sp>
      <p:sp>
        <p:nvSpPr>
          <p:cNvPr id="14340" name="TextBox 40"/>
          <p:cNvSpPr txBox="1">
            <a:spLocks noChangeArrowheads="1"/>
          </p:cNvSpPr>
          <p:nvPr/>
        </p:nvSpPr>
        <p:spPr bwMode="auto">
          <a:xfrm>
            <a:off x="1028700" y="2489200"/>
            <a:ext cx="547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>
                <a:solidFill>
                  <a:schemeClr val="bg1"/>
                </a:solidFill>
                <a:latin typeface="현대하모니 M" pitchFamily="18" charset="-127"/>
                <a:ea typeface="현대하모니 M" pitchFamily="18" charset="-127"/>
              </a:rPr>
              <a:t>2.  </a:t>
            </a:r>
            <a:r>
              <a:rPr kumimoji="0" lang="ko-KR" altLang="en-US" sz="2800">
                <a:solidFill>
                  <a:schemeClr val="bg1"/>
                </a:solidFill>
                <a:latin typeface="현대하모니 M" pitchFamily="18" charset="-127"/>
                <a:ea typeface="현대하모니 M" pitchFamily="18" charset="-127"/>
              </a:rPr>
              <a:t>메뉴사진 및 재료의 효능</a:t>
            </a:r>
          </a:p>
        </p:txBody>
      </p:sp>
      <p:sp>
        <p:nvSpPr>
          <p:cNvPr id="14341" name="TextBox 40"/>
          <p:cNvSpPr txBox="1">
            <a:spLocks noChangeArrowheads="1"/>
          </p:cNvSpPr>
          <p:nvPr/>
        </p:nvSpPr>
        <p:spPr bwMode="auto">
          <a:xfrm>
            <a:off x="1028700" y="3354388"/>
            <a:ext cx="475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>
                <a:solidFill>
                  <a:schemeClr val="bg1"/>
                </a:solidFill>
                <a:latin typeface="현대하모니 M" pitchFamily="18" charset="-127"/>
                <a:ea typeface="현대하모니 M" pitchFamily="18" charset="-127"/>
              </a:rPr>
              <a:t>3.  </a:t>
            </a:r>
            <a:r>
              <a:rPr kumimoji="0" lang="ko-KR" altLang="en-US" sz="2800">
                <a:solidFill>
                  <a:schemeClr val="bg1"/>
                </a:solidFill>
                <a:latin typeface="현대하모니 M" pitchFamily="18" charset="-127"/>
                <a:ea typeface="현대하모니 M" pitchFamily="18" charset="-127"/>
              </a:rPr>
              <a:t>조리 과정</a:t>
            </a:r>
          </a:p>
        </p:txBody>
      </p:sp>
      <p:sp>
        <p:nvSpPr>
          <p:cNvPr id="14342" name="TextBox 40"/>
          <p:cNvSpPr txBox="1">
            <a:spLocks noChangeArrowheads="1"/>
          </p:cNvSpPr>
          <p:nvPr/>
        </p:nvSpPr>
        <p:spPr bwMode="auto">
          <a:xfrm>
            <a:off x="1028700" y="4214813"/>
            <a:ext cx="410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>
                <a:solidFill>
                  <a:schemeClr val="bg1"/>
                </a:solidFill>
                <a:latin typeface="현대하모니 M" pitchFamily="18" charset="-127"/>
                <a:ea typeface="현대하모니 M" pitchFamily="18" charset="-127"/>
              </a:rPr>
              <a:t>4.  </a:t>
            </a:r>
            <a:r>
              <a:rPr kumimoji="0" lang="ko-KR" altLang="en-US" sz="2800">
                <a:solidFill>
                  <a:schemeClr val="bg1"/>
                </a:solidFill>
                <a:latin typeface="현대하모니 M" pitchFamily="18" charset="-127"/>
                <a:ea typeface="현대하모니 M" pitchFamily="18" charset="-127"/>
              </a:rPr>
              <a:t>완성 요리 및 소감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제목 4"/>
          <p:cNvSpPr>
            <a:spLocks noGrp="1"/>
          </p:cNvSpPr>
          <p:nvPr>
            <p:ph type="ctrTitle" idx="4294967295"/>
          </p:nvPr>
        </p:nvSpPr>
        <p:spPr>
          <a:xfrm>
            <a:off x="1835150" y="333375"/>
            <a:ext cx="5545138" cy="6477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2800" smtClean="0">
                <a:solidFill>
                  <a:srgbClr val="7F7F7F"/>
                </a:solidFill>
                <a:latin typeface="현대하모니 M" pitchFamily="18" charset="-127"/>
                <a:ea typeface="현대하모니 M" pitchFamily="18" charset="-127"/>
              </a:rPr>
              <a:t>출품하는 메뉴의 전체 컨셉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827088" y="1195388"/>
            <a:ext cx="8137525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solidFill>
                  <a:schemeClr val="hlink"/>
                </a:solidFill>
                <a:latin typeface="현대하모니 M" pitchFamily="18" charset="-127"/>
                <a:ea typeface="현대하모니 M" pitchFamily="18" charset="-127"/>
              </a:rPr>
              <a:t>1. </a:t>
            </a:r>
            <a:r>
              <a:rPr lang="ko-KR" altLang="en-US" sz="1600">
                <a:solidFill>
                  <a:schemeClr val="hlink"/>
                </a:solidFill>
                <a:latin typeface="현대하모니 M" pitchFamily="18" charset="-127"/>
                <a:ea typeface="현대하모니 M" pitchFamily="18" charset="-127"/>
              </a:rPr>
              <a:t>메뉴 선택 배경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 저희 학교는 지방 학생들이 많은 기숙형 학교입니다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 그러므로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삼시 세끼를 모두 학교 급식소를 이용하고 있습니다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 </a:t>
            </a:r>
          </a:p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  </a:t>
            </a:r>
          </a:p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고지방 함유 식단과 인스턴트 냉동 재료를  많이 쓰고 있는  우리학교 급식의 문제점을 보완 하면서 </a:t>
            </a:r>
          </a:p>
          <a:p>
            <a:pPr>
              <a:lnSpc>
                <a:spcPct val="120000"/>
              </a:lnSpc>
            </a:pP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 맛과 건강까지 만족 시킬 수 있는 메뉴들로 구성 해 보았습니다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  </a:t>
            </a:r>
          </a:p>
          <a:p>
            <a:endParaRPr lang="ko-KR" altLang="en-US" sz="1500">
              <a:latin typeface="현대하모니 M" pitchFamily="18" charset="-127"/>
              <a:ea typeface="현대하모니 M" pitchFamily="18" charset="-127"/>
            </a:endParaRPr>
          </a:p>
          <a:p>
            <a:r>
              <a:rPr lang="en-US" altLang="ko-KR" sz="1600">
                <a:solidFill>
                  <a:schemeClr val="hlink"/>
                </a:solidFill>
                <a:latin typeface="현대하모니 M" pitchFamily="18" charset="-127"/>
                <a:ea typeface="현대하모니 M" pitchFamily="18" charset="-127"/>
              </a:rPr>
              <a:t>2, </a:t>
            </a:r>
            <a:r>
              <a:rPr lang="ko-KR" altLang="en-US" sz="1600">
                <a:solidFill>
                  <a:schemeClr val="hlink"/>
                </a:solidFill>
                <a:latin typeface="현대하모니 M" pitchFamily="18" charset="-127"/>
                <a:ea typeface="현대하모니 M" pitchFamily="18" charset="-127"/>
              </a:rPr>
              <a:t>메뉴 선택시 유의사항</a:t>
            </a:r>
          </a:p>
          <a:p>
            <a:pPr>
              <a:lnSpc>
                <a:spcPct val="150000"/>
              </a:lnSpc>
            </a:pP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* 저녁 식사 후 늦은 밤의 야간 자율 학습 시간에는 위에 부담이 가지 않는 식자재를 이용해야 합니다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endParaRPr lang="en-US" altLang="ko-KR" sz="1500">
              <a:latin typeface="현대하모니 M" pitchFamily="18" charset="-127"/>
              <a:ea typeface="현대하모니 M" pitchFamily="18" charset="-127"/>
            </a:endParaRPr>
          </a:p>
          <a:p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  *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청소년기의 필수 영양소인 단백질 함량이 높은 재료들로 구성 해 보았습니다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endParaRPr lang="en-US" altLang="ko-KR" sz="1500">
              <a:latin typeface="현대하모니 M" pitchFamily="18" charset="-127"/>
              <a:ea typeface="현대하모니 M" pitchFamily="18" charset="-127"/>
            </a:endParaRPr>
          </a:p>
          <a:p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  *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제철 재료를 최대한 이용하려고 노력 하였습니다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endParaRPr lang="ko-KR" altLang="en-US" sz="1500">
              <a:latin typeface="현대하모니 M" pitchFamily="18" charset="-127"/>
              <a:ea typeface="현대하모니 M" pitchFamily="18" charset="-127"/>
            </a:endParaRPr>
          </a:p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* 조리 방법은 기름을 사용한 굽거나 튀기는 조리법 대신 대부분  찜을 이용한 방법을 선택하였습니다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endParaRPr lang="en-US" altLang="ko-KR" sz="1500">
              <a:latin typeface="현대하모니 M" pitchFamily="18" charset="-127"/>
              <a:ea typeface="현대하모니 M" pitchFamily="18" charset="-127"/>
            </a:endParaRPr>
          </a:p>
          <a:p>
            <a:r>
              <a:rPr lang="en-US" altLang="ko-KR" sz="1600">
                <a:solidFill>
                  <a:schemeClr val="hlink"/>
                </a:solidFill>
                <a:latin typeface="현대하모니 M" pitchFamily="18" charset="-127"/>
                <a:ea typeface="현대하모니 M" pitchFamily="18" charset="-127"/>
              </a:rPr>
              <a:t>3. </a:t>
            </a:r>
            <a:r>
              <a:rPr lang="ko-KR" altLang="en-US" sz="1600">
                <a:solidFill>
                  <a:schemeClr val="hlink"/>
                </a:solidFill>
                <a:latin typeface="현대하모니 M" pitchFamily="18" charset="-127"/>
                <a:ea typeface="현대하모니 M" pitchFamily="18" charset="-127"/>
              </a:rPr>
              <a:t>직접 수확 한 재료 사용하기</a:t>
            </a:r>
          </a:p>
          <a:p>
            <a:pPr>
              <a:lnSpc>
                <a:spcPct val="150000"/>
              </a:lnSpc>
            </a:pP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가지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방울토마토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애플민트 등은  참가자가 직접 텃밭에서 키운 유기농 재료이므로 좀 더 안심하고 </a:t>
            </a:r>
          </a:p>
          <a:p>
            <a:pPr>
              <a:lnSpc>
                <a:spcPct val="120000"/>
              </a:lnSpc>
            </a:pP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먹을 수 있도록 하였습니다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제목 4"/>
          <p:cNvSpPr>
            <a:spLocks noGrp="1"/>
          </p:cNvSpPr>
          <p:nvPr>
            <p:ph type="ctrTitle" idx="4294967295"/>
          </p:nvPr>
        </p:nvSpPr>
        <p:spPr>
          <a:xfrm>
            <a:off x="1763713" y="620713"/>
            <a:ext cx="5545137" cy="647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800" smtClean="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게살죽을 숨겨 준 계란찜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22263" y="4292600"/>
            <a:ext cx="396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80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■ 재료의 효능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46100" y="4700588"/>
            <a:ext cx="76263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게살  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--- 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비만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고혈압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간장병에 좋으며 고단백 저칼로리 식품이며 필수 아미노산이 많아 </a:t>
            </a:r>
          </a:p>
          <a:p>
            <a:pPr>
              <a:lnSpc>
                <a:spcPct val="150000"/>
              </a:lnSpc>
            </a:pP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            청소년들의 성장 발육을 돕는다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endParaRPr lang="ko-KR" altLang="en-US" sz="1500">
              <a:latin typeface="현대하모니 M" pitchFamily="18" charset="-127"/>
              <a:ea typeface="현대하모니 M" pitchFamily="18" charset="-127"/>
            </a:endParaRPr>
          </a:p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계란  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--- 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완전 식품으로 특히 근육 형성에 도움을 주어  청소년 건강에 이로운 식품이다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pic>
        <p:nvPicPr>
          <p:cNvPr id="16388" name="Picture 5" descr="KakaoTalk_20160801_131520781"/>
          <p:cNvPicPr>
            <a:picLocks noChangeAspect="1" noChangeArrowheads="1"/>
          </p:cNvPicPr>
          <p:nvPr/>
        </p:nvPicPr>
        <p:blipFill>
          <a:blip r:embed="rId2"/>
          <a:srcRect t="28055" b="26268"/>
          <a:stretch>
            <a:fillRect/>
          </a:stretch>
        </p:blipFill>
        <p:spPr bwMode="auto">
          <a:xfrm>
            <a:off x="3175000" y="1585913"/>
            <a:ext cx="28813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5"/>
          <p:cNvSpPr txBox="1">
            <a:spLocks noChangeArrowheads="1"/>
          </p:cNvSpPr>
          <p:nvPr/>
        </p:nvSpPr>
        <p:spPr bwMode="auto">
          <a:xfrm>
            <a:off x="755650" y="333375"/>
            <a:ext cx="410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0" lang="ko-KR" altLang="en-US" sz="2800">
                <a:solidFill>
                  <a:srgbClr val="595959"/>
                </a:solidFill>
                <a:latin typeface="현대하모니 M" pitchFamily="18" charset="-127"/>
                <a:ea typeface="현대하모니 M" pitchFamily="18" charset="-127"/>
              </a:rPr>
              <a:t>사용재료와 조리과정</a:t>
            </a:r>
            <a:endParaRPr kumimoji="0" lang="en-US" altLang="ko-KR" sz="2800">
              <a:solidFill>
                <a:srgbClr val="595959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graphicFrame>
        <p:nvGraphicFramePr>
          <p:cNvPr id="58420" name="Group 52"/>
          <p:cNvGraphicFramePr>
            <a:graphicFrameLocks noGrp="1"/>
          </p:cNvGraphicFramePr>
          <p:nvPr/>
        </p:nvGraphicFramePr>
        <p:xfrm>
          <a:off x="755650" y="908050"/>
          <a:ext cx="8064500" cy="5715000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  <a:gridCol w="2016125"/>
                <a:gridCol w="2016125"/>
              </a:tblGrid>
              <a:tr h="1406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재료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찹쌀은 씻어 불린후 채반에 받쳐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물기를 뺀다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게살은 다져서 약간의 청주를 뿌려두고 야채는 네모 모양으로 잘게 썬다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냄비에 참기름 약간 넣고 게살과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야채를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분간 볶은 다음 꺼내둔다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1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냄비에 참기름 약간과 불린 찹쌀을 넣고 투명해 질 때까지 볶는다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멸치육수를 넣고 끓이다가 쌀이 다 익으면 볶아서 꺼내둔 게살과 야채 넣고 잠깐 끓인 다음 국간장과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소금으로 간 한다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계란에 멸치육수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청주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소금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국간장을 넣고 섞은 다음 망에 내려 알끈을 제거한다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그릇에 죽을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1/3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정도 담는다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죽위에 계란물을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1/3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정도 넣어준다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죽 그릇의 뚜껑을 덮고 찜기에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15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분 정도 찐다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볶은 은행과 채 썬 대추를 올려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담아낸다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47" name="Picture 71" descr="KakaoTalk_20160801_001105861"/>
          <p:cNvPicPr>
            <a:picLocks noChangeAspect="1" noChangeArrowheads="1"/>
          </p:cNvPicPr>
          <p:nvPr/>
        </p:nvPicPr>
        <p:blipFill>
          <a:blip r:embed="rId2"/>
          <a:srcRect t="27257" b="29427"/>
          <a:stretch>
            <a:fillRect/>
          </a:stretch>
        </p:blipFill>
        <p:spPr bwMode="auto">
          <a:xfrm>
            <a:off x="900113" y="944563"/>
            <a:ext cx="172878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8" name="Picture 72" descr="KakaoTalk_20160801_001035185"/>
          <p:cNvPicPr>
            <a:picLocks noChangeAspect="1" noChangeArrowheads="1"/>
          </p:cNvPicPr>
          <p:nvPr/>
        </p:nvPicPr>
        <p:blipFill>
          <a:blip r:embed="rId3"/>
          <a:srcRect t="29913" b="20468"/>
          <a:stretch>
            <a:fillRect/>
          </a:stretch>
        </p:blipFill>
        <p:spPr bwMode="auto">
          <a:xfrm>
            <a:off x="5003800" y="942975"/>
            <a:ext cx="151288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9" name="Picture 75" descr="KakaoTalk_20160801_001033338"/>
          <p:cNvPicPr>
            <a:picLocks noChangeAspect="1" noChangeArrowheads="1"/>
          </p:cNvPicPr>
          <p:nvPr/>
        </p:nvPicPr>
        <p:blipFill>
          <a:blip r:embed="rId4"/>
          <a:srcRect t="30313" b="28732"/>
          <a:stretch>
            <a:fillRect/>
          </a:stretch>
        </p:blipFill>
        <p:spPr bwMode="auto">
          <a:xfrm>
            <a:off x="2881313" y="955675"/>
            <a:ext cx="17986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0" name="Picture 78" descr="KakaoTalk_20160801_001032774"/>
          <p:cNvPicPr>
            <a:picLocks noChangeAspect="1" noChangeArrowheads="1"/>
          </p:cNvPicPr>
          <p:nvPr/>
        </p:nvPicPr>
        <p:blipFill>
          <a:blip r:embed="rId5"/>
          <a:srcRect t="28836" b="26266"/>
          <a:stretch>
            <a:fillRect/>
          </a:stretch>
        </p:blipFill>
        <p:spPr bwMode="auto">
          <a:xfrm>
            <a:off x="6991350" y="952500"/>
            <a:ext cx="165576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1" name="Picture 85" descr="KakaoTalk_20160801_001031334"/>
          <p:cNvPicPr>
            <a:picLocks noChangeAspect="1" noChangeArrowheads="1"/>
          </p:cNvPicPr>
          <p:nvPr/>
        </p:nvPicPr>
        <p:blipFill>
          <a:blip r:embed="rId6"/>
          <a:srcRect t="25354" b="26772"/>
          <a:stretch>
            <a:fillRect/>
          </a:stretch>
        </p:blipFill>
        <p:spPr bwMode="auto">
          <a:xfrm>
            <a:off x="1009650" y="2746375"/>
            <a:ext cx="15843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2" name="Picture 91" descr="KakaoTalk_20160801_001031049"/>
          <p:cNvPicPr>
            <a:picLocks noChangeAspect="1" noChangeArrowheads="1"/>
          </p:cNvPicPr>
          <p:nvPr/>
        </p:nvPicPr>
        <p:blipFill>
          <a:blip r:embed="rId7"/>
          <a:srcRect t="26987" b="25394"/>
          <a:stretch>
            <a:fillRect/>
          </a:stretch>
        </p:blipFill>
        <p:spPr bwMode="auto">
          <a:xfrm>
            <a:off x="2963863" y="2711450"/>
            <a:ext cx="16557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Picture 93" descr="KakaoTalk_20160801_001034522"/>
          <p:cNvPicPr>
            <a:picLocks noChangeAspect="1" noChangeArrowheads="1"/>
          </p:cNvPicPr>
          <p:nvPr/>
        </p:nvPicPr>
        <p:blipFill>
          <a:blip r:embed="rId8"/>
          <a:srcRect t="27570" b="21562"/>
          <a:stretch>
            <a:fillRect/>
          </a:stretch>
        </p:blipFill>
        <p:spPr bwMode="auto">
          <a:xfrm>
            <a:off x="5033963" y="2736850"/>
            <a:ext cx="15113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Picture 94" descr="KakaoTalk_20160801_001030756"/>
          <p:cNvPicPr>
            <a:picLocks noChangeAspect="1" noChangeArrowheads="1"/>
          </p:cNvPicPr>
          <p:nvPr/>
        </p:nvPicPr>
        <p:blipFill>
          <a:blip r:embed="rId9"/>
          <a:srcRect t="31979" b="24706"/>
          <a:stretch>
            <a:fillRect/>
          </a:stretch>
        </p:blipFill>
        <p:spPr bwMode="auto">
          <a:xfrm>
            <a:off x="6958013" y="2743200"/>
            <a:ext cx="172878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5" name="Picture 49" descr="KakaoTalk_20160801_131523830"/>
          <p:cNvPicPr>
            <a:picLocks noChangeAspect="1" noChangeArrowheads="1"/>
          </p:cNvPicPr>
          <p:nvPr/>
        </p:nvPicPr>
        <p:blipFill>
          <a:blip r:embed="rId10"/>
          <a:srcRect t="33871" b="14166"/>
          <a:stretch>
            <a:fillRect/>
          </a:stretch>
        </p:blipFill>
        <p:spPr bwMode="auto">
          <a:xfrm>
            <a:off x="971550" y="4887913"/>
            <a:ext cx="15843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6" name="Picture 50" descr="KakaoTalk_20160801_131523409"/>
          <p:cNvPicPr>
            <a:picLocks noChangeAspect="1" noChangeArrowheads="1"/>
          </p:cNvPicPr>
          <p:nvPr/>
        </p:nvPicPr>
        <p:blipFill>
          <a:blip r:embed="rId11"/>
          <a:srcRect t="27553" b="25972"/>
          <a:stretch>
            <a:fillRect/>
          </a:stretch>
        </p:blipFill>
        <p:spPr bwMode="auto">
          <a:xfrm>
            <a:off x="2963863" y="4830763"/>
            <a:ext cx="16557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7" name="Picture 51" descr="KakaoTalk_20160801_131520781"/>
          <p:cNvPicPr>
            <a:picLocks noChangeAspect="1" noChangeArrowheads="1"/>
          </p:cNvPicPr>
          <p:nvPr/>
        </p:nvPicPr>
        <p:blipFill>
          <a:blip r:embed="rId12"/>
          <a:srcRect t="28836" b="23906"/>
          <a:stretch>
            <a:fillRect/>
          </a:stretch>
        </p:blipFill>
        <p:spPr bwMode="auto">
          <a:xfrm>
            <a:off x="5003800" y="4849813"/>
            <a:ext cx="1584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제목 4"/>
          <p:cNvSpPr>
            <a:spLocks noGrp="1"/>
          </p:cNvSpPr>
          <p:nvPr>
            <p:ph type="ctrTitle" idx="4294967295"/>
          </p:nvPr>
        </p:nvSpPr>
        <p:spPr>
          <a:xfrm>
            <a:off x="1908175" y="549275"/>
            <a:ext cx="5545138" cy="647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800" smtClean="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닭가슴살과 야채들의 빌딩 회담</a:t>
            </a:r>
            <a:r>
              <a:rPr lang="ko-KR" altLang="en-US" sz="2800" smtClean="0">
                <a:solidFill>
                  <a:srgbClr val="7F7F7F"/>
                </a:solidFill>
                <a:latin typeface="현대하모니 M" pitchFamily="18" charset="-127"/>
                <a:ea typeface="현대하모니 M" pitchFamily="18" charset="-127"/>
              </a:rPr>
              <a:t> </a:t>
            </a: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9750" y="4749800"/>
            <a:ext cx="8001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닭가슴살 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---  1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고 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3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저 식품으로 고단백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저칼로리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저지방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저콜레스테롤 효능이 있고 필수 아미노산이 </a:t>
            </a:r>
          </a:p>
          <a:p>
            <a:pPr>
              <a:lnSpc>
                <a:spcPct val="150000"/>
              </a:lnSpc>
            </a:pP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                풍부하여 청소년 두뇌 발달에 도움이 됨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endParaRPr lang="ko-KR" altLang="en-US" sz="1500">
              <a:latin typeface="현대하모니 M" pitchFamily="18" charset="-127"/>
              <a:ea typeface="현대하모니 M" pitchFamily="18" charset="-127"/>
            </a:endParaRPr>
          </a:p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가지 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--- 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보라색을 내는 야채로 안토시안이 풍부하며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특히 청소년들의 눈의 피로에 좋다고 한다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pic>
        <p:nvPicPr>
          <p:cNvPr id="18435" name="Picture 6" descr="KakaoTalk_20160801_131522909"/>
          <p:cNvPicPr>
            <a:picLocks noChangeAspect="1" noChangeArrowheads="1"/>
          </p:cNvPicPr>
          <p:nvPr/>
        </p:nvPicPr>
        <p:blipFill>
          <a:blip r:embed="rId2"/>
          <a:srcRect t="35434" b="28838"/>
          <a:stretch>
            <a:fillRect/>
          </a:stretch>
        </p:blipFill>
        <p:spPr bwMode="auto">
          <a:xfrm>
            <a:off x="2970213" y="1785938"/>
            <a:ext cx="3240087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2263" y="4292600"/>
            <a:ext cx="396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80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■ 재료의 효능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5"/>
          <p:cNvSpPr txBox="1">
            <a:spLocks noChangeArrowheads="1"/>
          </p:cNvSpPr>
          <p:nvPr/>
        </p:nvSpPr>
        <p:spPr bwMode="auto">
          <a:xfrm>
            <a:off x="755650" y="404813"/>
            <a:ext cx="4103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0" lang="ko-KR" altLang="en-US" sz="2800">
                <a:solidFill>
                  <a:srgbClr val="595959"/>
                </a:solidFill>
                <a:latin typeface="현대하모니 M" pitchFamily="18" charset="-127"/>
                <a:ea typeface="현대하모니 M" pitchFamily="18" charset="-127"/>
              </a:rPr>
              <a:t>사용재료와 조리과정</a:t>
            </a:r>
            <a:endParaRPr kumimoji="0" lang="en-US" altLang="ko-KR" sz="2800">
              <a:solidFill>
                <a:srgbClr val="595959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graphicFrame>
        <p:nvGraphicFramePr>
          <p:cNvPr id="48183" name="Group 55"/>
          <p:cNvGraphicFramePr>
            <a:graphicFrameLocks noGrp="1"/>
          </p:cNvGraphicFramePr>
          <p:nvPr/>
        </p:nvGraphicFramePr>
        <p:xfrm>
          <a:off x="611188" y="1325563"/>
          <a:ext cx="8064500" cy="4970462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  <a:gridCol w="2016125"/>
                <a:gridCol w="2016125"/>
              </a:tblGrid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재료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분량의 소스를 모두 섞어 냉장고에 차게 보관한다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닭가슴살은 향신채를 넣고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삶아 식힌다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가지는 어슷썰어  찜통에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3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분간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찐 다음 식힌다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파는 흰부분만 얇게 채 썰어 얼음물에 담가 진액과 매운맛을 빼 준다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토마토는 채 썰고 치커리도 한 잎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크기로 잘라 준다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식힌 닭가슴살을 잘게 찢어 둔다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찜통에 찐 가지도 채반에 펼쳐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식혀준다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몰드를 이용하여 모든 재료를 쌓아서 타워 모양으로 만든다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맨 위에 다시마 채로 장식하고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소스는 따로 곁들여 낸다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95" name="Picture 67" descr="KakaoTalk_20160801_001108040"/>
          <p:cNvPicPr>
            <a:picLocks noChangeAspect="1" noChangeArrowheads="1"/>
          </p:cNvPicPr>
          <p:nvPr/>
        </p:nvPicPr>
        <p:blipFill>
          <a:blip r:embed="rId2"/>
          <a:srcRect t="22343" b="32777"/>
          <a:stretch>
            <a:fillRect/>
          </a:stretch>
        </p:blipFill>
        <p:spPr bwMode="auto">
          <a:xfrm>
            <a:off x="827088" y="1331913"/>
            <a:ext cx="15843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6" name="Picture 68" descr="KakaoTalk_20160801_001108638"/>
          <p:cNvPicPr>
            <a:picLocks noChangeAspect="1" noChangeArrowheads="1"/>
          </p:cNvPicPr>
          <p:nvPr/>
        </p:nvPicPr>
        <p:blipFill>
          <a:blip r:embed="rId3"/>
          <a:srcRect t="30688" b="29913"/>
          <a:stretch>
            <a:fillRect/>
          </a:stretch>
        </p:blipFill>
        <p:spPr bwMode="auto">
          <a:xfrm>
            <a:off x="2719388" y="1354138"/>
            <a:ext cx="1728787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7" name="Picture 70" descr="KakaoTalk_20160801_001133169"/>
          <p:cNvPicPr>
            <a:picLocks noChangeAspect="1" noChangeArrowheads="1"/>
          </p:cNvPicPr>
          <p:nvPr/>
        </p:nvPicPr>
        <p:blipFill>
          <a:blip r:embed="rId4"/>
          <a:srcRect t="33249" b="23611"/>
          <a:stretch>
            <a:fillRect/>
          </a:stretch>
        </p:blipFill>
        <p:spPr bwMode="auto">
          <a:xfrm>
            <a:off x="4859338" y="1341438"/>
            <a:ext cx="15843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72" descr="KakaoTalk_20160801_001132639"/>
          <p:cNvPicPr>
            <a:picLocks noChangeAspect="1" noChangeArrowheads="1"/>
          </p:cNvPicPr>
          <p:nvPr/>
        </p:nvPicPr>
        <p:blipFill>
          <a:blip r:embed="rId5"/>
          <a:srcRect t="27257" b="25504"/>
          <a:stretch>
            <a:fillRect/>
          </a:stretch>
        </p:blipFill>
        <p:spPr bwMode="auto">
          <a:xfrm>
            <a:off x="6948488" y="1350963"/>
            <a:ext cx="143986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9" name="Picture 73" descr="KakaoTalk_20160801_001110411"/>
          <p:cNvPicPr>
            <a:picLocks noChangeAspect="1" noChangeArrowheads="1"/>
          </p:cNvPicPr>
          <p:nvPr/>
        </p:nvPicPr>
        <p:blipFill>
          <a:blip r:embed="rId6"/>
          <a:srcRect t="28542" b="25911"/>
          <a:stretch>
            <a:fillRect/>
          </a:stretch>
        </p:blipFill>
        <p:spPr bwMode="auto">
          <a:xfrm>
            <a:off x="855663" y="3000375"/>
            <a:ext cx="15128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0" name="Picture 76" descr="KakaoTalk_20160801_001110656"/>
          <p:cNvPicPr>
            <a:picLocks noChangeAspect="1" noChangeArrowheads="1"/>
          </p:cNvPicPr>
          <p:nvPr/>
        </p:nvPicPr>
        <p:blipFill>
          <a:blip r:embed="rId7"/>
          <a:srcRect t="15451" b="17032"/>
          <a:stretch>
            <a:fillRect/>
          </a:stretch>
        </p:blipFill>
        <p:spPr bwMode="auto">
          <a:xfrm>
            <a:off x="2655888" y="3049588"/>
            <a:ext cx="9445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1" name="Picture 77" descr="KakaoTalk_20160801_001111053"/>
          <p:cNvPicPr>
            <a:picLocks noChangeAspect="1" noChangeArrowheads="1"/>
          </p:cNvPicPr>
          <p:nvPr/>
        </p:nvPicPr>
        <p:blipFill>
          <a:blip r:embed="rId8"/>
          <a:srcRect l="12569" t="19687" b="23906"/>
          <a:stretch>
            <a:fillRect/>
          </a:stretch>
        </p:blipFill>
        <p:spPr bwMode="auto">
          <a:xfrm>
            <a:off x="3592513" y="3040063"/>
            <a:ext cx="10048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2" name="Picture 83" descr="KakaoTalk_20160801_001033609"/>
          <p:cNvPicPr>
            <a:picLocks noChangeAspect="1" noChangeArrowheads="1"/>
          </p:cNvPicPr>
          <p:nvPr/>
        </p:nvPicPr>
        <p:blipFill>
          <a:blip r:embed="rId9"/>
          <a:srcRect t="28055" b="31198"/>
          <a:stretch>
            <a:fillRect/>
          </a:stretch>
        </p:blipFill>
        <p:spPr bwMode="auto">
          <a:xfrm>
            <a:off x="4806950" y="3021013"/>
            <a:ext cx="1657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3" name="Picture 84" descr="KakaoTalk_20160801_001131751"/>
          <p:cNvPicPr>
            <a:picLocks noChangeAspect="1" noChangeArrowheads="1"/>
          </p:cNvPicPr>
          <p:nvPr/>
        </p:nvPicPr>
        <p:blipFill>
          <a:blip r:embed="rId10"/>
          <a:srcRect t="33073" b="28333"/>
          <a:stretch>
            <a:fillRect/>
          </a:stretch>
        </p:blipFill>
        <p:spPr bwMode="auto">
          <a:xfrm>
            <a:off x="6784975" y="3014663"/>
            <a:ext cx="174783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4" name="Picture 51" descr="KakaoTalk_20160801_131522909"/>
          <p:cNvPicPr>
            <a:picLocks noChangeAspect="1" noChangeArrowheads="1"/>
          </p:cNvPicPr>
          <p:nvPr/>
        </p:nvPicPr>
        <p:blipFill>
          <a:blip r:embed="rId11"/>
          <a:srcRect t="34358" b="27847"/>
          <a:stretch>
            <a:fillRect/>
          </a:stretch>
        </p:blipFill>
        <p:spPr bwMode="auto">
          <a:xfrm>
            <a:off x="2700338" y="4633913"/>
            <a:ext cx="18732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5" name="Picture 52" descr="KakaoTalk_20160801_135850538"/>
          <p:cNvPicPr>
            <a:picLocks noChangeAspect="1" noChangeArrowheads="1"/>
          </p:cNvPicPr>
          <p:nvPr/>
        </p:nvPicPr>
        <p:blipFill>
          <a:blip r:embed="rId12"/>
          <a:srcRect t="29132" b="31198"/>
          <a:stretch>
            <a:fillRect/>
          </a:stretch>
        </p:blipFill>
        <p:spPr bwMode="auto">
          <a:xfrm>
            <a:off x="755650" y="4652963"/>
            <a:ext cx="17287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제목 4"/>
          <p:cNvSpPr>
            <a:spLocks noGrp="1"/>
          </p:cNvSpPr>
          <p:nvPr>
            <p:ph type="ctrTitle" idx="4294967295"/>
          </p:nvPr>
        </p:nvSpPr>
        <p:spPr>
          <a:xfrm>
            <a:off x="1979613" y="620713"/>
            <a:ext cx="5545137" cy="647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800" smtClean="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삶은 마늘 소스에 흠뻑 젖은 연어</a:t>
            </a:r>
            <a:r>
              <a:rPr lang="ko-KR" altLang="en-US" sz="2800" smtClean="0">
                <a:solidFill>
                  <a:srgbClr val="7F7F7F"/>
                </a:solidFill>
                <a:latin typeface="현대하모니 M" pitchFamily="18" charset="-127"/>
                <a:ea typeface="현대하모니 M" pitchFamily="18" charset="-127"/>
              </a:rPr>
              <a:t> </a:t>
            </a: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4735513"/>
            <a:ext cx="83534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연어 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--- 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타임지가 선정한 세계 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10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대 수퍼 푸드 중 하나로 청소년들의 기억력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눈 건강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뇌 건강에 </a:t>
            </a:r>
          </a:p>
          <a:p>
            <a:pPr>
              <a:lnSpc>
                <a:spcPct val="150000"/>
              </a:lnSpc>
            </a:pP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              도움을 준다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endParaRPr lang="ko-KR" altLang="en-US" sz="1500">
              <a:latin typeface="현대하모니 M" pitchFamily="18" charset="-127"/>
              <a:ea typeface="현대하모니 M" pitchFamily="18" charset="-127"/>
            </a:endParaRPr>
          </a:p>
          <a:p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마늘 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--- 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우리 몸속에서 해독 작용을 하며 청소년들의 면역력 증가에 도움이 된다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             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특히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1500">
                <a:latin typeface="현대하모니 M" pitchFamily="18" charset="-127"/>
                <a:ea typeface="현대하모니 M" pitchFamily="18" charset="-127"/>
              </a:rPr>
              <a:t>익힌 마늘은 달고 맛있다</a:t>
            </a:r>
            <a:r>
              <a:rPr lang="en-US" altLang="ko-KR" sz="1500">
                <a:latin typeface="현대하모니 M" pitchFamily="18" charset="-127"/>
                <a:ea typeface="현대하모니 M" pitchFamily="18" charset="-127"/>
              </a:rPr>
              <a:t>. </a:t>
            </a:r>
          </a:p>
        </p:txBody>
      </p:sp>
      <p:pic>
        <p:nvPicPr>
          <p:cNvPr id="20483" name="Picture 6" descr="KakaoTalk_20160801_131522131"/>
          <p:cNvPicPr>
            <a:picLocks noChangeAspect="1" noChangeArrowheads="1"/>
          </p:cNvPicPr>
          <p:nvPr/>
        </p:nvPicPr>
        <p:blipFill>
          <a:blip r:embed="rId2"/>
          <a:srcRect t="30711" b="27553"/>
          <a:stretch>
            <a:fillRect/>
          </a:stretch>
        </p:blipFill>
        <p:spPr bwMode="auto">
          <a:xfrm>
            <a:off x="3132138" y="1700213"/>
            <a:ext cx="28797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22263" y="4292600"/>
            <a:ext cx="396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800">
                <a:solidFill>
                  <a:srgbClr val="0033CC"/>
                </a:solidFill>
                <a:latin typeface="현대하모니 M" pitchFamily="18" charset="-127"/>
                <a:ea typeface="현대하모니 M" pitchFamily="18" charset="-127"/>
              </a:rPr>
              <a:t>■ 재료의 효능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5"/>
          <p:cNvSpPr txBox="1">
            <a:spLocks noChangeArrowheads="1"/>
          </p:cNvSpPr>
          <p:nvPr/>
        </p:nvSpPr>
        <p:spPr bwMode="auto">
          <a:xfrm>
            <a:off x="755650" y="404813"/>
            <a:ext cx="4103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ctr"/>
            <a:r>
              <a:rPr kumimoji="0" lang="ko-KR" altLang="en-US" sz="2800">
                <a:solidFill>
                  <a:srgbClr val="595959"/>
                </a:solidFill>
                <a:latin typeface="현대하모니 M" pitchFamily="18" charset="-127"/>
                <a:ea typeface="현대하모니 M" pitchFamily="18" charset="-127"/>
              </a:rPr>
              <a:t>사용재료와 조리과정</a:t>
            </a:r>
          </a:p>
        </p:txBody>
      </p:sp>
      <p:graphicFrame>
        <p:nvGraphicFramePr>
          <p:cNvPr id="50229" name="Group 53"/>
          <p:cNvGraphicFramePr>
            <a:graphicFrameLocks noGrp="1"/>
          </p:cNvGraphicFramePr>
          <p:nvPr/>
        </p:nvGraphicFramePr>
        <p:xfrm>
          <a:off x="539750" y="1268413"/>
          <a:ext cx="8064500" cy="4970462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  <a:gridCol w="2016125"/>
                <a:gridCol w="2016125"/>
              </a:tblGrid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재료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연어는 밑간하여 하룻밤 재운다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밑간한 연어에 녹말가루를 살짝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묻힌다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김 오른 찜기에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7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분정도 찐다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마늘을 삶아 준비한다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믹서기에 마늘과 분량의 소스 재료를 넣고 곱게 간다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청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홍 고추는 잘게 다져둔다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믹서에 간 소스와 청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홍고추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통깨를 섞어 소스를 완성한다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야채는 곱게 채썰어 연한 설탕물에 담갔다가 건져 물기를 뺀다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접시에 소스를 넉넉히 깔고 연어를 올리고 채 썬 야채를 올려 담아낸다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43" name="Picture 43" descr="KakaoTalk_20160801_131527738"/>
          <p:cNvPicPr>
            <a:picLocks noChangeAspect="1" noChangeArrowheads="1"/>
          </p:cNvPicPr>
          <p:nvPr/>
        </p:nvPicPr>
        <p:blipFill>
          <a:blip r:embed="rId2"/>
          <a:srcRect t="20468" b="27257"/>
          <a:stretch>
            <a:fillRect/>
          </a:stretch>
        </p:blipFill>
        <p:spPr bwMode="auto">
          <a:xfrm>
            <a:off x="923925" y="1287463"/>
            <a:ext cx="12954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4" name="Picture 44" descr="KakaoTalk_20160801_131526819"/>
          <p:cNvPicPr>
            <a:picLocks noChangeAspect="1" noChangeArrowheads="1"/>
          </p:cNvPicPr>
          <p:nvPr/>
        </p:nvPicPr>
        <p:blipFill>
          <a:blip r:embed="rId3"/>
          <a:srcRect t="30713" b="21249"/>
          <a:stretch>
            <a:fillRect/>
          </a:stretch>
        </p:blipFill>
        <p:spPr bwMode="auto">
          <a:xfrm>
            <a:off x="2925763" y="1360488"/>
            <a:ext cx="12969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5" name="Picture 45" descr="KakaoTalk_20160801_131526398"/>
          <p:cNvPicPr>
            <a:picLocks noChangeAspect="1" noChangeArrowheads="1"/>
          </p:cNvPicPr>
          <p:nvPr/>
        </p:nvPicPr>
        <p:blipFill>
          <a:blip r:embed="rId4"/>
          <a:srcRect t="29132" b="34653"/>
          <a:stretch>
            <a:fillRect/>
          </a:stretch>
        </p:blipFill>
        <p:spPr bwMode="auto">
          <a:xfrm>
            <a:off x="4787900" y="1412875"/>
            <a:ext cx="15843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6" name="Picture 46" descr="KakaoTalk_20160801_131525359"/>
          <p:cNvPicPr>
            <a:picLocks noChangeAspect="1" noChangeArrowheads="1"/>
          </p:cNvPicPr>
          <p:nvPr/>
        </p:nvPicPr>
        <p:blipFill>
          <a:blip r:embed="rId5"/>
          <a:srcRect t="34358" b="18402"/>
          <a:stretch>
            <a:fillRect/>
          </a:stretch>
        </p:blipFill>
        <p:spPr bwMode="auto">
          <a:xfrm>
            <a:off x="6948488" y="1322388"/>
            <a:ext cx="13684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7" name="Picture 47" descr="KakaoTalk_20160801_131527304"/>
          <p:cNvPicPr>
            <a:picLocks noChangeAspect="1" noChangeArrowheads="1"/>
          </p:cNvPicPr>
          <p:nvPr/>
        </p:nvPicPr>
        <p:blipFill>
          <a:blip r:embed="rId6"/>
          <a:srcRect t="31493" b="18889"/>
          <a:stretch>
            <a:fillRect/>
          </a:stretch>
        </p:blipFill>
        <p:spPr bwMode="auto">
          <a:xfrm>
            <a:off x="900113" y="2997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8" name="Picture 48" descr="KakaoTalk_20160801_131524205"/>
          <p:cNvPicPr>
            <a:picLocks noChangeAspect="1" noChangeArrowheads="1"/>
          </p:cNvPicPr>
          <p:nvPr/>
        </p:nvPicPr>
        <p:blipFill>
          <a:blip r:embed="rId7"/>
          <a:srcRect t="33073" b="19687"/>
          <a:stretch>
            <a:fillRect/>
          </a:stretch>
        </p:blipFill>
        <p:spPr bwMode="auto">
          <a:xfrm>
            <a:off x="2819400" y="2949575"/>
            <a:ext cx="144145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9" name="Picture 49" descr="KakaoTalk_20160801_131522510"/>
          <p:cNvPicPr>
            <a:picLocks noChangeAspect="1" noChangeArrowheads="1"/>
          </p:cNvPicPr>
          <p:nvPr/>
        </p:nvPicPr>
        <p:blipFill>
          <a:blip r:embed="rId8"/>
          <a:srcRect t="28055" b="28925"/>
          <a:stretch>
            <a:fillRect/>
          </a:stretch>
        </p:blipFill>
        <p:spPr bwMode="auto">
          <a:xfrm>
            <a:off x="6804025" y="2943225"/>
            <a:ext cx="15843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0" name="Picture 50" descr="KakaoTalk_20160801_131527738"/>
          <p:cNvPicPr>
            <a:picLocks noChangeAspect="1" noChangeArrowheads="1"/>
          </p:cNvPicPr>
          <p:nvPr/>
        </p:nvPicPr>
        <p:blipFill>
          <a:blip r:embed="rId2"/>
          <a:srcRect t="56718" r="64999" b="30676"/>
          <a:stretch>
            <a:fillRect/>
          </a:stretch>
        </p:blipFill>
        <p:spPr bwMode="auto">
          <a:xfrm>
            <a:off x="4681538" y="2997200"/>
            <a:ext cx="1800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1" name="Picture 51" descr="KakaoTalk_20160801_131525868"/>
          <p:cNvPicPr>
            <a:picLocks noChangeAspect="1" noChangeArrowheads="1"/>
          </p:cNvPicPr>
          <p:nvPr/>
        </p:nvPicPr>
        <p:blipFill>
          <a:blip r:embed="rId9"/>
          <a:srcRect t="29617" b="30226"/>
          <a:stretch>
            <a:fillRect/>
          </a:stretch>
        </p:blipFill>
        <p:spPr bwMode="auto">
          <a:xfrm>
            <a:off x="727075" y="4610100"/>
            <a:ext cx="165576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2" name="Picture 52" descr="KakaoTalk_20160801_131522131"/>
          <p:cNvPicPr>
            <a:picLocks noChangeAspect="1" noChangeArrowheads="1"/>
          </p:cNvPicPr>
          <p:nvPr/>
        </p:nvPicPr>
        <p:blipFill>
          <a:blip r:embed="rId10"/>
          <a:srcRect t="29617" b="26285"/>
          <a:stretch>
            <a:fillRect/>
          </a:stretch>
        </p:blipFill>
        <p:spPr bwMode="auto">
          <a:xfrm>
            <a:off x="2790825" y="4619625"/>
            <a:ext cx="15113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673</Words>
  <Application>Microsoft Office PowerPoint</Application>
  <PresentationFormat>On-screen Show 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디자인 서식 파일</vt:lpstr>
      </vt:variant>
      <vt:variant>
        <vt:i4>12</vt:i4>
      </vt:variant>
      <vt:variant>
        <vt:lpstr>슬라이드 제목</vt:lpstr>
      </vt:variant>
      <vt:variant>
        <vt:i4>14</vt:i4>
      </vt:variant>
    </vt:vector>
  </HeadingPairs>
  <TitlesOfParts>
    <vt:vector size="34" baseType="lpstr">
      <vt:lpstr>굴림</vt:lpstr>
      <vt:lpstr>Arial</vt:lpstr>
      <vt:lpstr>맑은 고딕</vt:lpstr>
      <vt:lpstr>나눔고딕</vt:lpstr>
      <vt:lpstr>배달의민족 한나</vt:lpstr>
      <vt:lpstr>현대하모니 M</vt:lpstr>
      <vt:lpstr>HY바다M</vt:lpstr>
      <vt:lpstr>Wingdings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슬라이드 0</vt:lpstr>
      <vt:lpstr>슬라이드 1</vt:lpstr>
      <vt:lpstr>출품하는 메뉴의 전체 컨셉</vt:lpstr>
      <vt:lpstr>게살죽을 숨겨 준 계란찜</vt:lpstr>
      <vt:lpstr>슬라이드 4</vt:lpstr>
      <vt:lpstr>닭가슴살과 야채들의 빌딩 회담 </vt:lpstr>
      <vt:lpstr>슬라이드 6</vt:lpstr>
      <vt:lpstr>삶은 마늘 소스에 흠뻑 젖은 연어 </vt:lpstr>
      <vt:lpstr>슬라이드 8</vt:lpstr>
      <vt:lpstr>부들부들 푸딩위에 사뿐히 앉아 있는 과일들 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NSM</dc:creator>
  <cp:lastModifiedBy>csk</cp:lastModifiedBy>
  <cp:revision>114</cp:revision>
  <dcterms:created xsi:type="dcterms:W3CDTF">2014-05-20T10:28:59Z</dcterms:created>
  <dcterms:modified xsi:type="dcterms:W3CDTF">2016-08-01T07:22:15Z</dcterms:modified>
</cp:coreProperties>
</file>