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06" r:id="rId2"/>
    <p:sldId id="307" r:id="rId3"/>
    <p:sldId id="295" r:id="rId4"/>
    <p:sldId id="273" r:id="rId5"/>
    <p:sldId id="294" r:id="rId6"/>
    <p:sldId id="280" r:id="rId7"/>
    <p:sldId id="300" r:id="rId8"/>
    <p:sldId id="278" r:id="rId9"/>
    <p:sldId id="304" r:id="rId10"/>
    <p:sldId id="289" r:id="rId11"/>
    <p:sldId id="302" r:id="rId12"/>
    <p:sldId id="286" r:id="rId13"/>
    <p:sldId id="301" r:id="rId14"/>
    <p:sldId id="291" r:id="rId15"/>
    <p:sldId id="303" r:id="rId16"/>
    <p:sldId id="308" r:id="rId17"/>
    <p:sldId id="292" r:id="rId18"/>
  </p:sldIdLst>
  <p:sldSz cx="9144000" cy="6858000" type="screen4x3"/>
  <p:notesSz cx="6858000" cy="9144000"/>
  <p:embeddedFontLst>
    <p:embeddedFont>
      <p:font typeface="맑은 고딕" pitchFamily="50" charset="-127"/>
      <p:regular r:id="rId20"/>
      <p:bold r:id="rId21"/>
    </p:embeddedFont>
    <p:embeddedFont>
      <p:font typeface="a블랙B" pitchFamily="18" charset="-127"/>
      <p:regular r:id="rId22"/>
    </p:embeddedFont>
    <p:embeddedFont>
      <p:font typeface="210 맨발의청춘 L" pitchFamily="18" charset="-127"/>
      <p:regular r:id="rId23"/>
    </p:embeddedFont>
    <p:embeddedFont>
      <p:font typeface="210 맨발의청춘 B" pitchFamily="18" charset="-127"/>
      <p:regular r:id="rId24"/>
    </p:embeddedFont>
    <p:embeddedFont>
      <p:font typeface="210 덩실덩실 B" pitchFamily="18" charset="-127"/>
      <p:regular r:id="rId25"/>
    </p:embeddedFont>
    <p:embeddedFont>
      <p:font typeface="210 맨발의청춘 R" pitchFamily="18" charset="-127"/>
      <p:regular r:id="rId26"/>
    </p:embeddedFont>
    <p:embeddedFont>
      <p:font typeface="210 카세트테잎 R" pitchFamily="18" charset="-127"/>
      <p:regular r:id="rId27"/>
    </p:embeddedFont>
    <p:embeddedFont>
      <p:font typeface="a블랙M" pitchFamily="18" charset="-127"/>
      <p:regular r:id="rId28"/>
    </p:embeddedFont>
    <p:embeddedFont>
      <p:font typeface="HY견고딕" pitchFamily="18" charset="-127"/>
      <p:regular r:id="rId29"/>
    </p:embeddedFont>
    <p:embeddedFont>
      <p:font typeface="a예감좋은날" pitchFamily="18" charset="-127"/>
      <p:regular r:id="rId30"/>
    </p:embeddedFont>
    <p:embeddedFont>
      <p:font typeface="Toronto Zoo Penguins" pitchFamily="2" charset="0"/>
      <p:regular r:id="rId3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EF2D8"/>
    <a:srgbClr val="84CDC2"/>
    <a:srgbClr val="FFB89B"/>
    <a:srgbClr val="FEF8EC"/>
    <a:srgbClr val="FBE99B"/>
    <a:srgbClr val="96F363"/>
    <a:srgbClr val="A3ED2D"/>
    <a:srgbClr val="D6F430"/>
    <a:srgbClr val="C9EFCF"/>
    <a:srgbClr val="A3EB9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4" autoAdjust="0"/>
    <p:restoredTop sz="88406" autoAdjust="0"/>
  </p:normalViewPr>
  <p:slideViewPr>
    <p:cSldViewPr>
      <p:cViewPr>
        <p:scale>
          <a:sx n="70" d="100"/>
          <a:sy n="70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8F368-48FC-4C9A-A3C1-E6EC5054AEE1}" type="datetimeFigureOut">
              <a:rPr lang="ko-KR" altLang="en-US" smtClean="0"/>
              <a:pPr/>
              <a:t>2016-08-01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EA934-98DC-4FE0-8501-A6BB8790E47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A934-98DC-4FE0-8501-A6BB8790E479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A934-98DC-4FE0-8501-A6BB8790E479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A934-98DC-4FE0-8501-A6BB8790E479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A934-98DC-4FE0-8501-A6BB8790E479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A934-98DC-4FE0-8501-A6BB8790E479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dirty="0" smtClean="0"/>
              <a:t>마스터 제목 스타일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pPr/>
              <a:t>2016-08-01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4865" y="116632"/>
            <a:ext cx="1233190" cy="720000"/>
          </a:xfrm>
          <a:prstGeom prst="rect">
            <a:avLst/>
          </a:prstGeom>
        </p:spPr>
      </p:pic>
      <p:sp>
        <p:nvSpPr>
          <p:cNvPr id="8" name="직사각형 7"/>
          <p:cNvSpPr/>
          <p:nvPr userDrawn="1"/>
        </p:nvSpPr>
        <p:spPr>
          <a:xfrm>
            <a:off x="6444208" y="147256"/>
            <a:ext cx="24625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/>
              <a:t>2016 KWC </a:t>
            </a:r>
            <a:r>
              <a:rPr lang="ko-KR" altLang="en-US" sz="1600" dirty="0" smtClean="0"/>
              <a:t>요리시연부문</a:t>
            </a:r>
            <a:endParaRPr lang="ko-KR" alt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249736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pPr/>
              <a:t>2016-08-01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504342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pPr/>
              <a:t>2016-08-01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109472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pPr/>
              <a:t>2016-08-01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996966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4865" y="116632"/>
            <a:ext cx="1233190" cy="7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7701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pPr/>
              <a:t>2016-08-01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86919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pPr/>
              <a:t>2016-08-01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493310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pPr/>
              <a:t>2016-08-01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264050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pPr/>
              <a:t>2016-08-01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1249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pPr/>
              <a:t>2016-08-01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067558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pPr/>
              <a:t>2016-08-01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434067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CCA5D-51A0-48C6-8EED-1BD3102CD44F}" type="datetimeFigureOut">
              <a:rPr lang="ko-KR" altLang="en-US" smtClean="0"/>
              <a:pPr/>
              <a:t>2016-08-01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9390-F752-4E69-A44A-1F4CD2C9A5C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538259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CCA5D-51A0-48C6-8EED-1BD3102CD44F}" type="datetimeFigureOut">
              <a:rPr lang="ko-KR" altLang="en-US" smtClean="0"/>
              <a:pPr/>
              <a:t>2016-08-01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89390-F752-4E69-A44A-1F4CD2C9A5C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817480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자유형 10"/>
          <p:cNvSpPr/>
          <p:nvPr/>
        </p:nvSpPr>
        <p:spPr>
          <a:xfrm rot="10800000">
            <a:off x="-252536" y="-171400"/>
            <a:ext cx="6480720" cy="7128792"/>
          </a:xfrm>
          <a:custGeom>
            <a:avLst/>
            <a:gdLst>
              <a:gd name="connsiteX0" fmla="*/ 1498600 w 1511300"/>
              <a:gd name="connsiteY0" fmla="*/ 0 h 2184400"/>
              <a:gd name="connsiteX1" fmla="*/ 1511300 w 1511300"/>
              <a:gd name="connsiteY1" fmla="*/ 2171700 h 2184400"/>
              <a:gd name="connsiteX2" fmla="*/ 0 w 1511300"/>
              <a:gd name="connsiteY2" fmla="*/ 2184400 h 2184400"/>
              <a:gd name="connsiteX3" fmla="*/ 787400 w 1511300"/>
              <a:gd name="connsiteY3" fmla="*/ 12700 h 2184400"/>
              <a:gd name="connsiteX4" fmla="*/ 1498600 w 1511300"/>
              <a:gd name="connsiteY4" fmla="*/ 0 h 218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1300" h="2184400">
                <a:moveTo>
                  <a:pt x="1498600" y="0"/>
                </a:moveTo>
                <a:cubicBezTo>
                  <a:pt x="1502833" y="723900"/>
                  <a:pt x="1507067" y="1447800"/>
                  <a:pt x="1511300" y="2171700"/>
                </a:cubicBezTo>
                <a:lnTo>
                  <a:pt x="0" y="2184400"/>
                </a:lnTo>
                <a:lnTo>
                  <a:pt x="787400" y="12700"/>
                </a:lnTo>
                <a:lnTo>
                  <a:pt x="1498600" y="0"/>
                </a:lnTo>
                <a:close/>
              </a:path>
            </a:pathLst>
          </a:custGeom>
          <a:solidFill>
            <a:srgbClr val="84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자유형 13"/>
          <p:cNvSpPr/>
          <p:nvPr/>
        </p:nvSpPr>
        <p:spPr>
          <a:xfrm>
            <a:off x="2987824" y="-171400"/>
            <a:ext cx="6408712" cy="7029400"/>
          </a:xfrm>
          <a:custGeom>
            <a:avLst/>
            <a:gdLst>
              <a:gd name="connsiteX0" fmla="*/ 1498600 w 1511300"/>
              <a:gd name="connsiteY0" fmla="*/ 0 h 2184400"/>
              <a:gd name="connsiteX1" fmla="*/ 1511300 w 1511300"/>
              <a:gd name="connsiteY1" fmla="*/ 2171700 h 2184400"/>
              <a:gd name="connsiteX2" fmla="*/ 0 w 1511300"/>
              <a:gd name="connsiteY2" fmla="*/ 2184400 h 2184400"/>
              <a:gd name="connsiteX3" fmla="*/ 787400 w 1511300"/>
              <a:gd name="connsiteY3" fmla="*/ 12700 h 2184400"/>
              <a:gd name="connsiteX4" fmla="*/ 1498600 w 1511300"/>
              <a:gd name="connsiteY4" fmla="*/ 0 h 218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1300" h="2184400">
                <a:moveTo>
                  <a:pt x="1498600" y="0"/>
                </a:moveTo>
                <a:cubicBezTo>
                  <a:pt x="1502833" y="723900"/>
                  <a:pt x="1507067" y="1447800"/>
                  <a:pt x="1511300" y="2171700"/>
                </a:cubicBezTo>
                <a:lnTo>
                  <a:pt x="0" y="2184400"/>
                </a:lnTo>
                <a:lnTo>
                  <a:pt x="787400" y="12700"/>
                </a:lnTo>
                <a:lnTo>
                  <a:pt x="1498600" y="0"/>
                </a:lnTo>
                <a:close/>
              </a:path>
            </a:pathLst>
          </a:custGeom>
          <a:solidFill>
            <a:srgbClr val="FFB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8" name="직선 연결선 17"/>
          <p:cNvCxnSpPr/>
          <p:nvPr/>
        </p:nvCxnSpPr>
        <p:spPr>
          <a:xfrm flipH="1">
            <a:off x="2915816" y="-99392"/>
            <a:ext cx="3312368" cy="7101408"/>
          </a:xfrm>
          <a:prstGeom prst="line">
            <a:avLst/>
          </a:prstGeom>
          <a:ln w="254000">
            <a:solidFill>
              <a:srgbClr val="FEF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 flipH="1">
            <a:off x="-252536" y="332656"/>
            <a:ext cx="9649072" cy="0"/>
          </a:xfrm>
          <a:prstGeom prst="line">
            <a:avLst/>
          </a:prstGeom>
          <a:ln w="127000">
            <a:solidFill>
              <a:srgbClr val="FEF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 flipH="1">
            <a:off x="-252536" y="6453336"/>
            <a:ext cx="9649072" cy="0"/>
          </a:xfrm>
          <a:prstGeom prst="line">
            <a:avLst/>
          </a:prstGeom>
          <a:ln w="127000">
            <a:solidFill>
              <a:srgbClr val="FEF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타원 31"/>
          <p:cNvSpPr/>
          <p:nvPr/>
        </p:nvSpPr>
        <p:spPr>
          <a:xfrm>
            <a:off x="2483768" y="1268760"/>
            <a:ext cx="3960440" cy="4104456"/>
          </a:xfrm>
          <a:prstGeom prst="ellipse">
            <a:avLst/>
          </a:prstGeom>
          <a:solidFill>
            <a:srgbClr val="FEF8EC"/>
          </a:solidFill>
          <a:ln>
            <a:noFill/>
          </a:ln>
          <a:effectLst>
            <a:outerShdw blurRad="63500" dist="76200" dir="3360000" algn="tl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제목 4"/>
          <p:cNvSpPr txBox="1">
            <a:spLocks/>
          </p:cNvSpPr>
          <p:nvPr/>
        </p:nvSpPr>
        <p:spPr>
          <a:xfrm>
            <a:off x="2987825" y="2420888"/>
            <a:ext cx="1944215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0" i="0" u="none" strike="noStrike" kern="1200" cap="none" spc="0" normalizeH="0" baseline="0" noProof="0" dirty="0" err="1" smtClean="0">
                <a:ln w="28575">
                  <a:solidFill>
                    <a:srgbClr val="FFB89B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블랙B" pitchFamily="18" charset="-127"/>
                <a:ea typeface="a블랙B" pitchFamily="18" charset="-127"/>
                <a:cs typeface="+mj-cs"/>
              </a:rPr>
              <a:t>토망</a:t>
            </a:r>
            <a:endParaRPr kumimoji="0" lang="ko-KR" altLang="en-US" sz="6600" b="0" i="0" u="none" strike="noStrike" kern="1200" cap="none" spc="0" normalizeH="0" baseline="0" noProof="0" dirty="0">
              <a:ln w="28575">
                <a:solidFill>
                  <a:srgbClr val="FFB89B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508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블랙B" pitchFamily="18" charset="-127"/>
              <a:ea typeface="a블랙B" pitchFamily="18" charset="-127"/>
              <a:cs typeface="+mj-cs"/>
            </a:endParaRPr>
          </a:p>
        </p:txBody>
      </p:sp>
      <p:sp>
        <p:nvSpPr>
          <p:cNvPr id="35" name="제목 4"/>
          <p:cNvSpPr txBox="1">
            <a:spLocks/>
          </p:cNvSpPr>
          <p:nvPr/>
        </p:nvSpPr>
        <p:spPr>
          <a:xfrm>
            <a:off x="3851920" y="3356992"/>
            <a:ext cx="1944216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0" i="0" u="none" strike="noStrike" kern="1200" cap="none" spc="0" normalizeH="0" baseline="0" noProof="0" dirty="0" smtClean="0">
                <a:ln>
                  <a:solidFill>
                    <a:srgbClr val="84CDC2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블랙B" pitchFamily="18" charset="-127"/>
                <a:ea typeface="a블랙B" pitchFamily="18" charset="-127"/>
                <a:cs typeface="+mj-cs"/>
              </a:rPr>
              <a:t>포만</a:t>
            </a:r>
            <a:endParaRPr kumimoji="0" lang="ko-KR" altLang="en-US" sz="6600" b="0" i="0" u="none" strike="noStrike" kern="1200" cap="none" spc="0" normalizeH="0" baseline="0" noProof="0" dirty="0">
              <a:ln>
                <a:solidFill>
                  <a:srgbClr val="84CDC2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508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블랙B" pitchFamily="18" charset="-127"/>
              <a:ea typeface="a블랙B" pitchFamily="18" charset="-127"/>
              <a:cs typeface="+mj-cs"/>
            </a:endParaRPr>
          </a:p>
        </p:txBody>
      </p:sp>
      <p:sp>
        <p:nvSpPr>
          <p:cNvPr id="36" name="부제목 5"/>
          <p:cNvSpPr txBox="1">
            <a:spLocks/>
          </p:cNvSpPr>
          <p:nvPr/>
        </p:nvSpPr>
        <p:spPr>
          <a:xfrm>
            <a:off x="6012160" y="5060776"/>
            <a:ext cx="3384376" cy="1752600"/>
          </a:xfrm>
          <a:prstGeom prst="rect">
            <a:avLst/>
          </a:prstGeom>
        </p:spPr>
        <p:txBody>
          <a:bodyPr anchor="ctr"/>
          <a:lstStyle/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50800" dir="2700000" algn="tl" rotWithShape="0">
                    <a:prstClr val="black">
                      <a:alpha val="51000"/>
                    </a:prstClr>
                  </a:outerShdw>
                </a:effectLst>
                <a:uLnTx/>
                <a:uFillTx/>
                <a:latin typeface="210 맨발의청춘 L" pitchFamily="18" charset="-127"/>
                <a:ea typeface="210 맨발의청춘 L" pitchFamily="18" charset="-127"/>
              </a:rPr>
              <a:t>한국조리과학고등학교</a:t>
            </a:r>
            <a:endParaRPr kumimoji="0" lang="en-US" altLang="ko-KR" sz="2000" b="0" i="0" u="none" strike="noStrike" kern="1200" cap="none" spc="0" normalizeH="0" baseline="0" noProof="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50800" dir="2700000" algn="tl" rotWithShape="0">
                  <a:prstClr val="black">
                    <a:alpha val="51000"/>
                  </a:prstClr>
                </a:outerShdw>
              </a:effectLst>
              <a:uLnTx/>
              <a:uFillTx/>
              <a:latin typeface="210 맨발의청춘 L" pitchFamily="18" charset="-127"/>
              <a:ea typeface="210 맨발의청춘 L" pitchFamily="18" charset="-127"/>
            </a:endParaRPr>
          </a:p>
          <a:p>
            <a:pPr marL="342900" marR="0" lvl="0" indent="-34290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rgbClr val="FEF2D8">
                      <a:alpha val="60000"/>
                    </a:srgbClr>
                  </a:glow>
                  <a:outerShdw blurRad="50800" dist="50800" dir="2700000" algn="tl" rotWithShape="0">
                    <a:prstClr val="black">
                      <a:alpha val="51000"/>
                    </a:prstClr>
                  </a:outerShdw>
                </a:effectLst>
                <a:uLnTx/>
                <a:uFillTx/>
                <a:latin typeface="210 맨발의청춘 L" pitchFamily="18" charset="-127"/>
                <a:ea typeface="210 맨발의청춘 L" pitchFamily="18" charset="-127"/>
              </a:rPr>
              <a:t> 박민주</a:t>
            </a:r>
            <a:r>
              <a:rPr kumimoji="0" lang="en-US" altLang="ko-KR" sz="2000" b="0" i="0" u="none" strike="noStrike" kern="1200" cap="none" spc="0" normalizeH="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rgbClr val="FEF2D8">
                      <a:alpha val="60000"/>
                    </a:srgbClr>
                  </a:glow>
                  <a:outerShdw blurRad="50800" dist="50800" dir="2700000" algn="tl" rotWithShape="0">
                    <a:prstClr val="black">
                      <a:alpha val="51000"/>
                    </a:prstClr>
                  </a:outerShdw>
                </a:effectLst>
                <a:uLnTx/>
                <a:uFillTx/>
                <a:latin typeface="210 맨발의청춘 L" pitchFamily="18" charset="-127"/>
                <a:ea typeface="210 맨발의청춘 L" pitchFamily="18" charset="-127"/>
              </a:rPr>
              <a:t>,</a:t>
            </a:r>
            <a:r>
              <a:rPr kumimoji="0" lang="ko-KR" altLang="en-US" sz="2000" b="0" i="0" u="none" strike="noStrike" kern="1200" cap="none" spc="0" normalizeH="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rgbClr val="FEF2D8">
                      <a:alpha val="60000"/>
                    </a:srgbClr>
                  </a:glow>
                  <a:outerShdw blurRad="50800" dist="50800" dir="2700000" algn="tl" rotWithShape="0">
                    <a:prstClr val="black">
                      <a:alpha val="51000"/>
                    </a:prstClr>
                  </a:outerShdw>
                </a:effectLst>
                <a:uLnTx/>
                <a:uFillTx/>
                <a:latin typeface="210 맨발의청춘 L" pitchFamily="18" charset="-127"/>
                <a:ea typeface="210 맨발의청춘 L" pitchFamily="18" charset="-127"/>
              </a:rPr>
              <a:t> </a:t>
            </a:r>
            <a:r>
              <a:rPr kumimoji="0" lang="ko-KR" altLang="en-US" sz="2000" b="0" i="0" u="none" strike="noStrike" kern="1200" cap="none" spc="0" normalizeH="0" baseline="0" noProof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rgbClr val="FEF2D8">
                      <a:alpha val="60000"/>
                    </a:srgbClr>
                  </a:glow>
                  <a:outerShdw blurRad="50800" dist="50800" dir="2700000" algn="tl" rotWithShape="0">
                    <a:prstClr val="black">
                      <a:alpha val="51000"/>
                    </a:prstClr>
                  </a:outerShdw>
                </a:effectLst>
                <a:uLnTx/>
                <a:uFillTx/>
                <a:latin typeface="210 맨발의청춘 L" pitchFamily="18" charset="-127"/>
                <a:ea typeface="210 맨발의청춘 L" pitchFamily="18" charset="-127"/>
              </a:rPr>
              <a:t>조민체</a:t>
            </a:r>
            <a:endParaRPr kumimoji="0" lang="ko-KR" altLang="en-US" sz="2000" b="0" i="0" u="none" strike="noStrike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01600">
                  <a:srgbClr val="FEF2D8">
                    <a:alpha val="60000"/>
                  </a:srgbClr>
                </a:glow>
                <a:outerShdw blurRad="50800" dist="50800" dir="2700000" algn="tl" rotWithShape="0">
                  <a:prstClr val="black">
                    <a:alpha val="51000"/>
                  </a:prstClr>
                </a:outerShdw>
              </a:effectLst>
              <a:uLnTx/>
              <a:uFillTx/>
              <a:latin typeface="210 맨발의청춘 L" pitchFamily="18" charset="-127"/>
              <a:ea typeface="210 맨발의청춘 L" pitchFamily="18" charset="-127"/>
            </a:endParaRPr>
          </a:p>
        </p:txBody>
      </p:sp>
      <p:pic>
        <p:nvPicPr>
          <p:cNvPr id="37" name="Picture 3" descr="C:\Users\P minju\Downloads\tomato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714600"/>
            <a:ext cx="570384" cy="570384"/>
          </a:xfrm>
          <a:prstGeom prst="rect">
            <a:avLst/>
          </a:prstGeom>
          <a:noFill/>
        </p:spPr>
      </p:pic>
      <p:pic>
        <p:nvPicPr>
          <p:cNvPr id="38" name="그림 37" descr="grape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89137">
            <a:off x="3252859" y="3485954"/>
            <a:ext cx="669752" cy="660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P minju\Downloads\stud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1521792" cy="1521792"/>
          </a:xfrm>
          <a:prstGeom prst="rect">
            <a:avLst/>
          </a:prstGeom>
          <a:noFill/>
        </p:spPr>
      </p:pic>
      <p:sp>
        <p:nvSpPr>
          <p:cNvPr id="10" name="타원 9"/>
          <p:cNvSpPr/>
          <p:nvPr/>
        </p:nvSpPr>
        <p:spPr>
          <a:xfrm>
            <a:off x="1763688" y="908720"/>
            <a:ext cx="432048" cy="432048"/>
          </a:xfrm>
          <a:prstGeom prst="ellipse">
            <a:avLst/>
          </a:prstGeom>
          <a:solidFill>
            <a:srgbClr val="FFB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1547664" y="1412776"/>
            <a:ext cx="288032" cy="288032"/>
          </a:xfrm>
          <a:prstGeom prst="ellipse">
            <a:avLst/>
          </a:prstGeom>
          <a:solidFill>
            <a:srgbClr val="FFB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323528" y="4474855"/>
            <a:ext cx="42484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약이 되는 밥이라 해서 옛날부터 사랑 받아온 약밥은 </a:t>
            </a:r>
            <a:r>
              <a:rPr lang="ko-KR" altLang="en-US" sz="2000" dirty="0" smtClean="0">
                <a:solidFill>
                  <a:srgbClr val="FFB89B"/>
                </a:solidFill>
                <a:latin typeface="210 맨발의청춘 L" pitchFamily="18" charset="-127"/>
                <a:ea typeface="210 맨발의청춘 L" pitchFamily="18" charset="-127"/>
              </a:rPr>
              <a:t>든든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하고 </a:t>
            </a:r>
            <a:r>
              <a:rPr lang="ko-KR" altLang="en-US" sz="2000" dirty="0" smtClean="0">
                <a:solidFill>
                  <a:srgbClr val="FFB89B"/>
                </a:solidFill>
                <a:latin typeface="210 맨발의청춘 L" pitchFamily="18" charset="-127"/>
                <a:ea typeface="210 맨발의청춘 L" pitchFamily="18" charset="-127"/>
              </a:rPr>
              <a:t>간단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하게 먹기 좋은데  요즘의 약밥에는 많은 양의 설탕이나 </a:t>
            </a:r>
            <a:r>
              <a:rPr lang="ko-KR" alt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카라멜이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 들어간다 </a:t>
            </a:r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이런 몸에 나쁜 당 대신 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 </a:t>
            </a:r>
            <a:r>
              <a:rPr lang="ko-KR" altLang="en-US" sz="2000" dirty="0" smtClean="0">
                <a:solidFill>
                  <a:srgbClr val="FFB89B"/>
                </a:solidFill>
                <a:latin typeface="210 맨발의청춘 L" pitchFamily="18" charset="-127"/>
                <a:ea typeface="210 맨발의청춘 L" pitchFamily="18" charset="-127"/>
              </a:rPr>
              <a:t>천연당분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이 많은 </a:t>
            </a:r>
            <a:r>
              <a:rPr lang="ko-KR" altLang="en-US" sz="2000" dirty="0" smtClean="0">
                <a:solidFill>
                  <a:srgbClr val="FFB89B"/>
                </a:solidFill>
                <a:latin typeface="210 맨발의청춘 L" pitchFamily="18" charset="-127"/>
                <a:ea typeface="210 맨발의청춘 L" pitchFamily="18" charset="-127"/>
              </a:rPr>
              <a:t>포도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로 </a:t>
            </a:r>
            <a:r>
              <a:rPr lang="ko-KR" alt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달달한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 맛을 내었다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.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 </a:t>
            </a:r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88024" y="4077072"/>
            <a:ext cx="374441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B89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카세트테잎 R" pitchFamily="18" charset="-127"/>
                <a:ea typeface="210 카세트테잎 R" pitchFamily="18" charset="-127"/>
              </a:rPr>
              <a:t>자연 피로회복제 포도</a:t>
            </a:r>
            <a:endParaRPr lang="en-US" altLang="ko-KR" sz="28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B89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210 카세트테잎 R" pitchFamily="18" charset="-127"/>
              <a:ea typeface="210 카세트테잎 R" pitchFamily="18" charset="-127"/>
            </a:endParaRPr>
          </a:p>
          <a:p>
            <a:endParaRPr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포도의 포도당은 몸 속에 바로 흡수되어 에너지로 쓰이기 때문에 </a:t>
            </a:r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 </a:t>
            </a:r>
            <a:r>
              <a:rPr lang="ko-KR" altLang="en-US" sz="2000" dirty="0" smtClean="0">
                <a:solidFill>
                  <a:srgbClr val="FFB89B"/>
                </a:solidFill>
                <a:latin typeface="210 맨발의청춘 L" pitchFamily="18" charset="-127"/>
                <a:ea typeface="210 맨발의청춘 L" pitchFamily="18" charset="-127"/>
              </a:rPr>
              <a:t>피로를 회복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하는데 매우 좋다</a:t>
            </a:r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또 </a:t>
            </a:r>
            <a:r>
              <a:rPr lang="ko-KR" altLang="en-US" sz="2000" dirty="0" smtClean="0">
                <a:solidFill>
                  <a:srgbClr val="FFB89B"/>
                </a:solidFill>
                <a:latin typeface="210 맨발의청춘 L" pitchFamily="18" charset="-127"/>
                <a:ea typeface="210 맨발의청춘 L" pitchFamily="18" charset="-127"/>
              </a:rPr>
              <a:t>빈혈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에도 특히 좋다고 한다</a:t>
            </a:r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이처럼 친구들의 피로를 눈 녹듯 사라지게 만드는 </a:t>
            </a:r>
            <a:r>
              <a:rPr lang="ko-KR" altLang="en-US" sz="2000" dirty="0" smtClean="0">
                <a:solidFill>
                  <a:srgbClr val="FFB89B"/>
                </a:solidFill>
                <a:latin typeface="210 맨발의청춘 L" pitchFamily="18" charset="-127"/>
                <a:ea typeface="210 맨발의청춘 L" pitchFamily="18" charset="-127"/>
              </a:rPr>
              <a:t>신통 방통한 포도</a:t>
            </a:r>
            <a:r>
              <a:rPr lang="en-US" altLang="ko-KR" sz="2000" dirty="0" smtClean="0">
                <a:solidFill>
                  <a:srgbClr val="FFB89B"/>
                </a:solidFill>
                <a:latin typeface="210 맨발의청춘 L" pitchFamily="18" charset="-127"/>
                <a:ea typeface="210 맨발의청춘 L" pitchFamily="18" charset="-127"/>
              </a:rPr>
              <a:t>!</a:t>
            </a:r>
          </a:p>
        </p:txBody>
      </p:sp>
      <p:sp>
        <p:nvSpPr>
          <p:cNvPr id="20" name="타원 19"/>
          <p:cNvSpPr/>
          <p:nvPr/>
        </p:nvSpPr>
        <p:spPr>
          <a:xfrm>
            <a:off x="2267744" y="116632"/>
            <a:ext cx="1656184" cy="1656184"/>
          </a:xfrm>
          <a:prstGeom prst="ellipse">
            <a:avLst/>
          </a:prstGeom>
          <a:solidFill>
            <a:srgbClr val="FFB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98" name="Picture 2" descr="C:\Users\P minju\Downloads\drug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76672"/>
            <a:ext cx="936104" cy="93610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lum bright="5000"/>
          </a:blip>
          <a:srcRect l="16383" r="12201" b="5921"/>
          <a:stretch>
            <a:fillRect/>
          </a:stretch>
        </p:blipFill>
        <p:spPr bwMode="auto">
          <a:xfrm>
            <a:off x="4211960" y="404664"/>
            <a:ext cx="456736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그림 11" descr="grape (1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197439">
            <a:off x="8192998" y="3955517"/>
            <a:ext cx="669752" cy="6604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1520" y="2924944"/>
            <a:ext cx="54006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500" dirty="0" smtClean="0">
                <a:ln>
                  <a:solidFill>
                    <a:srgbClr val="FFB89B"/>
                  </a:solidFill>
                </a:ln>
                <a:effectLst>
                  <a:outerShdw blurRad="50800" dist="50800" dir="2700000" algn="tl" rotWithShape="0">
                    <a:prstClr val="black">
                      <a:alpha val="77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피곤을</a:t>
            </a:r>
            <a:r>
              <a:rPr lang="ko-KR" altLang="en-US" sz="4400" dirty="0" smtClean="0">
                <a:ln>
                  <a:solidFill>
                    <a:srgbClr val="FFB89B"/>
                  </a:solidFill>
                </a:ln>
                <a:effectLst>
                  <a:outerShdw blurRad="50800" dist="50800" dir="2700000" algn="tl" rotWithShape="0">
                    <a:prstClr val="black">
                      <a:alpha val="77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 </a:t>
            </a:r>
            <a:r>
              <a:rPr lang="ko-KR" altLang="en-US" sz="4400" dirty="0" err="1" smtClean="0">
                <a:ln>
                  <a:solidFill>
                    <a:srgbClr val="FFB89B"/>
                  </a:solidFill>
                </a:ln>
                <a:effectLst>
                  <a:outerShdw blurRad="50800" dist="50800" dir="2700000" algn="tl" rotWithShape="0">
                    <a:prstClr val="black">
                      <a:alpha val="77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싸악</a:t>
            </a:r>
            <a:r>
              <a:rPr lang="en-US" altLang="ko-KR" sz="4400" dirty="0" smtClean="0">
                <a:ln>
                  <a:solidFill>
                    <a:srgbClr val="FFB89B"/>
                  </a:solidFill>
                </a:ln>
                <a:effectLst>
                  <a:outerShdw blurRad="50800" dist="50800" dir="2700000" algn="tl" rotWithShape="0">
                    <a:prstClr val="black">
                      <a:alpha val="77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~</a:t>
            </a:r>
          </a:p>
          <a:p>
            <a:r>
              <a:rPr lang="ko-KR" altLang="en-US" sz="4400" dirty="0" smtClean="0">
                <a:ln>
                  <a:solidFill>
                    <a:srgbClr val="FFB89B"/>
                  </a:solidFill>
                </a:ln>
                <a:effectLst>
                  <a:outerShdw blurRad="50800" dist="50800" dir="2700000" algn="tl" rotWithShape="0">
                    <a:prstClr val="black">
                      <a:alpha val="77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포도 약밥</a:t>
            </a:r>
            <a:endParaRPr lang="ko-KR" altLang="en-US" sz="4400" dirty="0">
              <a:ln>
                <a:solidFill>
                  <a:srgbClr val="FFB89B"/>
                </a:solidFill>
              </a:ln>
              <a:effectLst>
                <a:outerShdw blurRad="50800" dist="50800" dir="2700000" algn="tl" rotWithShape="0">
                  <a:prstClr val="black">
                    <a:alpha val="77000"/>
                  </a:prstClr>
                </a:outerShdw>
              </a:effectLst>
              <a:latin typeface="a블랙B" pitchFamily="18" charset="-127"/>
              <a:ea typeface="a블랙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그림 48" descr="grape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329563" flipH="1">
            <a:off x="7515409" y="5989128"/>
            <a:ext cx="631595" cy="660468"/>
          </a:xfrm>
          <a:prstGeom prst="rect">
            <a:avLst/>
          </a:prstGeom>
        </p:spPr>
      </p:pic>
      <p:pic>
        <p:nvPicPr>
          <p:cNvPr id="48" name="그림 47" descr="rice 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44408" y="6021288"/>
            <a:ext cx="656235" cy="656235"/>
          </a:xfrm>
          <a:prstGeom prst="rect">
            <a:avLst/>
          </a:prstGeom>
        </p:spPr>
      </p:pic>
      <p:sp>
        <p:nvSpPr>
          <p:cNvPr id="21" name="제목 4"/>
          <p:cNvSpPr txBox="1">
            <a:spLocks/>
          </p:cNvSpPr>
          <p:nvPr/>
        </p:nvSpPr>
        <p:spPr>
          <a:xfrm>
            <a:off x="3419872" y="332656"/>
            <a:ext cx="2520280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0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B89B"/>
                </a:solidFill>
                <a:effectLst>
                  <a:outerShdw dist="50800" dir="54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a블랙M" pitchFamily="18" charset="-127"/>
                <a:ea typeface="a블랙M" pitchFamily="18" charset="-127"/>
              </a:rPr>
              <a:t>조리과정</a:t>
            </a:r>
            <a:endParaRPr lang="ko-KR" altLang="en-US" sz="4000" dirty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B89B"/>
              </a:solidFill>
              <a:effectLst>
                <a:outerShdw dist="50800" dir="5400000" sx="103000" sy="103000" algn="tl" rotWithShape="0">
                  <a:prstClr val="black">
                    <a:alpha val="40000"/>
                  </a:prstClr>
                </a:outerShdw>
              </a:effectLst>
              <a:latin typeface="a블랙M" pitchFamily="18" charset="-127"/>
              <a:ea typeface="a블랙M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67544" y="1340768"/>
            <a:ext cx="1800200" cy="1224136"/>
          </a:xfrm>
          <a:prstGeom prst="rect">
            <a:avLst/>
          </a:prstGeom>
          <a:blipFill dpi="0" rotWithShape="1">
            <a:blip r:embed="rId5" cstate="print">
              <a:lum bright="10000" contrast="6000"/>
            </a:blip>
            <a:srcRect/>
            <a:stretch>
              <a:fillRect l="-1000" t="-9000" r="-4000" b="-11000"/>
            </a:stretch>
          </a:blipFill>
          <a:ln w="28575">
            <a:solidFill>
              <a:srgbClr val="FFB89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627784" y="1340768"/>
            <a:ext cx="1800200" cy="1224136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 r="-8000"/>
            </a:stretch>
          </a:blipFill>
          <a:ln w="28575">
            <a:solidFill>
              <a:srgbClr val="FFB89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788024" y="1340768"/>
            <a:ext cx="1800200" cy="1224136"/>
          </a:xfrm>
          <a:prstGeom prst="rect">
            <a:avLst/>
          </a:prstGeom>
          <a:blipFill dpi="0" rotWithShape="1">
            <a:blip r:embed="rId7" cstate="print">
              <a:lum bright="10000" contrast="11000"/>
            </a:blip>
            <a:srcRect/>
            <a:stretch>
              <a:fillRect l="-1000" t="-1000" r="-5000" b="2000"/>
            </a:stretch>
          </a:blipFill>
          <a:ln w="28575">
            <a:solidFill>
              <a:srgbClr val="FFB89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403648" y="2996952"/>
            <a:ext cx="1800200" cy="1224136"/>
          </a:xfrm>
          <a:prstGeom prst="rect">
            <a:avLst/>
          </a:prstGeom>
          <a:blipFill dpi="0" rotWithShape="1">
            <a:blip r:embed="rId8" cstate="print">
              <a:lum bright="5000" contrast="5000"/>
            </a:blip>
            <a:srcRect/>
            <a:stretch>
              <a:fillRect l="-15000" t="-11000" r="-22000" b="-14000"/>
            </a:stretch>
          </a:blipFill>
          <a:ln w="28575">
            <a:solidFill>
              <a:srgbClr val="FFB89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948264" y="1340768"/>
            <a:ext cx="1800200" cy="1224136"/>
          </a:xfrm>
          <a:prstGeom prst="rect">
            <a:avLst/>
          </a:prstGeom>
          <a:blipFill dpi="0" rotWithShape="1">
            <a:blip r:embed="rId9" cstate="print">
              <a:lum bright="11000" contrast="10000"/>
            </a:blip>
            <a:srcRect/>
            <a:stretch>
              <a:fillRect l="-9000" t="-2000" r="-21000" b="1000"/>
            </a:stretch>
          </a:blipFill>
          <a:ln w="28575">
            <a:solidFill>
              <a:srgbClr val="FFB89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4788440" y="3135272"/>
            <a:ext cx="215608" cy="293728"/>
          </a:xfrm>
          <a:prstGeom prst="rect">
            <a:avLst/>
          </a:prstGeom>
          <a:noFill/>
          <a:ln w="28575">
            <a:solidFill>
              <a:srgbClr val="FFB8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3635896" y="2996952"/>
            <a:ext cx="1800200" cy="1224136"/>
          </a:xfrm>
          <a:prstGeom prst="rect">
            <a:avLst/>
          </a:prstGeom>
          <a:blipFill dpi="0" rotWithShape="1">
            <a:blip r:embed="rId10" cstate="print">
              <a:lum bright="7000" contrast="10000"/>
            </a:blip>
            <a:srcRect/>
            <a:stretch>
              <a:fillRect l="-3000" t="-1000" r="-8000" b="-3000"/>
            </a:stretch>
          </a:blipFill>
          <a:ln w="28575">
            <a:solidFill>
              <a:srgbClr val="FFB89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5868144" y="2996952"/>
            <a:ext cx="1800200" cy="1224136"/>
          </a:xfrm>
          <a:prstGeom prst="rect">
            <a:avLst/>
          </a:prstGeom>
          <a:blipFill dpi="0" rotWithShape="1">
            <a:blip r:embed="rId11" cstate="print">
              <a:lum bright="7000" contrast="7000"/>
            </a:blip>
            <a:srcRect/>
            <a:stretch>
              <a:fillRect l="-11000" t="-10000" r="-7000" b="-1000"/>
            </a:stretch>
          </a:blipFill>
          <a:ln w="28575">
            <a:solidFill>
              <a:srgbClr val="FFB89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9592" y="47251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1.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살짝 데친 포도를 간 뒤 졸인다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99592" y="522920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2.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불린 찹쌀은 찜통에 찐다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99592" y="5805264"/>
            <a:ext cx="435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3.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소금물을 섞고 더 찐다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283968" y="472514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4.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건과류</a:t>
            </a:r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,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견과류를 다진다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83968" y="521990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5.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쪄진 찹쌀을 찰기가 생기도록 치대준다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  <p:sp>
        <p:nvSpPr>
          <p:cNvPr id="25" name="직각 삼각형 24"/>
          <p:cNvSpPr/>
          <p:nvPr/>
        </p:nvSpPr>
        <p:spPr>
          <a:xfrm rot="5400000">
            <a:off x="431540" y="1376772"/>
            <a:ext cx="504056" cy="432048"/>
          </a:xfrm>
          <a:prstGeom prst="rtTriangle">
            <a:avLst/>
          </a:prstGeom>
          <a:solidFill>
            <a:srgbClr val="FFB89B"/>
          </a:solidFill>
          <a:ln w="28575">
            <a:solidFill>
              <a:srgbClr val="FFB8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467544" y="1340768"/>
            <a:ext cx="215608" cy="29372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endParaRPr lang="ko-KR" altLang="en-US" sz="14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6" name="직각 삼각형 25"/>
          <p:cNvSpPr/>
          <p:nvPr/>
        </p:nvSpPr>
        <p:spPr>
          <a:xfrm rot="5400000">
            <a:off x="4752020" y="1376772"/>
            <a:ext cx="504056" cy="432048"/>
          </a:xfrm>
          <a:prstGeom prst="rtTriangle">
            <a:avLst/>
          </a:prstGeom>
          <a:solidFill>
            <a:srgbClr val="FFB89B"/>
          </a:solidFill>
          <a:ln w="28575">
            <a:solidFill>
              <a:srgbClr val="FFB8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4788024" y="1340768"/>
            <a:ext cx="215608" cy="29372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endParaRPr lang="ko-KR" altLang="en-US" sz="14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0" name="직각 삼각형 29"/>
          <p:cNvSpPr/>
          <p:nvPr/>
        </p:nvSpPr>
        <p:spPr>
          <a:xfrm rot="5400000">
            <a:off x="6912260" y="1376772"/>
            <a:ext cx="504056" cy="432048"/>
          </a:xfrm>
          <a:prstGeom prst="rtTriangle">
            <a:avLst/>
          </a:prstGeom>
          <a:solidFill>
            <a:srgbClr val="FFB89B"/>
          </a:solidFill>
          <a:ln w="28575">
            <a:solidFill>
              <a:srgbClr val="FFB8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6948264" y="1340768"/>
            <a:ext cx="215608" cy="29372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endParaRPr lang="ko-KR" altLang="en-US" sz="14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6" name="직각 삼각형 35"/>
          <p:cNvSpPr/>
          <p:nvPr/>
        </p:nvSpPr>
        <p:spPr>
          <a:xfrm rot="5400000">
            <a:off x="1367644" y="3032956"/>
            <a:ext cx="504056" cy="432048"/>
          </a:xfrm>
          <a:prstGeom prst="rtTriangle">
            <a:avLst/>
          </a:prstGeom>
          <a:solidFill>
            <a:srgbClr val="FFB89B"/>
          </a:solidFill>
          <a:ln w="28575">
            <a:solidFill>
              <a:srgbClr val="FFB8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1403648" y="2996952"/>
            <a:ext cx="215608" cy="29372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endParaRPr lang="ko-KR" altLang="en-US" sz="14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5" name="직각 삼각형 44"/>
          <p:cNvSpPr/>
          <p:nvPr/>
        </p:nvSpPr>
        <p:spPr>
          <a:xfrm rot="5400000">
            <a:off x="3599892" y="3032956"/>
            <a:ext cx="504056" cy="432048"/>
          </a:xfrm>
          <a:prstGeom prst="rtTriangle">
            <a:avLst/>
          </a:prstGeom>
          <a:solidFill>
            <a:srgbClr val="FFB89B"/>
          </a:solidFill>
          <a:ln w="28575">
            <a:solidFill>
              <a:srgbClr val="FFB8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3635896" y="2991256"/>
            <a:ext cx="215608" cy="29372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endParaRPr lang="ko-KR" altLang="en-US" sz="14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5" name="직각 삼각형 34"/>
          <p:cNvSpPr/>
          <p:nvPr/>
        </p:nvSpPr>
        <p:spPr>
          <a:xfrm rot="5400000">
            <a:off x="5832140" y="3032956"/>
            <a:ext cx="504056" cy="432048"/>
          </a:xfrm>
          <a:prstGeom prst="rtTriangle">
            <a:avLst/>
          </a:prstGeom>
          <a:solidFill>
            <a:srgbClr val="FFB89B"/>
          </a:solidFill>
          <a:ln w="28575">
            <a:solidFill>
              <a:srgbClr val="FFB8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0" name="그림 49" descr="hazelnut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87267" y="6093296"/>
            <a:ext cx="493045" cy="493045"/>
          </a:xfrm>
          <a:prstGeom prst="rect">
            <a:avLst/>
          </a:prstGeom>
        </p:spPr>
      </p:pic>
      <p:sp>
        <p:nvSpPr>
          <p:cNvPr id="41" name="직사각형 40"/>
          <p:cNvSpPr/>
          <p:nvPr/>
        </p:nvSpPr>
        <p:spPr>
          <a:xfrm>
            <a:off x="5868144" y="2996952"/>
            <a:ext cx="215608" cy="29372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endParaRPr lang="ko-KR" altLang="en-US" sz="14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83968" y="579597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6.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포도 엑기스와 다진 견과류를 넣고 모양을 잡는다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096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988" t="-399" r="12201" b="-399"/>
          <a:stretch>
            <a:fillRect/>
          </a:stretch>
        </p:blipFill>
        <p:spPr bwMode="auto">
          <a:xfrm>
            <a:off x="4139952" y="260648"/>
            <a:ext cx="4608512" cy="3492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6" name="Picture 4" descr="C:\Users\P minju\Downloads\stud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1521792" cy="1521792"/>
          </a:xfrm>
          <a:prstGeom prst="rect">
            <a:avLst/>
          </a:prstGeom>
          <a:noFill/>
        </p:spPr>
      </p:pic>
      <p:sp>
        <p:nvSpPr>
          <p:cNvPr id="10" name="타원 9"/>
          <p:cNvSpPr/>
          <p:nvPr/>
        </p:nvSpPr>
        <p:spPr>
          <a:xfrm>
            <a:off x="1763688" y="908720"/>
            <a:ext cx="432048" cy="432048"/>
          </a:xfrm>
          <a:prstGeom prst="ellipse">
            <a:avLst/>
          </a:prstGeom>
          <a:solidFill>
            <a:srgbClr val="84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1547664" y="1412776"/>
            <a:ext cx="288032" cy="288032"/>
          </a:xfrm>
          <a:prstGeom prst="ellipse">
            <a:avLst/>
          </a:prstGeom>
          <a:solidFill>
            <a:srgbClr val="84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79512" y="2990562"/>
            <a:ext cx="540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 smtClean="0">
                <a:ln>
                  <a:solidFill>
                    <a:srgbClr val="84CDC2"/>
                  </a:solidFill>
                </a:ln>
                <a:effectLst>
                  <a:outerShdw blurRad="50800" dist="50800" dir="2700000" algn="tl" rotWithShape="0">
                    <a:prstClr val="black">
                      <a:alpha val="77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두뇌발달</a:t>
            </a:r>
            <a:r>
              <a:rPr lang="en-US" altLang="ko-KR" sz="4400" dirty="0" smtClean="0">
                <a:ln>
                  <a:solidFill>
                    <a:srgbClr val="84CDC2"/>
                  </a:solidFill>
                </a:ln>
                <a:effectLst>
                  <a:outerShdw blurRad="50800" dist="50800" dir="2700000" algn="tl" rotWithShape="0">
                    <a:prstClr val="black">
                      <a:alpha val="77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!</a:t>
            </a:r>
            <a:r>
              <a:rPr lang="ko-KR" altLang="en-US" sz="4400" dirty="0" smtClean="0">
                <a:ln>
                  <a:solidFill>
                    <a:srgbClr val="84CDC2"/>
                  </a:solidFill>
                </a:ln>
                <a:effectLst>
                  <a:outerShdw blurRad="50800" dist="50800" dir="2700000" algn="tl" rotWithShape="0">
                    <a:prstClr val="black">
                      <a:alpha val="77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 </a:t>
            </a:r>
            <a:endParaRPr lang="en-US" altLang="ko-KR" sz="4400" dirty="0" smtClean="0">
              <a:ln>
                <a:solidFill>
                  <a:srgbClr val="84CDC2"/>
                </a:solidFill>
              </a:ln>
              <a:effectLst>
                <a:outerShdw blurRad="50800" dist="50800" dir="2700000" algn="tl" rotWithShape="0">
                  <a:prstClr val="black">
                    <a:alpha val="77000"/>
                  </a:prstClr>
                </a:outerShdw>
              </a:effectLst>
              <a:latin typeface="a블랙B" pitchFamily="18" charset="-127"/>
              <a:ea typeface="a블랙B" pitchFamily="18" charset="-127"/>
            </a:endParaRPr>
          </a:p>
          <a:p>
            <a:r>
              <a:rPr lang="ko-KR" altLang="en-US" sz="4400" dirty="0" smtClean="0">
                <a:ln>
                  <a:solidFill>
                    <a:srgbClr val="84CDC2"/>
                  </a:solidFill>
                </a:ln>
                <a:effectLst>
                  <a:outerShdw blurRad="50800" dist="50800" dir="2700000" algn="tl" rotWithShape="0">
                    <a:prstClr val="black">
                      <a:alpha val="77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똑똑한</a:t>
            </a:r>
            <a:r>
              <a:rPr lang="en-US" altLang="ko-KR" sz="4400" dirty="0" smtClean="0">
                <a:ln>
                  <a:solidFill>
                    <a:srgbClr val="84CDC2"/>
                  </a:solidFill>
                </a:ln>
                <a:effectLst>
                  <a:outerShdw blurRad="50800" dist="50800" dir="2700000" algn="tl" rotWithShape="0">
                    <a:prstClr val="black">
                      <a:alpha val="77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 </a:t>
            </a:r>
            <a:r>
              <a:rPr lang="ko-KR" altLang="en-US" sz="4400" dirty="0" smtClean="0">
                <a:ln>
                  <a:solidFill>
                    <a:srgbClr val="84CDC2"/>
                  </a:solidFill>
                </a:ln>
                <a:effectLst>
                  <a:outerShdw blurRad="50800" dist="50800" dir="2700000" algn="tl" rotWithShape="0">
                    <a:prstClr val="black">
                      <a:alpha val="77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흑임자 젤리</a:t>
            </a:r>
            <a:endParaRPr lang="ko-KR" altLang="en-US" sz="4400" dirty="0">
              <a:ln>
                <a:solidFill>
                  <a:srgbClr val="84CDC2"/>
                </a:solidFill>
              </a:ln>
              <a:effectLst>
                <a:outerShdw blurRad="50800" dist="50800" dir="2700000" algn="tl" rotWithShape="0">
                  <a:prstClr val="black">
                    <a:alpha val="77000"/>
                  </a:prstClr>
                </a:outerShdw>
              </a:effectLst>
              <a:latin typeface="a블랙B" pitchFamily="18" charset="-127"/>
              <a:ea typeface="a블랙B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528" y="4653136"/>
            <a:ext cx="4248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공부 할 때 자주 사먹곤 하는 달콤하지만 몸에 안 좋은 젤리 대신 </a:t>
            </a:r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검은 깨의 </a:t>
            </a:r>
            <a:r>
              <a:rPr lang="ko-KR" altLang="en-US" sz="2000" dirty="0" smtClean="0">
                <a:solidFill>
                  <a:srgbClr val="84CDC2"/>
                </a:solidFill>
                <a:latin typeface="210 맨발의청춘 L" pitchFamily="18" charset="-127"/>
                <a:ea typeface="210 맨발의청춘 L" pitchFamily="18" charset="-127"/>
              </a:rPr>
              <a:t>고소</a:t>
            </a:r>
            <a:r>
              <a:rPr lang="en-US" altLang="ko-KR" sz="2000" dirty="0" smtClean="0">
                <a:solidFill>
                  <a:srgbClr val="84CDC2"/>
                </a:solidFill>
                <a:latin typeface="210 맨발의청춘 L" pitchFamily="18" charset="-127"/>
                <a:ea typeface="210 맨발의청춘 L" pitchFamily="18" charset="-127"/>
              </a:rPr>
              <a:t>~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한 맛과 </a:t>
            </a:r>
            <a:r>
              <a:rPr lang="ko-KR" altLang="en-US" sz="2000" dirty="0" smtClean="0">
                <a:solidFill>
                  <a:srgbClr val="84CDC2"/>
                </a:solidFill>
                <a:latin typeface="210 맨발의청춘 L" pitchFamily="18" charset="-127"/>
                <a:ea typeface="210 맨발의청춘 L" pitchFamily="18" charset="-127"/>
              </a:rPr>
              <a:t>꿀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의 건강한 단맛으로 </a:t>
            </a:r>
            <a:r>
              <a:rPr lang="ko-KR" altLang="en-US" sz="2000" dirty="0" smtClean="0">
                <a:solidFill>
                  <a:srgbClr val="84CDC2"/>
                </a:solidFill>
                <a:latin typeface="210 맨발의청춘 L" pitchFamily="18" charset="-127"/>
                <a:ea typeface="210 맨발의청춘 L" pitchFamily="18" charset="-127"/>
              </a:rPr>
              <a:t>졸음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도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 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깨고 머리에도 좋은</a:t>
            </a:r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일석이조의 젤리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!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2267744" y="116632"/>
            <a:ext cx="1656184" cy="1584176"/>
            <a:chOff x="1403648" y="1412776"/>
            <a:chExt cx="1944216" cy="1872208"/>
          </a:xfrm>
        </p:grpSpPr>
        <p:sp>
          <p:nvSpPr>
            <p:cNvPr id="15" name="타원 14"/>
            <p:cNvSpPr/>
            <p:nvPr/>
          </p:nvSpPr>
          <p:spPr>
            <a:xfrm>
              <a:off x="1403648" y="1412776"/>
              <a:ext cx="1944216" cy="1872208"/>
            </a:xfrm>
            <a:prstGeom prst="ellipse">
              <a:avLst/>
            </a:prstGeom>
            <a:solidFill>
              <a:srgbClr val="84CD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8" name="Picture 2" descr="C:\Users\P minju\Downloads\brain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35696" y="1772816"/>
              <a:ext cx="1080120" cy="1080120"/>
            </a:xfrm>
            <a:prstGeom prst="rect">
              <a:avLst/>
            </a:prstGeom>
            <a:noFill/>
          </p:spPr>
        </p:pic>
      </p:grpSp>
      <p:pic>
        <p:nvPicPr>
          <p:cNvPr id="7170" name="Picture 2" descr="C:\Users\P minju\Downloads\seed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8424" y="4005883"/>
            <a:ext cx="503237" cy="503237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860032" y="4293096"/>
            <a:ext cx="396044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84CDC2"/>
                </a:solidFill>
                <a:effectLst>
                  <a:outerShdw blurRad="25400" dist="38100" dir="480000" algn="tl" rotWithShape="0">
                    <a:prstClr val="black">
                      <a:alpha val="41000"/>
                    </a:prstClr>
                  </a:outerShdw>
                </a:effectLst>
                <a:latin typeface="210 카세트테잎 R" pitchFamily="18" charset="-127"/>
                <a:ea typeface="210 카세트테잎 R" pitchFamily="18" charset="-127"/>
              </a:rPr>
              <a:t>학생들에게 좋은 흑임자</a:t>
            </a:r>
            <a:endParaRPr lang="en-US" altLang="ko-KR" sz="28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84CDC2"/>
              </a:solidFill>
              <a:effectLst>
                <a:outerShdw blurRad="25400" dist="38100" dir="480000" algn="tl" rotWithShape="0">
                  <a:prstClr val="black">
                    <a:alpha val="41000"/>
                  </a:prstClr>
                </a:outerShdw>
              </a:effectLst>
              <a:latin typeface="210 카세트테잎 R" pitchFamily="18" charset="-127"/>
              <a:ea typeface="210 카세트테잎 R" pitchFamily="18" charset="-127"/>
            </a:endParaRPr>
          </a:p>
          <a:p>
            <a:endParaRPr lang="ko-KR" altLang="en-US" sz="800" dirty="0" smtClean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84CDC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210 카세트테잎 R" pitchFamily="18" charset="-127"/>
              <a:ea typeface="210 카세트테잎 R" pitchFamily="18" charset="-127"/>
            </a:endParaRPr>
          </a:p>
          <a:p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흑임자는 풍부한 레시틴으로 </a:t>
            </a:r>
            <a:r>
              <a:rPr lang="ko-KR" altLang="en-US" sz="2000" dirty="0" smtClean="0">
                <a:solidFill>
                  <a:srgbClr val="84CDC2"/>
                </a:solidFill>
                <a:latin typeface="210 맨발의청춘 L" pitchFamily="18" charset="-127"/>
                <a:ea typeface="210 맨발의청춘 L" pitchFamily="18" charset="-127"/>
              </a:rPr>
              <a:t>기억력</a:t>
            </a:r>
            <a:r>
              <a:rPr lang="en-US" altLang="ko-KR" sz="2000" dirty="0" smtClean="0">
                <a:solidFill>
                  <a:srgbClr val="84CDC2"/>
                </a:solidFill>
                <a:latin typeface="210 맨발의청춘 L" pitchFamily="18" charset="-127"/>
                <a:ea typeface="210 맨발의청춘 L" pitchFamily="18" charset="-127"/>
              </a:rPr>
              <a:t>, </a:t>
            </a:r>
            <a:r>
              <a:rPr lang="ko-KR" altLang="en-US" sz="2000" dirty="0" smtClean="0">
                <a:solidFill>
                  <a:srgbClr val="84CDC2"/>
                </a:solidFill>
                <a:latin typeface="210 맨발의청춘 L" pitchFamily="18" charset="-127"/>
                <a:ea typeface="210 맨발의청춘 L" pitchFamily="18" charset="-127"/>
              </a:rPr>
              <a:t>집중력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을 증대 시키며 </a:t>
            </a:r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뇌세포와 </a:t>
            </a:r>
            <a:r>
              <a:rPr lang="ko-KR" altLang="en-US" sz="2000" dirty="0" smtClean="0">
                <a:solidFill>
                  <a:srgbClr val="84CDC2"/>
                </a:solidFill>
                <a:latin typeface="210 맨발의청춘 L" pitchFamily="18" charset="-127"/>
                <a:ea typeface="210 맨발의청춘 L" pitchFamily="18" charset="-127"/>
              </a:rPr>
              <a:t>대뇌발달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을 돕고 </a:t>
            </a:r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두피의 </a:t>
            </a:r>
            <a:r>
              <a:rPr lang="ko-KR" altLang="en-US" sz="2000" dirty="0" smtClean="0">
                <a:solidFill>
                  <a:srgbClr val="84CDC2"/>
                </a:solidFill>
                <a:latin typeface="210 맨발의청춘 L" pitchFamily="18" charset="-127"/>
                <a:ea typeface="210 맨발의청춘 L" pitchFamily="18" charset="-127"/>
              </a:rPr>
              <a:t>혈액순환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을 원할 하게 해 스트레스로 생긴 </a:t>
            </a:r>
            <a:r>
              <a:rPr lang="ko-KR" altLang="en-US" sz="2000" dirty="0" smtClean="0">
                <a:solidFill>
                  <a:srgbClr val="84CDC2"/>
                </a:solidFill>
                <a:latin typeface="210 맨발의청춘 L" pitchFamily="18" charset="-127"/>
                <a:ea typeface="210 맨발의청춘 L" pitchFamily="18" charset="-127"/>
              </a:rPr>
              <a:t>학생 탈모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에 좋다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.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제목 4"/>
          <p:cNvSpPr txBox="1">
            <a:spLocks/>
          </p:cNvSpPr>
          <p:nvPr/>
        </p:nvSpPr>
        <p:spPr>
          <a:xfrm>
            <a:off x="3419872" y="332656"/>
            <a:ext cx="2520280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0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84CDC2"/>
                </a:solidFill>
                <a:effectLst>
                  <a:outerShdw dist="50800" dir="54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a블랙M" pitchFamily="18" charset="-127"/>
                <a:ea typeface="a블랙M" pitchFamily="18" charset="-127"/>
              </a:rPr>
              <a:t>조리과정</a:t>
            </a:r>
            <a:endParaRPr lang="ko-KR" altLang="en-US" sz="4000" dirty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84CDC2"/>
              </a:solidFill>
              <a:effectLst>
                <a:outerShdw dist="50800" dir="5400000" sx="103000" sy="103000" algn="tl" rotWithShape="0">
                  <a:prstClr val="black">
                    <a:alpha val="40000"/>
                  </a:prstClr>
                </a:outerShdw>
              </a:effectLst>
              <a:latin typeface="a블랙M" pitchFamily="18" charset="-127"/>
              <a:ea typeface="a블랙M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31640" y="472514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1.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우유에 젤라틴을 넣고 불린다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31640" y="529191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2.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간 깨를 넣는다 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31640" y="5867980"/>
            <a:ext cx="435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3.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꿀을 </a:t>
            </a:r>
            <a:r>
              <a:rPr lang="ko-KR" altLang="en-US" dirty="0" err="1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한스푼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 넣는다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88024" y="472514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4.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불에 올려 데워 젤라틴을 녹인다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88024" y="5291916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5.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그릇에 담고 냉장고에 굳힌다</a:t>
            </a:r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.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  <p:grpSp>
        <p:nvGrpSpPr>
          <p:cNvPr id="35" name="그룹 34"/>
          <p:cNvGrpSpPr/>
          <p:nvPr/>
        </p:nvGrpSpPr>
        <p:grpSpPr>
          <a:xfrm>
            <a:off x="1187624" y="1340768"/>
            <a:ext cx="1800200" cy="1224136"/>
            <a:chOff x="-2196752" y="2708920"/>
            <a:chExt cx="1800200" cy="1224136"/>
          </a:xfrm>
        </p:grpSpPr>
        <p:sp>
          <p:nvSpPr>
            <p:cNvPr id="31" name="직사각형 30"/>
            <p:cNvSpPr/>
            <p:nvPr/>
          </p:nvSpPr>
          <p:spPr>
            <a:xfrm>
              <a:off x="-2196752" y="2708920"/>
              <a:ext cx="1800200" cy="1224136"/>
            </a:xfrm>
            <a:prstGeom prst="rect">
              <a:avLst/>
            </a:prstGeom>
            <a:blipFill dpi="0" rotWithShape="1">
              <a:blip r:embed="rId3" cstate="print">
                <a:lum bright="8000" contrast="10000"/>
              </a:blip>
              <a:srcRect/>
              <a:stretch>
                <a:fillRect l="-8000" t="-1000" r="-19000" b="-1000"/>
              </a:stretch>
            </a:blipFill>
            <a:ln w="38100">
              <a:solidFill>
                <a:srgbClr val="84CDC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33" name="그룹 32"/>
            <p:cNvGrpSpPr/>
            <p:nvPr/>
          </p:nvGrpSpPr>
          <p:grpSpPr>
            <a:xfrm>
              <a:off x="-2196752" y="2708920"/>
              <a:ext cx="432048" cy="504056"/>
              <a:chOff x="467544" y="1340768"/>
              <a:chExt cx="432048" cy="504056"/>
            </a:xfrm>
          </p:grpSpPr>
          <p:sp>
            <p:nvSpPr>
              <p:cNvPr id="25" name="직각 삼각형 24"/>
              <p:cNvSpPr/>
              <p:nvPr/>
            </p:nvSpPr>
            <p:spPr>
              <a:xfrm rot="5400000">
                <a:off x="431540" y="1376772"/>
                <a:ext cx="504056" cy="432048"/>
              </a:xfrm>
              <a:prstGeom prst="rtTriangle">
                <a:avLst/>
              </a:prstGeom>
              <a:solidFill>
                <a:srgbClr val="84CDC2"/>
              </a:solidFill>
              <a:ln w="31750">
                <a:solidFill>
                  <a:srgbClr val="84CD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" name="직사각형 1"/>
              <p:cNvSpPr/>
              <p:nvPr/>
            </p:nvSpPr>
            <p:spPr>
              <a:xfrm>
                <a:off x="467544" y="1340768"/>
                <a:ext cx="215608" cy="293728"/>
              </a:xfrm>
              <a:prstGeom prst="rect">
                <a:avLst/>
              </a:prstGeom>
              <a:noFill/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dirty="0" smtClean="0"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1</a:t>
                </a:r>
                <a:endParaRPr lang="ko-KR" altLang="en-US" sz="1400" dirty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</p:grpSp>
      </p:grpSp>
      <p:grpSp>
        <p:nvGrpSpPr>
          <p:cNvPr id="57" name="그룹 56"/>
          <p:cNvGrpSpPr/>
          <p:nvPr/>
        </p:nvGrpSpPr>
        <p:grpSpPr>
          <a:xfrm>
            <a:off x="3635896" y="1340768"/>
            <a:ext cx="1800200" cy="1224136"/>
            <a:chOff x="2627784" y="1340768"/>
            <a:chExt cx="1800200" cy="1224136"/>
          </a:xfrm>
        </p:grpSpPr>
        <p:sp>
          <p:nvSpPr>
            <p:cNvPr id="41" name="직사각형 40"/>
            <p:cNvSpPr/>
            <p:nvPr/>
          </p:nvSpPr>
          <p:spPr>
            <a:xfrm>
              <a:off x="2627784" y="1340768"/>
              <a:ext cx="1800200" cy="1224136"/>
            </a:xfrm>
            <a:prstGeom prst="rect">
              <a:avLst/>
            </a:prstGeom>
            <a:blipFill>
              <a:blip r:embed="rId4" cstate="print"/>
              <a:stretch>
                <a:fillRect l="-8000" t="-1000" r="-19000" b="-1000"/>
              </a:stretch>
            </a:blipFill>
            <a:ln w="38100">
              <a:solidFill>
                <a:srgbClr val="84CDC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52" name="그룹 51"/>
            <p:cNvGrpSpPr/>
            <p:nvPr/>
          </p:nvGrpSpPr>
          <p:grpSpPr>
            <a:xfrm>
              <a:off x="2627784" y="1340768"/>
              <a:ext cx="432048" cy="504056"/>
              <a:chOff x="2627784" y="1340768"/>
              <a:chExt cx="432048" cy="504056"/>
            </a:xfrm>
          </p:grpSpPr>
          <p:sp>
            <p:nvSpPr>
              <p:cNvPr id="26" name="직각 삼각형 25"/>
              <p:cNvSpPr/>
              <p:nvPr/>
            </p:nvSpPr>
            <p:spPr>
              <a:xfrm rot="5400000">
                <a:off x="2591780" y="1376772"/>
                <a:ext cx="504056" cy="432048"/>
              </a:xfrm>
              <a:prstGeom prst="rtTriangle">
                <a:avLst/>
              </a:prstGeom>
              <a:solidFill>
                <a:srgbClr val="84CDC2"/>
              </a:solidFill>
              <a:ln w="31750">
                <a:solidFill>
                  <a:srgbClr val="84CD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2627784" y="1340768"/>
                <a:ext cx="215608" cy="293728"/>
              </a:xfrm>
              <a:prstGeom prst="rect">
                <a:avLst/>
              </a:prstGeom>
              <a:noFill/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dirty="0" smtClean="0"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2</a:t>
                </a:r>
                <a:endParaRPr lang="ko-KR" altLang="en-US" sz="1400" dirty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</p:grpSp>
      </p:grpSp>
      <p:grpSp>
        <p:nvGrpSpPr>
          <p:cNvPr id="56" name="그룹 55"/>
          <p:cNvGrpSpPr/>
          <p:nvPr/>
        </p:nvGrpSpPr>
        <p:grpSpPr>
          <a:xfrm>
            <a:off x="6084168" y="1340768"/>
            <a:ext cx="1800200" cy="1224136"/>
            <a:chOff x="5004048" y="1340768"/>
            <a:chExt cx="1800200" cy="1224136"/>
          </a:xfrm>
        </p:grpSpPr>
        <p:sp>
          <p:nvSpPr>
            <p:cNvPr id="47" name="직사각형 46"/>
            <p:cNvSpPr/>
            <p:nvPr/>
          </p:nvSpPr>
          <p:spPr>
            <a:xfrm>
              <a:off x="5004048" y="1340768"/>
              <a:ext cx="1800200" cy="1224136"/>
            </a:xfrm>
            <a:prstGeom prst="rect">
              <a:avLst/>
            </a:prstGeom>
            <a:blipFill>
              <a:blip r:embed="rId5" cstate="print"/>
              <a:stretch>
                <a:fillRect l="-8000" t="-1000" r="-19000" b="-1000"/>
              </a:stretch>
            </a:blipFill>
            <a:ln w="38100">
              <a:solidFill>
                <a:srgbClr val="84CDC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53" name="그룹 52"/>
            <p:cNvGrpSpPr/>
            <p:nvPr/>
          </p:nvGrpSpPr>
          <p:grpSpPr>
            <a:xfrm>
              <a:off x="5004048" y="1340768"/>
              <a:ext cx="432048" cy="504056"/>
              <a:chOff x="6948264" y="1340768"/>
              <a:chExt cx="432048" cy="504056"/>
            </a:xfrm>
          </p:grpSpPr>
          <p:sp>
            <p:nvSpPr>
              <p:cNvPr id="30" name="직각 삼각형 29"/>
              <p:cNvSpPr/>
              <p:nvPr/>
            </p:nvSpPr>
            <p:spPr>
              <a:xfrm rot="5400000">
                <a:off x="6912260" y="1376772"/>
                <a:ext cx="504056" cy="432048"/>
              </a:xfrm>
              <a:prstGeom prst="rtTriangle">
                <a:avLst/>
              </a:prstGeom>
              <a:solidFill>
                <a:srgbClr val="84CDC2"/>
              </a:solidFill>
              <a:ln w="31750">
                <a:solidFill>
                  <a:srgbClr val="84CD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6948264" y="1340768"/>
                <a:ext cx="215608" cy="293728"/>
              </a:xfrm>
              <a:prstGeom prst="rect">
                <a:avLst/>
              </a:prstGeom>
              <a:noFill/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dirty="0" smtClean="0"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3</a:t>
                </a:r>
                <a:endParaRPr lang="ko-KR" altLang="en-US" sz="1400" dirty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</p:grpSp>
      </p:grpSp>
      <p:grpSp>
        <p:nvGrpSpPr>
          <p:cNvPr id="58" name="그룹 57"/>
          <p:cNvGrpSpPr/>
          <p:nvPr/>
        </p:nvGrpSpPr>
        <p:grpSpPr>
          <a:xfrm>
            <a:off x="2411760" y="2996952"/>
            <a:ext cx="1800200" cy="1224136"/>
            <a:chOff x="1403648" y="2996952"/>
            <a:chExt cx="1800200" cy="1224136"/>
          </a:xfrm>
        </p:grpSpPr>
        <p:sp>
          <p:nvSpPr>
            <p:cNvPr id="48" name="직사각형 47"/>
            <p:cNvSpPr/>
            <p:nvPr/>
          </p:nvSpPr>
          <p:spPr>
            <a:xfrm>
              <a:off x="1403648" y="2996952"/>
              <a:ext cx="1800200" cy="1224136"/>
            </a:xfrm>
            <a:prstGeom prst="rect">
              <a:avLst/>
            </a:prstGeom>
            <a:blipFill>
              <a:blip r:embed="rId6" cstate="print"/>
              <a:stretch>
                <a:fillRect l="-8000" t="-1000" r="-19000" b="-1000"/>
              </a:stretch>
            </a:blipFill>
            <a:ln w="38100">
              <a:solidFill>
                <a:srgbClr val="84CDC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54" name="그룹 53"/>
            <p:cNvGrpSpPr/>
            <p:nvPr/>
          </p:nvGrpSpPr>
          <p:grpSpPr>
            <a:xfrm>
              <a:off x="1403648" y="2996952"/>
              <a:ext cx="432048" cy="504056"/>
              <a:chOff x="1403648" y="2996952"/>
              <a:chExt cx="432048" cy="504056"/>
            </a:xfrm>
          </p:grpSpPr>
          <p:sp>
            <p:nvSpPr>
              <p:cNvPr id="36" name="직각 삼각형 35"/>
              <p:cNvSpPr/>
              <p:nvPr/>
            </p:nvSpPr>
            <p:spPr>
              <a:xfrm rot="5400000">
                <a:off x="1367644" y="3032956"/>
                <a:ext cx="504056" cy="432048"/>
              </a:xfrm>
              <a:prstGeom prst="rtTriangle">
                <a:avLst/>
              </a:prstGeom>
              <a:solidFill>
                <a:srgbClr val="84CDC2"/>
              </a:solidFill>
              <a:ln w="31750">
                <a:solidFill>
                  <a:srgbClr val="84CD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1476072" y="2996952"/>
                <a:ext cx="215608" cy="293728"/>
              </a:xfrm>
              <a:prstGeom prst="rect">
                <a:avLst/>
              </a:prstGeom>
              <a:noFill/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dirty="0" smtClean="0"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4</a:t>
                </a:r>
                <a:endParaRPr lang="ko-KR" altLang="en-US" sz="1400" dirty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</p:grpSp>
      </p:grpSp>
      <p:grpSp>
        <p:nvGrpSpPr>
          <p:cNvPr id="59" name="그룹 58"/>
          <p:cNvGrpSpPr/>
          <p:nvPr/>
        </p:nvGrpSpPr>
        <p:grpSpPr>
          <a:xfrm>
            <a:off x="5004048" y="2996952"/>
            <a:ext cx="1800200" cy="1229832"/>
            <a:chOff x="3635896" y="2991256"/>
            <a:chExt cx="1800200" cy="1229832"/>
          </a:xfrm>
        </p:grpSpPr>
        <p:sp>
          <p:nvSpPr>
            <p:cNvPr id="49" name="직사각형 48"/>
            <p:cNvSpPr/>
            <p:nvPr/>
          </p:nvSpPr>
          <p:spPr>
            <a:xfrm>
              <a:off x="3635896" y="2996952"/>
              <a:ext cx="1800200" cy="1224136"/>
            </a:xfrm>
            <a:prstGeom prst="rect">
              <a:avLst/>
            </a:prstGeom>
            <a:blipFill dpi="0" rotWithShape="1">
              <a:blip r:embed="rId7" cstate="print"/>
              <a:srcRect/>
              <a:stretch>
                <a:fillRect l="-16000" t="-2000" r="-21000" b="-3000"/>
              </a:stretch>
            </a:blipFill>
            <a:ln w="38100">
              <a:solidFill>
                <a:srgbClr val="84CDC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55" name="그룹 54"/>
            <p:cNvGrpSpPr/>
            <p:nvPr/>
          </p:nvGrpSpPr>
          <p:grpSpPr>
            <a:xfrm>
              <a:off x="3635896" y="2991256"/>
              <a:ext cx="432048" cy="509752"/>
              <a:chOff x="3635896" y="2991256"/>
              <a:chExt cx="432048" cy="509752"/>
            </a:xfrm>
          </p:grpSpPr>
          <p:sp>
            <p:nvSpPr>
              <p:cNvPr id="45" name="직각 삼각형 44"/>
              <p:cNvSpPr/>
              <p:nvPr/>
            </p:nvSpPr>
            <p:spPr>
              <a:xfrm rot="5400000">
                <a:off x="3599892" y="3032956"/>
                <a:ext cx="504056" cy="432048"/>
              </a:xfrm>
              <a:prstGeom prst="rtTriangle">
                <a:avLst/>
              </a:prstGeom>
              <a:solidFill>
                <a:srgbClr val="84CDC2"/>
              </a:solidFill>
              <a:ln w="31750">
                <a:solidFill>
                  <a:srgbClr val="84CD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3635896" y="2991256"/>
                <a:ext cx="215608" cy="293728"/>
              </a:xfrm>
              <a:prstGeom prst="rect">
                <a:avLst/>
              </a:prstGeom>
              <a:noFill/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dirty="0" smtClean="0"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5</a:t>
                </a:r>
                <a:endParaRPr lang="ko-KR" altLang="en-US" sz="1400" dirty="0"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</p:grpSp>
      </p:grpSp>
      <p:pic>
        <p:nvPicPr>
          <p:cNvPr id="60" name="Picture 2" descr="C:\Users\P minju\Downloads\seed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280" y="5805264"/>
            <a:ext cx="720080" cy="720080"/>
          </a:xfrm>
          <a:prstGeom prst="rect">
            <a:avLst/>
          </a:prstGeom>
          <a:noFill/>
        </p:spPr>
      </p:pic>
      <p:pic>
        <p:nvPicPr>
          <p:cNvPr id="62" name="Picture 3" descr="C:\Users\P minju\Downloads\jelly 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84368" y="5733256"/>
            <a:ext cx="918864" cy="918864"/>
          </a:xfrm>
          <a:prstGeom prst="rect">
            <a:avLst/>
          </a:prstGeom>
          <a:noFill/>
        </p:spPr>
      </p:pic>
      <p:pic>
        <p:nvPicPr>
          <p:cNvPr id="63" name="Picture 7" descr="C:\Users\P minju\Downloads\milk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0192" y="5805264"/>
            <a:ext cx="792088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096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peac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72400" y="5949280"/>
            <a:ext cx="555582" cy="555582"/>
          </a:xfrm>
          <a:prstGeom prst="rect">
            <a:avLst/>
          </a:prstGeom>
        </p:spPr>
      </p:pic>
      <p:pic>
        <p:nvPicPr>
          <p:cNvPr id="3076" name="Picture 4" descr="C:\Users\P minju\Downloads\stud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03152"/>
            <a:ext cx="1521792" cy="1521792"/>
          </a:xfrm>
          <a:prstGeom prst="rect">
            <a:avLst/>
          </a:prstGeom>
          <a:noFill/>
        </p:spPr>
      </p:pic>
      <p:sp>
        <p:nvSpPr>
          <p:cNvPr id="10" name="타원 9"/>
          <p:cNvSpPr/>
          <p:nvPr/>
        </p:nvSpPr>
        <p:spPr>
          <a:xfrm>
            <a:off x="1763688" y="908720"/>
            <a:ext cx="432048" cy="432048"/>
          </a:xfrm>
          <a:prstGeom prst="ellipse">
            <a:avLst/>
          </a:prstGeom>
          <a:solidFill>
            <a:srgbClr val="FFB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1547664" y="1412776"/>
            <a:ext cx="288032" cy="288032"/>
          </a:xfrm>
          <a:prstGeom prst="ellipse">
            <a:avLst/>
          </a:prstGeom>
          <a:solidFill>
            <a:srgbClr val="FFB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44016" y="2918554"/>
            <a:ext cx="42839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 smtClean="0">
                <a:ln w="12700">
                  <a:solidFill>
                    <a:srgbClr val="FFB89B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톡톡</a:t>
            </a:r>
            <a:r>
              <a:rPr lang="en-US" altLang="ko-KR" sz="4400" dirty="0" smtClean="0">
                <a:ln w="12700">
                  <a:solidFill>
                    <a:srgbClr val="FFB89B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!</a:t>
            </a:r>
            <a:r>
              <a:rPr lang="ko-KR" altLang="en-US" sz="4400" dirty="0" smtClean="0">
                <a:ln w="12700">
                  <a:solidFill>
                    <a:srgbClr val="FFB89B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 상큼한</a:t>
            </a:r>
            <a:endParaRPr lang="en-US" altLang="ko-KR" sz="4400" dirty="0" smtClean="0">
              <a:ln w="12700">
                <a:solidFill>
                  <a:srgbClr val="FFB89B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블랙B" pitchFamily="18" charset="-127"/>
              <a:ea typeface="a블랙B" pitchFamily="18" charset="-127"/>
            </a:endParaRPr>
          </a:p>
          <a:p>
            <a:r>
              <a:rPr lang="en-US" altLang="ko-KR" sz="4400" dirty="0" smtClean="0">
                <a:ln w="12700">
                  <a:solidFill>
                    <a:srgbClr val="FFB89B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 </a:t>
            </a:r>
            <a:r>
              <a:rPr lang="ko-KR" altLang="en-US" sz="4400" dirty="0" smtClean="0">
                <a:ln w="12700">
                  <a:solidFill>
                    <a:srgbClr val="FFB89B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자두 보리수단</a:t>
            </a:r>
            <a:endParaRPr lang="ko-KR" altLang="en-US" sz="4400" dirty="0">
              <a:ln w="12700">
                <a:solidFill>
                  <a:srgbClr val="FFB89B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블랙B" pitchFamily="18" charset="-127"/>
              <a:ea typeface="a블랙B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4442336"/>
            <a:ext cx="4680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학생들이 많이 사먹는 </a:t>
            </a:r>
            <a:r>
              <a:rPr lang="ko-KR" alt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버블티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 대신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 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시원하고 보리가 톡톡 터지는 상큼한 보리수단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!</a:t>
            </a:r>
          </a:p>
          <a:p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자두에는 </a:t>
            </a:r>
            <a:r>
              <a:rPr lang="ko-KR" altLang="en-US" sz="2000" dirty="0" smtClean="0">
                <a:solidFill>
                  <a:srgbClr val="FFB89B"/>
                </a:solidFill>
                <a:latin typeface="210 맨발의청춘 L" pitchFamily="18" charset="-127"/>
                <a:ea typeface="210 맨발의청춘 L" pitchFamily="18" charset="-127"/>
              </a:rPr>
              <a:t>비타민</a:t>
            </a:r>
            <a:r>
              <a:rPr lang="en-US" altLang="ko-KR" sz="2000" dirty="0" smtClean="0">
                <a:solidFill>
                  <a:srgbClr val="FFB89B"/>
                </a:solidFill>
                <a:latin typeface="210 맨발의청춘 L" pitchFamily="18" charset="-127"/>
                <a:ea typeface="210 맨발의청춘 L" pitchFamily="18" charset="-127"/>
              </a:rPr>
              <a:t>C, </a:t>
            </a:r>
            <a:r>
              <a:rPr lang="ko-KR" altLang="en-US" sz="2000" dirty="0" smtClean="0">
                <a:solidFill>
                  <a:srgbClr val="FFB89B"/>
                </a:solidFill>
                <a:latin typeface="210 맨발의청춘 L" pitchFamily="18" charset="-127"/>
                <a:ea typeface="210 맨발의청춘 L" pitchFamily="18" charset="-127"/>
              </a:rPr>
              <a:t>식이섬유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 등이 풍부하나 탄수화물 성분이 부족한데 이 점을 보리가 채워 줄 수 있어 </a:t>
            </a:r>
            <a:r>
              <a:rPr lang="ko-KR" altLang="en-US" sz="2000" dirty="0" smtClean="0">
                <a:solidFill>
                  <a:srgbClr val="FFB89B"/>
                </a:solidFill>
                <a:latin typeface="210 맨발의청춘 L" pitchFamily="18" charset="-127"/>
                <a:ea typeface="210 맨발의청춘 L" pitchFamily="18" charset="-127"/>
              </a:rPr>
              <a:t>자두와 보리는 찰떡궁합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이란 말씀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~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4048" y="4032354"/>
            <a:ext cx="381642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B89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카세트테잎 R" pitchFamily="18" charset="-127"/>
                <a:ea typeface="210 카세트테잎 R" pitchFamily="18" charset="-127"/>
              </a:rPr>
              <a:t>변비를 예방해줘</a:t>
            </a:r>
            <a:r>
              <a:rPr lang="en-US" altLang="ko-KR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B89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카세트테잎 R" pitchFamily="18" charset="-127"/>
                <a:ea typeface="210 카세트테잎 R" pitchFamily="18" charset="-127"/>
              </a:rPr>
              <a:t>,</a:t>
            </a:r>
            <a:r>
              <a:rPr lang="ko-KR" altLang="en-US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B89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카세트테잎 R" pitchFamily="18" charset="-127"/>
                <a:ea typeface="210 카세트테잎 R" pitchFamily="18" charset="-127"/>
              </a:rPr>
              <a:t> 자두</a:t>
            </a:r>
            <a:r>
              <a:rPr lang="en-US" altLang="ko-KR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B89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카세트테잎 R" pitchFamily="18" charset="-127"/>
                <a:ea typeface="210 카세트테잎 R" pitchFamily="18" charset="-127"/>
              </a:rPr>
              <a:t>!</a:t>
            </a:r>
          </a:p>
          <a:p>
            <a:endParaRPr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자두는 식이섬유 펙틴 성분이 풍부해 소화를 돕고 </a:t>
            </a:r>
            <a:r>
              <a:rPr lang="ko-KR" altLang="en-US" sz="2000" dirty="0" smtClean="0">
                <a:solidFill>
                  <a:srgbClr val="FFB89B"/>
                </a:solidFill>
                <a:latin typeface="210 맨발의청춘 L" pitchFamily="18" charset="-127"/>
                <a:ea typeface="210 맨발의청춘 L" pitchFamily="18" charset="-127"/>
              </a:rPr>
              <a:t>변비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에 많은 도움이 된다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.</a:t>
            </a:r>
          </a:p>
          <a:p>
            <a:r>
              <a:rPr lang="ko-KR" altLang="en-US" sz="2000" dirty="0" smtClean="0">
                <a:solidFill>
                  <a:srgbClr val="FFB89B"/>
                </a:solidFill>
                <a:latin typeface="210 맨발의청춘 L" pitchFamily="18" charset="-127"/>
                <a:ea typeface="210 맨발의청춘 L" pitchFamily="18" charset="-127"/>
              </a:rPr>
              <a:t>수분 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또한 많아 옛날에는 음료대신 갈증해소를 하기 위해 먹었다고도 한다   </a:t>
            </a:r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2267744" y="116632"/>
            <a:ext cx="1656184" cy="1656184"/>
          </a:xfrm>
          <a:prstGeom prst="ellipse">
            <a:avLst/>
          </a:prstGeom>
          <a:solidFill>
            <a:srgbClr val="FFB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 descr="C:\Users\P minju\Desktop\KakaoTalk_20160730_224600598.jpg"/>
          <p:cNvPicPr>
            <a:picLocks noChangeAspect="1" noChangeArrowheads="1"/>
          </p:cNvPicPr>
          <p:nvPr/>
        </p:nvPicPr>
        <p:blipFill>
          <a:blip r:embed="rId4" cstate="print"/>
          <a:srcRect l="18541" r="12824" b="9918"/>
          <a:stretch>
            <a:fillRect/>
          </a:stretch>
        </p:blipFill>
        <p:spPr bwMode="auto">
          <a:xfrm>
            <a:off x="4092306" y="404664"/>
            <a:ext cx="4584150" cy="33843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자유형 13"/>
          <p:cNvSpPr/>
          <p:nvPr/>
        </p:nvSpPr>
        <p:spPr>
          <a:xfrm>
            <a:off x="2627784" y="404664"/>
            <a:ext cx="1008112" cy="1080120"/>
          </a:xfrm>
          <a:custGeom>
            <a:avLst/>
            <a:gdLst>
              <a:gd name="connsiteX0" fmla="*/ 2743200 w 2756847"/>
              <a:gd name="connsiteY0" fmla="*/ 559558 h 3971499"/>
              <a:gd name="connsiteX1" fmla="*/ 2756847 w 2756847"/>
              <a:gd name="connsiteY1" fmla="*/ 873457 h 3971499"/>
              <a:gd name="connsiteX2" fmla="*/ 2620370 w 2756847"/>
              <a:gd name="connsiteY2" fmla="*/ 1187355 h 3971499"/>
              <a:gd name="connsiteX3" fmla="*/ 2361062 w 2756847"/>
              <a:gd name="connsiteY3" fmla="*/ 1392072 h 3971499"/>
              <a:gd name="connsiteX4" fmla="*/ 2552131 w 2756847"/>
              <a:gd name="connsiteY4" fmla="*/ 1528550 h 3971499"/>
              <a:gd name="connsiteX5" fmla="*/ 2688609 w 2756847"/>
              <a:gd name="connsiteY5" fmla="*/ 1760561 h 3971499"/>
              <a:gd name="connsiteX6" fmla="*/ 2756847 w 2756847"/>
              <a:gd name="connsiteY6" fmla="*/ 2033517 h 3971499"/>
              <a:gd name="connsiteX7" fmla="*/ 2702256 w 2756847"/>
              <a:gd name="connsiteY7" fmla="*/ 2402006 h 3971499"/>
              <a:gd name="connsiteX8" fmla="*/ 2388358 w 2756847"/>
              <a:gd name="connsiteY8" fmla="*/ 2715905 h 3971499"/>
              <a:gd name="connsiteX9" fmla="*/ 2129050 w 2756847"/>
              <a:gd name="connsiteY9" fmla="*/ 2784144 h 3971499"/>
              <a:gd name="connsiteX10" fmla="*/ 1842447 w 2756847"/>
              <a:gd name="connsiteY10" fmla="*/ 2797791 h 3971499"/>
              <a:gd name="connsiteX11" fmla="*/ 1937982 w 2756847"/>
              <a:gd name="connsiteY11" fmla="*/ 2906973 h 3971499"/>
              <a:gd name="connsiteX12" fmla="*/ 1978925 w 2756847"/>
              <a:gd name="connsiteY12" fmla="*/ 3234520 h 3971499"/>
              <a:gd name="connsiteX13" fmla="*/ 1937982 w 2756847"/>
              <a:gd name="connsiteY13" fmla="*/ 3903260 h 3971499"/>
              <a:gd name="connsiteX14" fmla="*/ 1651379 w 2756847"/>
              <a:gd name="connsiteY14" fmla="*/ 3944203 h 3971499"/>
              <a:gd name="connsiteX15" fmla="*/ 1173707 w 2756847"/>
              <a:gd name="connsiteY15" fmla="*/ 3971499 h 3971499"/>
              <a:gd name="connsiteX16" fmla="*/ 1064525 w 2756847"/>
              <a:gd name="connsiteY16" fmla="*/ 3916908 h 3971499"/>
              <a:gd name="connsiteX17" fmla="*/ 1078173 w 2756847"/>
              <a:gd name="connsiteY17" fmla="*/ 3466532 h 3971499"/>
              <a:gd name="connsiteX18" fmla="*/ 682388 w 2756847"/>
              <a:gd name="connsiteY18" fmla="*/ 3439236 h 3971499"/>
              <a:gd name="connsiteX19" fmla="*/ 368489 w 2756847"/>
              <a:gd name="connsiteY19" fmla="*/ 3357350 h 3971499"/>
              <a:gd name="connsiteX20" fmla="*/ 136477 w 2756847"/>
              <a:gd name="connsiteY20" fmla="*/ 3152633 h 3971499"/>
              <a:gd name="connsiteX21" fmla="*/ 13647 w 2756847"/>
              <a:gd name="connsiteY21" fmla="*/ 2756848 h 3971499"/>
              <a:gd name="connsiteX22" fmla="*/ 40943 w 2756847"/>
              <a:gd name="connsiteY22" fmla="*/ 2429302 h 3971499"/>
              <a:gd name="connsiteX23" fmla="*/ 245659 w 2756847"/>
              <a:gd name="connsiteY23" fmla="*/ 2169994 h 3971499"/>
              <a:gd name="connsiteX24" fmla="*/ 450376 w 2756847"/>
              <a:gd name="connsiteY24" fmla="*/ 2074460 h 3971499"/>
              <a:gd name="connsiteX25" fmla="*/ 272955 w 2756847"/>
              <a:gd name="connsiteY25" fmla="*/ 1965278 h 3971499"/>
              <a:gd name="connsiteX26" fmla="*/ 54591 w 2756847"/>
              <a:gd name="connsiteY26" fmla="*/ 1678675 h 3971499"/>
              <a:gd name="connsiteX27" fmla="*/ 0 w 2756847"/>
              <a:gd name="connsiteY27" fmla="*/ 1323833 h 3971499"/>
              <a:gd name="connsiteX28" fmla="*/ 109182 w 2756847"/>
              <a:gd name="connsiteY28" fmla="*/ 982639 h 3971499"/>
              <a:gd name="connsiteX29" fmla="*/ 300250 w 2756847"/>
              <a:gd name="connsiteY29" fmla="*/ 832514 h 3971499"/>
              <a:gd name="connsiteX30" fmla="*/ 450376 w 2756847"/>
              <a:gd name="connsiteY30" fmla="*/ 723332 h 3971499"/>
              <a:gd name="connsiteX31" fmla="*/ 245659 w 2756847"/>
              <a:gd name="connsiteY31" fmla="*/ 627797 h 3971499"/>
              <a:gd name="connsiteX32" fmla="*/ 150125 w 2756847"/>
              <a:gd name="connsiteY32" fmla="*/ 464024 h 3971499"/>
              <a:gd name="connsiteX33" fmla="*/ 354841 w 2756847"/>
              <a:gd name="connsiteY33" fmla="*/ 272955 h 3971499"/>
              <a:gd name="connsiteX34" fmla="*/ 709683 w 2756847"/>
              <a:gd name="connsiteY34" fmla="*/ 122830 h 3971499"/>
              <a:gd name="connsiteX35" fmla="*/ 1064525 w 2756847"/>
              <a:gd name="connsiteY35" fmla="*/ 40944 h 3971499"/>
              <a:gd name="connsiteX36" fmla="*/ 1433014 w 2756847"/>
              <a:gd name="connsiteY36" fmla="*/ 0 h 3971499"/>
              <a:gd name="connsiteX37" fmla="*/ 1869743 w 2756847"/>
              <a:gd name="connsiteY37" fmla="*/ 54591 h 3971499"/>
              <a:gd name="connsiteX38" fmla="*/ 2156346 w 2756847"/>
              <a:gd name="connsiteY38" fmla="*/ 177421 h 3971499"/>
              <a:gd name="connsiteX39" fmla="*/ 2483892 w 2756847"/>
              <a:gd name="connsiteY39" fmla="*/ 368490 h 3971499"/>
              <a:gd name="connsiteX40" fmla="*/ 2743200 w 2756847"/>
              <a:gd name="connsiteY40" fmla="*/ 559558 h 3971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756847" h="3971499">
                <a:moveTo>
                  <a:pt x="2743200" y="559558"/>
                </a:moveTo>
                <a:lnTo>
                  <a:pt x="2756847" y="873457"/>
                </a:lnTo>
                <a:lnTo>
                  <a:pt x="2620370" y="1187355"/>
                </a:lnTo>
                <a:lnTo>
                  <a:pt x="2361062" y="1392072"/>
                </a:lnTo>
                <a:lnTo>
                  <a:pt x="2552131" y="1528550"/>
                </a:lnTo>
                <a:lnTo>
                  <a:pt x="2688609" y="1760561"/>
                </a:lnTo>
                <a:lnTo>
                  <a:pt x="2756847" y="2033517"/>
                </a:lnTo>
                <a:lnTo>
                  <a:pt x="2702256" y="2402006"/>
                </a:lnTo>
                <a:lnTo>
                  <a:pt x="2388358" y="2715905"/>
                </a:lnTo>
                <a:lnTo>
                  <a:pt x="2129050" y="2784144"/>
                </a:lnTo>
                <a:lnTo>
                  <a:pt x="1842447" y="2797791"/>
                </a:lnTo>
                <a:lnTo>
                  <a:pt x="1937982" y="2906973"/>
                </a:lnTo>
                <a:lnTo>
                  <a:pt x="1978925" y="3234520"/>
                </a:lnTo>
                <a:lnTo>
                  <a:pt x="1937982" y="3903260"/>
                </a:lnTo>
                <a:lnTo>
                  <a:pt x="1651379" y="3944203"/>
                </a:lnTo>
                <a:lnTo>
                  <a:pt x="1173707" y="3971499"/>
                </a:lnTo>
                <a:lnTo>
                  <a:pt x="1064525" y="3916908"/>
                </a:lnTo>
                <a:lnTo>
                  <a:pt x="1078173" y="3466532"/>
                </a:lnTo>
                <a:lnTo>
                  <a:pt x="682388" y="3439236"/>
                </a:lnTo>
                <a:lnTo>
                  <a:pt x="368489" y="3357350"/>
                </a:lnTo>
                <a:lnTo>
                  <a:pt x="136477" y="3152633"/>
                </a:lnTo>
                <a:lnTo>
                  <a:pt x="13647" y="2756848"/>
                </a:lnTo>
                <a:lnTo>
                  <a:pt x="40943" y="2429302"/>
                </a:lnTo>
                <a:lnTo>
                  <a:pt x="245659" y="2169994"/>
                </a:lnTo>
                <a:lnTo>
                  <a:pt x="450376" y="2074460"/>
                </a:lnTo>
                <a:lnTo>
                  <a:pt x="272955" y="1965278"/>
                </a:lnTo>
                <a:lnTo>
                  <a:pt x="54591" y="1678675"/>
                </a:lnTo>
                <a:lnTo>
                  <a:pt x="0" y="1323833"/>
                </a:lnTo>
                <a:lnTo>
                  <a:pt x="109182" y="982639"/>
                </a:lnTo>
                <a:lnTo>
                  <a:pt x="300250" y="832514"/>
                </a:lnTo>
                <a:lnTo>
                  <a:pt x="450376" y="723332"/>
                </a:lnTo>
                <a:lnTo>
                  <a:pt x="245659" y="627797"/>
                </a:lnTo>
                <a:lnTo>
                  <a:pt x="150125" y="464024"/>
                </a:lnTo>
                <a:lnTo>
                  <a:pt x="354841" y="272955"/>
                </a:lnTo>
                <a:lnTo>
                  <a:pt x="709683" y="122830"/>
                </a:lnTo>
                <a:lnTo>
                  <a:pt x="1064525" y="40944"/>
                </a:lnTo>
                <a:lnTo>
                  <a:pt x="1433014" y="0"/>
                </a:lnTo>
                <a:lnTo>
                  <a:pt x="1869743" y="54591"/>
                </a:lnTo>
                <a:lnTo>
                  <a:pt x="2156346" y="177421"/>
                </a:lnTo>
                <a:lnTo>
                  <a:pt x="2483892" y="368490"/>
                </a:lnTo>
                <a:lnTo>
                  <a:pt x="2743200" y="559558"/>
                </a:lnTo>
                <a:close/>
              </a:path>
            </a:pathLst>
          </a:custGeom>
          <a:blipFill dpi="0" rotWithShape="1">
            <a:blip r:embed="rId5" cstate="print"/>
            <a:srcRect/>
            <a:stretch>
              <a:fillRect l="-26000" r="-24000" b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제목 4"/>
          <p:cNvSpPr txBox="1">
            <a:spLocks/>
          </p:cNvSpPr>
          <p:nvPr/>
        </p:nvSpPr>
        <p:spPr>
          <a:xfrm>
            <a:off x="3419872" y="332656"/>
            <a:ext cx="2520280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0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B89B"/>
                </a:solidFill>
                <a:effectLst>
                  <a:outerShdw dist="50800" dir="54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a블랙M" pitchFamily="18" charset="-127"/>
                <a:ea typeface="a블랙M" pitchFamily="18" charset="-127"/>
              </a:rPr>
              <a:t>조리과정</a:t>
            </a:r>
            <a:endParaRPr lang="ko-KR" altLang="en-US" sz="4000" dirty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B89B"/>
              </a:solidFill>
              <a:effectLst>
                <a:outerShdw dist="50800" dir="5400000" sx="103000" sy="103000" algn="tl" rotWithShape="0">
                  <a:prstClr val="black">
                    <a:alpha val="40000"/>
                  </a:prstClr>
                </a:outerShdw>
              </a:effectLst>
              <a:latin typeface="a블랙M" pitchFamily="18" charset="-127"/>
              <a:ea typeface="a블랙M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187624" y="1340768"/>
            <a:ext cx="1800200" cy="1224136"/>
          </a:xfrm>
          <a:prstGeom prst="rect">
            <a:avLst/>
          </a:prstGeom>
          <a:blipFill dpi="0" rotWithShape="1">
            <a:blip r:embed="rId3" cstate="print">
              <a:lum bright="3000" contrast="14000"/>
            </a:blip>
            <a:srcRect/>
            <a:stretch>
              <a:fillRect l="-14000" t="-1000" r="-13000" b="-6000"/>
            </a:stretch>
          </a:blipFill>
          <a:ln w="28575">
            <a:solidFill>
              <a:srgbClr val="FFB89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707904" y="1340768"/>
            <a:ext cx="1800200" cy="1224136"/>
          </a:xfrm>
          <a:prstGeom prst="rect">
            <a:avLst/>
          </a:prstGeom>
          <a:blipFill dpi="0" rotWithShape="1">
            <a:blip r:embed="rId4" cstate="print">
              <a:lum bright="1000" contrast="12000"/>
            </a:blip>
            <a:srcRect/>
            <a:stretch>
              <a:fillRect l="-1000" t="-3000" r="-2000" b="1000"/>
            </a:stretch>
          </a:blipFill>
          <a:ln w="28575">
            <a:solidFill>
              <a:srgbClr val="FFB89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 rot="10800000">
            <a:off x="1187625" y="2996952"/>
            <a:ext cx="1800200" cy="1224136"/>
          </a:xfrm>
          <a:prstGeom prst="rect">
            <a:avLst/>
          </a:prstGeom>
          <a:blipFill dpi="0" rotWithShape="1">
            <a:blip r:embed="rId5" cstate="print">
              <a:lum bright="6000" contrast="7000"/>
            </a:blip>
            <a:srcRect/>
            <a:stretch>
              <a:fillRect l="-10000" t="-3000" r="-15000" b="-8000"/>
            </a:stretch>
          </a:blipFill>
          <a:ln w="28575">
            <a:solidFill>
              <a:srgbClr val="FFB89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156176" y="1340768"/>
            <a:ext cx="1800200" cy="1224136"/>
          </a:xfrm>
          <a:prstGeom prst="rect">
            <a:avLst/>
          </a:prstGeom>
          <a:blipFill dpi="0" rotWithShape="1">
            <a:blip r:embed="rId6" cstate="print">
              <a:lum bright="12000" contrast="17000"/>
            </a:blip>
            <a:srcRect/>
            <a:stretch>
              <a:fillRect l="-22000" t="-7000" r="-30000" b="-10000"/>
            </a:stretch>
          </a:blipFill>
          <a:ln w="28575">
            <a:solidFill>
              <a:srgbClr val="FFB89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4860448" y="3135272"/>
            <a:ext cx="215608" cy="293728"/>
          </a:xfrm>
          <a:prstGeom prst="rect">
            <a:avLst/>
          </a:prstGeom>
          <a:noFill/>
          <a:ln w="28575">
            <a:solidFill>
              <a:srgbClr val="FFB8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3707904" y="2996952"/>
            <a:ext cx="1800200" cy="1224136"/>
          </a:xfrm>
          <a:prstGeom prst="rect">
            <a:avLst/>
          </a:prstGeom>
          <a:blipFill dpi="0" rotWithShape="1">
            <a:blip r:embed="rId7" cstate="print">
              <a:lum bright="8000" contrast="19000"/>
            </a:blip>
            <a:srcRect/>
            <a:stretch>
              <a:fillRect l="-27000" t="-11000" r="-16000" b="-7000"/>
            </a:stretch>
          </a:blipFill>
          <a:ln w="28575">
            <a:solidFill>
              <a:srgbClr val="FFB89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6156176" y="2996952"/>
            <a:ext cx="1800200" cy="1224136"/>
          </a:xfrm>
          <a:prstGeom prst="rect">
            <a:avLst/>
          </a:prstGeom>
          <a:blipFill dpi="0" rotWithShape="1">
            <a:blip r:embed="rId8" cstate="print">
              <a:lum bright="7000" contrast="11000"/>
            </a:blip>
            <a:srcRect/>
            <a:stretch>
              <a:fillRect l="-41000" t="-24000" r="-31000" b="-9000"/>
            </a:stretch>
          </a:blipFill>
          <a:ln w="28575">
            <a:solidFill>
              <a:srgbClr val="FFB89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9592" y="478786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1.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자두를 작게 자르고 꿀에 절인다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99592" y="551723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2.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불린 보리는 삶은 뒤 물기를 뺀다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427984" y="4787860"/>
            <a:ext cx="435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3.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보리에 전분을 묻히고 물에 데친다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27984" y="55079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4.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시원한 물에 자두와 꿀을 타고 보리를 띄운다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  <p:sp>
        <p:nvSpPr>
          <p:cNvPr id="25" name="직각 삼각형 24"/>
          <p:cNvSpPr/>
          <p:nvPr/>
        </p:nvSpPr>
        <p:spPr>
          <a:xfrm rot="5400000">
            <a:off x="1151620" y="1376772"/>
            <a:ext cx="504056" cy="432048"/>
          </a:xfrm>
          <a:prstGeom prst="rtTriangle">
            <a:avLst/>
          </a:prstGeom>
          <a:solidFill>
            <a:srgbClr val="FFB89B"/>
          </a:solidFill>
          <a:ln w="28575">
            <a:solidFill>
              <a:srgbClr val="FFB8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1187624" y="1340768"/>
            <a:ext cx="215608" cy="29372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endParaRPr lang="ko-KR" altLang="en-US" sz="14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6" name="직각 삼각형 25"/>
          <p:cNvSpPr/>
          <p:nvPr/>
        </p:nvSpPr>
        <p:spPr>
          <a:xfrm rot="5400000">
            <a:off x="3671900" y="1376772"/>
            <a:ext cx="504056" cy="432048"/>
          </a:xfrm>
          <a:prstGeom prst="rtTriangle">
            <a:avLst/>
          </a:prstGeom>
          <a:solidFill>
            <a:srgbClr val="FFB89B"/>
          </a:solidFill>
          <a:ln w="28575">
            <a:solidFill>
              <a:srgbClr val="FFB8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3707904" y="1340768"/>
            <a:ext cx="215608" cy="29372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endParaRPr lang="ko-KR" altLang="en-US" sz="14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6" name="직각 삼각형 35"/>
          <p:cNvSpPr/>
          <p:nvPr/>
        </p:nvSpPr>
        <p:spPr>
          <a:xfrm rot="5400000">
            <a:off x="1151621" y="3032956"/>
            <a:ext cx="504056" cy="432048"/>
          </a:xfrm>
          <a:prstGeom prst="rtTriangle">
            <a:avLst/>
          </a:prstGeom>
          <a:solidFill>
            <a:srgbClr val="FFB89B"/>
          </a:solidFill>
          <a:ln w="28575">
            <a:solidFill>
              <a:srgbClr val="FFB8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1187625" y="2996952"/>
            <a:ext cx="215608" cy="29372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endParaRPr lang="ko-KR" altLang="en-US" sz="14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5" name="직각 삼각형 44"/>
          <p:cNvSpPr/>
          <p:nvPr/>
        </p:nvSpPr>
        <p:spPr>
          <a:xfrm rot="5400000">
            <a:off x="6120172" y="3032956"/>
            <a:ext cx="504056" cy="432048"/>
          </a:xfrm>
          <a:prstGeom prst="rtTriangle">
            <a:avLst/>
          </a:prstGeom>
          <a:solidFill>
            <a:srgbClr val="FFB89B"/>
          </a:solidFill>
          <a:ln w="28575">
            <a:solidFill>
              <a:srgbClr val="FFB8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" name="그림 30" descr="honeycom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72400" y="5949280"/>
            <a:ext cx="648072" cy="648072"/>
          </a:xfrm>
          <a:prstGeom prst="rect">
            <a:avLst/>
          </a:prstGeom>
        </p:spPr>
      </p:pic>
      <p:pic>
        <p:nvPicPr>
          <p:cNvPr id="33" name="그림 32" descr="pea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24328" y="5969762"/>
            <a:ext cx="555582" cy="555582"/>
          </a:xfrm>
          <a:prstGeom prst="rect">
            <a:avLst/>
          </a:prstGeom>
        </p:spPr>
      </p:pic>
      <p:sp>
        <p:nvSpPr>
          <p:cNvPr id="37" name="직사각형 36"/>
          <p:cNvSpPr/>
          <p:nvPr/>
        </p:nvSpPr>
        <p:spPr>
          <a:xfrm>
            <a:off x="6156176" y="3068960"/>
            <a:ext cx="215608" cy="7770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endParaRPr lang="ko-KR" altLang="en-US" sz="14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096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260648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400" dirty="0" smtClean="0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84CDC2"/>
                </a:solidFill>
                <a:effectLst>
                  <a:outerShdw dist="88900" dir="1800000" sx="98000" sy="98000" algn="tl" rotWithShape="0">
                    <a:prstClr val="black">
                      <a:alpha val="40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마치며</a:t>
            </a:r>
            <a:endParaRPr lang="ko-KR" altLang="en-US" sz="5400" dirty="0"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84CDC2"/>
              </a:solidFill>
              <a:effectLst>
                <a:outerShdw dist="88900" dir="1800000" sx="98000" sy="98000" algn="tl" rotWithShape="0">
                  <a:prstClr val="black">
                    <a:alpha val="40000"/>
                  </a:prstClr>
                </a:outerShdw>
              </a:effectLst>
              <a:latin typeface="a블랙B" pitchFamily="18" charset="-127"/>
              <a:ea typeface="a블랙B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3648" y="4581128"/>
            <a:ext cx="7344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210 맨발의청춘 L" pitchFamily="18" charset="-127"/>
                <a:ea typeface="210 맨발의청춘 L" pitchFamily="18" charset="-127"/>
              </a:rPr>
              <a:t>막연히 몸에 좋은 재료들로만 만들면 건강식</a:t>
            </a:r>
            <a:r>
              <a:rPr lang="en-US" altLang="ko-KR" dirty="0" smtClean="0">
                <a:latin typeface="210 맨발의청춘 L" pitchFamily="18" charset="-127"/>
                <a:ea typeface="210 맨발의청춘 L" pitchFamily="18" charset="-127"/>
              </a:rPr>
              <a:t>! </a:t>
            </a:r>
            <a:r>
              <a:rPr lang="ko-KR" altLang="en-US" dirty="0" smtClean="0">
                <a:latin typeface="210 맨발의청춘 L" pitchFamily="18" charset="-127"/>
                <a:ea typeface="210 맨발의청춘 L" pitchFamily="18" charset="-127"/>
              </a:rPr>
              <a:t>이란 생각을 가지고 있었는데  </a:t>
            </a:r>
            <a:endParaRPr lang="en-US" altLang="ko-KR" dirty="0" smtClean="0"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dirty="0" smtClean="0">
                <a:latin typeface="210 맨발의청춘 L" pitchFamily="18" charset="-127"/>
                <a:ea typeface="210 맨발의청춘 L" pitchFamily="18" charset="-127"/>
              </a:rPr>
              <a:t>재료들 간의 </a:t>
            </a:r>
            <a:r>
              <a:rPr lang="ko-KR" altLang="en-US" dirty="0" smtClean="0">
                <a:ln>
                  <a:solidFill>
                    <a:srgbClr val="FFB89B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궁합</a:t>
            </a:r>
            <a:r>
              <a:rPr lang="ko-KR" altLang="en-US" dirty="0" smtClean="0">
                <a:latin typeface="210 맨발의청춘 L" pitchFamily="18" charset="-127"/>
                <a:ea typeface="210 맨발의청춘 L" pitchFamily="18" charset="-127"/>
              </a:rPr>
              <a:t>과 각각의 </a:t>
            </a:r>
            <a:r>
              <a:rPr lang="ko-KR" altLang="en-US" dirty="0" smtClean="0">
                <a:ln>
                  <a:solidFill>
                    <a:srgbClr val="FFB89B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효능</a:t>
            </a:r>
            <a:r>
              <a:rPr lang="ko-KR" altLang="en-US" dirty="0" smtClean="0">
                <a:latin typeface="210 맨발의청춘 L" pitchFamily="18" charset="-127"/>
                <a:ea typeface="210 맨발의청춘 L" pitchFamily="18" charset="-127"/>
              </a:rPr>
              <a:t>에 대해서 많이 알아보며 </a:t>
            </a:r>
            <a:endParaRPr lang="en-US" altLang="ko-KR" dirty="0" smtClean="0"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dirty="0" smtClean="0">
                <a:latin typeface="210 맨발의청춘 L" pitchFamily="18" charset="-127"/>
                <a:ea typeface="210 맨발의청춘 L" pitchFamily="18" charset="-127"/>
              </a:rPr>
              <a:t>생각을 바꾸고 배울 수 있었고</a:t>
            </a:r>
            <a:endParaRPr lang="en-US" altLang="ko-KR" dirty="0" smtClean="0"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dirty="0" smtClean="0">
                <a:latin typeface="210 맨발의청춘 L" pitchFamily="18" charset="-127"/>
                <a:ea typeface="210 맨발의청춘 L" pitchFamily="18" charset="-127"/>
              </a:rPr>
              <a:t>친구들에게 직접 대접해 의견을 듣고 고쳐 나가면서 나만의 요리 보다</a:t>
            </a:r>
            <a:endParaRPr lang="en-US" altLang="ko-KR" dirty="0" smtClean="0"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dirty="0" smtClean="0">
                <a:latin typeface="210 맨발의청춘 L" pitchFamily="18" charset="-127"/>
                <a:ea typeface="210 맨발의청춘 L" pitchFamily="18" charset="-127"/>
              </a:rPr>
              <a:t> </a:t>
            </a:r>
            <a:r>
              <a:rPr lang="ko-KR" altLang="en-US" dirty="0" smtClean="0">
                <a:ln>
                  <a:solidFill>
                    <a:srgbClr val="FFB89B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먹는 사람을 위해 더 생각하는 배려하는 요리</a:t>
            </a:r>
            <a:r>
              <a:rPr lang="ko-KR" altLang="en-US" dirty="0" smtClean="0">
                <a:latin typeface="210 맨발의청춘 L" pitchFamily="18" charset="-127"/>
                <a:ea typeface="210 맨발의청춘 L" pitchFamily="18" charset="-127"/>
              </a:rPr>
              <a:t>를 해야겠다 느끼게 되는 </a:t>
            </a:r>
            <a:endParaRPr lang="en-US" altLang="ko-KR" dirty="0" smtClean="0"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dirty="0" smtClean="0">
                <a:latin typeface="210 맨발의청춘 L" pitchFamily="18" charset="-127"/>
                <a:ea typeface="210 맨발의청춘 L" pitchFamily="18" charset="-127"/>
              </a:rPr>
              <a:t>좋은 경험 이었다</a:t>
            </a:r>
            <a:endParaRPr lang="en-US" altLang="ko-KR" dirty="0" smtClean="0">
              <a:latin typeface="210 맨발의청춘 L" pitchFamily="18" charset="-127"/>
              <a:ea typeface="210 맨발의청춘 L" pitchFamily="18" charset="-127"/>
            </a:endParaRPr>
          </a:p>
          <a:p>
            <a:endParaRPr lang="en-US" altLang="ko-KR" dirty="0" smtClean="0">
              <a:latin typeface="210 맨발의청춘 L" pitchFamily="18" charset="-127"/>
              <a:ea typeface="210 맨발의청춘 L" pitchFamily="18" charset="-127"/>
            </a:endParaRPr>
          </a:p>
          <a:p>
            <a:endParaRPr lang="en-US" altLang="ko-KR" dirty="0" smtClean="0">
              <a:latin typeface="210 맨발의청춘 L" pitchFamily="18" charset="-127"/>
              <a:ea typeface="210 맨발의청춘 L" pitchFamily="18" charset="-127"/>
            </a:endParaRPr>
          </a:p>
        </p:txBody>
      </p:sp>
      <p:pic>
        <p:nvPicPr>
          <p:cNvPr id="10" name="Picture 3" descr="C:\Users\P minju\Downloads\tomato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482352"/>
            <a:ext cx="570384" cy="570384"/>
          </a:xfrm>
          <a:prstGeom prst="rect">
            <a:avLst/>
          </a:prstGeom>
          <a:noFill/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268760"/>
            <a:ext cx="5504611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2411760" y="2484185"/>
            <a:ext cx="4752528" cy="1736903"/>
            <a:chOff x="2267744" y="2132856"/>
            <a:chExt cx="4752528" cy="1736903"/>
          </a:xfrm>
        </p:grpSpPr>
        <p:sp>
          <p:nvSpPr>
            <p:cNvPr id="2" name="TextBox 1"/>
            <p:cNvSpPr txBox="1"/>
            <p:nvPr/>
          </p:nvSpPr>
          <p:spPr>
            <a:xfrm>
              <a:off x="2267744" y="2132856"/>
              <a:ext cx="475252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6600" dirty="0" smtClean="0">
                  <a:ln w="1905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rgbClr val="84CDC2"/>
                  </a:solidFill>
                  <a:effectLst>
                    <a:outerShdw dist="101600" dir="2880000" algn="tl" rotWithShape="0">
                      <a:prstClr val="black">
                        <a:alpha val="40000"/>
                      </a:prstClr>
                    </a:outerShdw>
                  </a:effectLst>
                  <a:latin typeface="a블랙B" pitchFamily="18" charset="-127"/>
                  <a:ea typeface="a블랙B" pitchFamily="18" charset="-127"/>
                </a:rPr>
                <a:t>감사합니다</a:t>
              </a:r>
              <a:endParaRPr lang="ko-KR" altLang="en-US" sz="6600" dirty="0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84CDC2"/>
                </a:solidFill>
                <a:effectLst>
                  <a:outerShdw dist="101600" dir="2880000" algn="tl" rotWithShape="0">
                    <a:prstClr val="black">
                      <a:alpha val="40000"/>
                    </a:prstClr>
                  </a:outerShdw>
                </a:effectLst>
                <a:latin typeface="a블랙B" pitchFamily="18" charset="-127"/>
                <a:ea typeface="a블랙B" pitchFamily="18" charset="-127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131840" y="3284984"/>
              <a:ext cx="32048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 smtClean="0">
                  <a:ln w="1905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rgbClr val="FFB89B"/>
                  </a:solidFill>
                  <a:effectLst>
                    <a:outerShdw dist="101600" dir="2880000" algn="tl" rotWithShape="0">
                      <a:prstClr val="black">
                        <a:alpha val="40000"/>
                      </a:prstClr>
                    </a:outerShdw>
                  </a:effectLst>
                  <a:latin typeface="a블랙B" pitchFamily="18" charset="-127"/>
                  <a:ea typeface="a블랙B" pitchFamily="18" charset="-127"/>
                </a:rPr>
                <a:t>THANK YOU</a:t>
              </a:r>
              <a:endParaRPr lang="ko-KR" altLang="en-US" sz="3200" dirty="0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B89B"/>
                </a:solidFill>
                <a:effectLst>
                  <a:outerShdw dist="101600" dir="2880000" algn="tl" rotWithShape="0">
                    <a:prstClr val="black">
                      <a:alpha val="40000"/>
                    </a:prstClr>
                  </a:outerShdw>
                </a:effectLst>
                <a:latin typeface="Toronto Zoo Penguins" pitchFamily="2" charset="0"/>
                <a:ea typeface="a블랙B" pitchFamily="18" charset="-127"/>
              </a:endParaRPr>
            </a:p>
          </p:txBody>
        </p:sp>
      </p:grpSp>
      <p:sp>
        <p:nvSpPr>
          <p:cNvPr id="7" name="타원 6"/>
          <p:cNvSpPr/>
          <p:nvPr/>
        </p:nvSpPr>
        <p:spPr>
          <a:xfrm>
            <a:off x="1907704" y="764704"/>
            <a:ext cx="5184576" cy="5040560"/>
          </a:xfrm>
          <a:prstGeom prst="ellipse">
            <a:avLst/>
          </a:prstGeom>
          <a:noFill/>
          <a:ln>
            <a:solidFill>
              <a:srgbClr val="FFB8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2195736" y="1052736"/>
            <a:ext cx="5184576" cy="5040560"/>
          </a:xfrm>
          <a:prstGeom prst="ellipse">
            <a:avLst/>
          </a:prstGeom>
          <a:noFill/>
          <a:ln w="28575">
            <a:solidFill>
              <a:srgbClr val="84CD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1628800"/>
            <a:ext cx="9144000" cy="4752528"/>
          </a:xfrm>
          <a:prstGeom prst="rect">
            <a:avLst/>
          </a:prstGeom>
          <a:solidFill>
            <a:srgbClr val="84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51520" y="941819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smtClean="0">
                <a:solidFill>
                  <a:srgbClr val="84CDC2"/>
                </a:solidFill>
                <a:latin typeface="a블랙B" pitchFamily="18" charset="-127"/>
                <a:ea typeface="a블랙B" pitchFamily="18" charset="-127"/>
              </a:rPr>
              <a:t>목차</a:t>
            </a:r>
            <a:endParaRPr lang="ko-KR" altLang="en-US" sz="4800" dirty="0">
              <a:solidFill>
                <a:srgbClr val="84CDC2"/>
              </a:solidFill>
              <a:latin typeface="a블랙B" pitchFamily="18" charset="-127"/>
              <a:ea typeface="a블랙B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323528" y="2132856"/>
            <a:ext cx="8496944" cy="0"/>
          </a:xfrm>
          <a:prstGeom prst="line">
            <a:avLst/>
          </a:prstGeom>
          <a:ln w="63500">
            <a:solidFill>
              <a:srgbClr val="FEF2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5576" y="1988840"/>
            <a:ext cx="792088" cy="446276"/>
          </a:xfrm>
          <a:prstGeom prst="rect">
            <a:avLst/>
          </a:prstGeom>
          <a:solidFill>
            <a:srgbClr val="84CDC2"/>
          </a:solidFill>
        </p:spPr>
        <p:txBody>
          <a:bodyPr wrap="square" rtlCol="0">
            <a:spAutoFit/>
          </a:bodyPr>
          <a:lstStyle/>
          <a:p>
            <a:r>
              <a:rPr lang="ko-KR" altLang="en-US" sz="2300" dirty="0" smtClean="0">
                <a:latin typeface="210 맨발의청춘 L" pitchFamily="18" charset="-127"/>
                <a:ea typeface="210 맨발의청춘 L" pitchFamily="18" charset="-127"/>
              </a:rPr>
              <a:t>동기</a:t>
            </a:r>
            <a:endParaRPr lang="ko-KR" altLang="en-US" sz="2300" dirty="0">
              <a:latin typeface="210 맨발의청춘 L" pitchFamily="18" charset="-127"/>
              <a:ea typeface="210 맨발의청춘 L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5736" y="1988840"/>
            <a:ext cx="792088" cy="446276"/>
          </a:xfrm>
          <a:prstGeom prst="rect">
            <a:avLst/>
          </a:prstGeom>
          <a:solidFill>
            <a:srgbClr val="84CDC2"/>
          </a:solidFill>
        </p:spPr>
        <p:txBody>
          <a:bodyPr wrap="square" rtlCol="0">
            <a:spAutoFit/>
          </a:bodyPr>
          <a:lstStyle/>
          <a:p>
            <a:r>
              <a:rPr lang="ko-KR" altLang="en-US" sz="2300" dirty="0" err="1" smtClean="0">
                <a:latin typeface="210 맨발의청춘 L" pitchFamily="18" charset="-127"/>
                <a:ea typeface="210 맨발의청춘 L" pitchFamily="18" charset="-127"/>
              </a:rPr>
              <a:t>컨셉</a:t>
            </a:r>
            <a:endParaRPr lang="ko-KR" altLang="en-US" sz="2300" dirty="0">
              <a:latin typeface="210 맨발의청춘 L" pitchFamily="18" charset="-127"/>
              <a:ea typeface="210 맨발의청춘 L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96" y="1988840"/>
            <a:ext cx="792088" cy="446276"/>
          </a:xfrm>
          <a:prstGeom prst="rect">
            <a:avLst/>
          </a:prstGeom>
          <a:solidFill>
            <a:srgbClr val="84CDC2"/>
          </a:solidFill>
        </p:spPr>
        <p:txBody>
          <a:bodyPr wrap="square" rtlCol="0">
            <a:spAutoFit/>
          </a:bodyPr>
          <a:lstStyle/>
          <a:p>
            <a:r>
              <a:rPr lang="ko-KR" altLang="en-US" sz="2300" dirty="0" smtClean="0">
                <a:latin typeface="210 맨발의청춘 L" pitchFamily="18" charset="-127"/>
                <a:ea typeface="210 맨발의청춘 L" pitchFamily="18" charset="-127"/>
              </a:rPr>
              <a:t>재료</a:t>
            </a:r>
            <a:endParaRPr lang="ko-KR" altLang="en-US" sz="2300" dirty="0">
              <a:latin typeface="210 맨발의청춘 L" pitchFamily="18" charset="-127"/>
              <a:ea typeface="210 맨발의청춘 L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4048" y="1974612"/>
            <a:ext cx="1800200" cy="446276"/>
          </a:xfrm>
          <a:prstGeom prst="rect">
            <a:avLst/>
          </a:prstGeom>
          <a:solidFill>
            <a:srgbClr val="84CDC2"/>
          </a:solidFill>
        </p:spPr>
        <p:txBody>
          <a:bodyPr wrap="square" rtlCol="0">
            <a:spAutoFit/>
          </a:bodyPr>
          <a:lstStyle/>
          <a:p>
            <a:r>
              <a:rPr lang="ko-KR" altLang="en-US" sz="2300" dirty="0" err="1" smtClean="0">
                <a:latin typeface="210 맨발의청춘 L" pitchFamily="18" charset="-127"/>
                <a:ea typeface="210 맨발의청춘 L" pitchFamily="18" charset="-127"/>
              </a:rPr>
              <a:t>레시피</a:t>
            </a:r>
            <a:r>
              <a:rPr lang="en-US" altLang="ko-KR" sz="2300" dirty="0" smtClean="0">
                <a:latin typeface="210 맨발의청춘 L" pitchFamily="18" charset="-127"/>
                <a:ea typeface="210 맨발의청춘 L" pitchFamily="18" charset="-127"/>
              </a:rPr>
              <a:t>, </a:t>
            </a:r>
            <a:r>
              <a:rPr lang="ko-KR" altLang="en-US" sz="2300" dirty="0" smtClean="0">
                <a:latin typeface="210 맨발의청춘 L" pitchFamily="18" charset="-127"/>
                <a:ea typeface="210 맨발의청춘 L" pitchFamily="18" charset="-127"/>
              </a:rPr>
              <a:t>특징</a:t>
            </a:r>
            <a:endParaRPr lang="ko-KR" altLang="en-US" sz="2300" dirty="0">
              <a:latin typeface="210 맨발의청춘 L" pitchFamily="18" charset="-127"/>
              <a:ea typeface="210 맨발의청춘 L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80312" y="1988840"/>
            <a:ext cx="1008112" cy="446276"/>
          </a:xfrm>
          <a:prstGeom prst="rect">
            <a:avLst/>
          </a:prstGeom>
          <a:solidFill>
            <a:srgbClr val="84CDC2"/>
          </a:solidFill>
        </p:spPr>
        <p:txBody>
          <a:bodyPr wrap="square" rtlCol="0">
            <a:spAutoFit/>
          </a:bodyPr>
          <a:lstStyle/>
          <a:p>
            <a:r>
              <a:rPr lang="ko-KR" altLang="en-US" sz="2300" dirty="0" smtClean="0">
                <a:latin typeface="210 맨발의청춘 L" pitchFamily="18" charset="-127"/>
                <a:ea typeface="210 맨발의청춘 L" pitchFamily="18" charset="-127"/>
              </a:rPr>
              <a:t>마치며</a:t>
            </a:r>
            <a:endParaRPr lang="ko-KR" altLang="en-US" sz="2300" dirty="0">
              <a:latin typeface="210 맨발의청춘 L" pitchFamily="18" charset="-127"/>
              <a:ea typeface="210 맨발의청춘 L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4048" y="2471985"/>
            <a:ext cx="25922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EF2D8"/>
                </a:solidFill>
                <a:latin typeface="210 맨발의청춘 L" pitchFamily="18" charset="-127"/>
                <a:ea typeface="210 맨발의청춘 L" pitchFamily="18" charset="-127"/>
              </a:rPr>
              <a:t>이거 먹고 </a:t>
            </a:r>
            <a:r>
              <a:rPr lang="ko-KR" altLang="en-US" dirty="0" err="1" smtClean="0">
                <a:solidFill>
                  <a:srgbClr val="FEF2D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힘내떡</a:t>
            </a:r>
            <a:r>
              <a:rPr lang="en-US" altLang="ko-KR" dirty="0" smtClean="0">
                <a:solidFill>
                  <a:srgbClr val="FEF2D8"/>
                </a:solidFill>
                <a:latin typeface="210 맨발의청춘 L" pitchFamily="18" charset="-127"/>
                <a:ea typeface="210 맨발의청춘 L" pitchFamily="18" charset="-127"/>
              </a:rPr>
              <a:t>!</a:t>
            </a:r>
          </a:p>
          <a:p>
            <a:endParaRPr lang="en-US" altLang="ko-KR" dirty="0" smtClean="0">
              <a:solidFill>
                <a:srgbClr val="FEF2D8"/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dirty="0" smtClean="0">
                <a:solidFill>
                  <a:srgbClr val="FEF2D8"/>
                </a:solidFill>
                <a:latin typeface="210 맨발의청춘 L" pitchFamily="18" charset="-127"/>
                <a:ea typeface="210 맨발의청춘 L" pitchFamily="18" charset="-127"/>
              </a:rPr>
              <a:t>위장 </a:t>
            </a:r>
            <a:r>
              <a:rPr lang="ko-KR" altLang="en-US" dirty="0" err="1" smtClean="0">
                <a:solidFill>
                  <a:srgbClr val="FEF2D8"/>
                </a:solidFill>
                <a:latin typeface="210 맨발의청춘 L" pitchFamily="18" charset="-127"/>
                <a:ea typeface="210 맨발의청춘 L" pitchFamily="18" charset="-127"/>
              </a:rPr>
              <a:t>튼튼</a:t>
            </a:r>
            <a:endParaRPr lang="en-US" altLang="ko-KR" dirty="0" smtClean="0">
              <a:solidFill>
                <a:srgbClr val="FEF2D8"/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dirty="0" smtClean="0">
                <a:solidFill>
                  <a:srgbClr val="FEF2D8"/>
                </a:solidFill>
                <a:latin typeface="210 맨발의청춘 L" pitchFamily="18" charset="-127"/>
                <a:ea typeface="210 맨발의청춘 L" pitchFamily="18" charset="-127"/>
              </a:rPr>
              <a:t> </a:t>
            </a:r>
            <a:r>
              <a:rPr lang="ko-KR" altLang="en-US" dirty="0" smtClean="0">
                <a:solidFill>
                  <a:srgbClr val="FEF2D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바나나떡갈비</a:t>
            </a:r>
            <a:endParaRPr lang="en-US" altLang="ko-KR" dirty="0" smtClean="0">
              <a:solidFill>
                <a:srgbClr val="FEF2D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210 맨발의청춘 L" pitchFamily="18" charset="-127"/>
              <a:ea typeface="210 맨발의청춘 L" pitchFamily="18" charset="-127"/>
            </a:endParaRPr>
          </a:p>
          <a:p>
            <a:endParaRPr lang="en-US" altLang="ko-KR" dirty="0" smtClean="0">
              <a:solidFill>
                <a:srgbClr val="FEF2D8"/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dirty="0" smtClean="0">
                <a:solidFill>
                  <a:srgbClr val="FEF2D8"/>
                </a:solidFill>
                <a:latin typeface="210 맨발의청춘 L" pitchFamily="18" charset="-127"/>
                <a:ea typeface="210 맨발의청춘 L" pitchFamily="18" charset="-127"/>
              </a:rPr>
              <a:t>피곤을 </a:t>
            </a:r>
            <a:r>
              <a:rPr lang="ko-KR" altLang="en-US" dirty="0" err="1" smtClean="0">
                <a:solidFill>
                  <a:srgbClr val="FEF2D8"/>
                </a:solidFill>
                <a:latin typeface="210 맨발의청춘 L" pitchFamily="18" charset="-127"/>
                <a:ea typeface="210 맨발의청춘 L" pitchFamily="18" charset="-127"/>
              </a:rPr>
              <a:t>싸악</a:t>
            </a:r>
            <a:r>
              <a:rPr lang="en-US" altLang="ko-KR" dirty="0" smtClean="0">
                <a:solidFill>
                  <a:srgbClr val="FEF2D8"/>
                </a:solidFill>
                <a:latin typeface="210 맨발의청춘 L" pitchFamily="18" charset="-127"/>
                <a:ea typeface="210 맨발의청춘 L" pitchFamily="18" charset="-127"/>
              </a:rPr>
              <a:t>~ </a:t>
            </a:r>
          </a:p>
          <a:p>
            <a:r>
              <a:rPr lang="ko-KR" altLang="en-US" dirty="0" smtClean="0">
                <a:solidFill>
                  <a:srgbClr val="FEF2D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포도약밥</a:t>
            </a:r>
            <a:endParaRPr lang="en-US" altLang="ko-KR" dirty="0" smtClean="0">
              <a:solidFill>
                <a:srgbClr val="FEF2D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210 맨발의청춘 L" pitchFamily="18" charset="-127"/>
              <a:ea typeface="210 맨발의청춘 L" pitchFamily="18" charset="-127"/>
            </a:endParaRPr>
          </a:p>
          <a:p>
            <a:endParaRPr lang="en-US" altLang="ko-KR" dirty="0" smtClean="0">
              <a:solidFill>
                <a:srgbClr val="FEF2D8"/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dirty="0" smtClean="0">
                <a:solidFill>
                  <a:srgbClr val="FEF2D8"/>
                </a:solidFill>
                <a:latin typeface="210 맨발의청춘 L" pitchFamily="18" charset="-127"/>
                <a:ea typeface="210 맨발의청춘 L" pitchFamily="18" charset="-127"/>
              </a:rPr>
              <a:t>두뇌발달 </a:t>
            </a:r>
            <a:endParaRPr lang="en-US" altLang="ko-KR" dirty="0" smtClean="0">
              <a:solidFill>
                <a:srgbClr val="FEF2D8"/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dirty="0" smtClean="0">
                <a:solidFill>
                  <a:srgbClr val="FEF2D8"/>
                </a:solidFill>
                <a:latin typeface="210 맨발의청춘 L" pitchFamily="18" charset="-127"/>
                <a:ea typeface="210 맨발의청춘 L" pitchFamily="18" charset="-127"/>
              </a:rPr>
              <a:t>똑똑한 </a:t>
            </a:r>
            <a:r>
              <a:rPr lang="ko-KR" altLang="en-US" dirty="0" smtClean="0">
                <a:solidFill>
                  <a:srgbClr val="FEF2D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흑임자 젤리</a:t>
            </a:r>
            <a:endParaRPr lang="en-US" altLang="ko-KR" dirty="0" smtClean="0">
              <a:solidFill>
                <a:srgbClr val="FEF2D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210 맨발의청춘 L" pitchFamily="18" charset="-127"/>
              <a:ea typeface="210 맨발의청춘 L" pitchFamily="18" charset="-127"/>
            </a:endParaRPr>
          </a:p>
          <a:p>
            <a:endParaRPr lang="en-US" altLang="ko-KR" dirty="0" smtClean="0">
              <a:solidFill>
                <a:srgbClr val="FEF2D8"/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dirty="0" smtClean="0">
                <a:solidFill>
                  <a:srgbClr val="FEF2D8"/>
                </a:solidFill>
                <a:latin typeface="210 맨발의청춘 L" pitchFamily="18" charset="-127"/>
                <a:ea typeface="210 맨발의청춘 L" pitchFamily="18" charset="-127"/>
              </a:rPr>
              <a:t>톡톡 상큼 </a:t>
            </a:r>
            <a:r>
              <a:rPr lang="en-US" altLang="ko-KR" dirty="0" smtClean="0">
                <a:solidFill>
                  <a:srgbClr val="FEF2D8"/>
                </a:solidFill>
                <a:latin typeface="210 맨발의청춘 L" pitchFamily="18" charset="-127"/>
                <a:ea typeface="210 맨발의청춘 L" pitchFamily="18" charset="-127"/>
              </a:rPr>
              <a:t>!</a:t>
            </a:r>
          </a:p>
          <a:p>
            <a:r>
              <a:rPr lang="ko-KR" altLang="en-US" dirty="0" smtClean="0">
                <a:solidFill>
                  <a:srgbClr val="FEF2D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자두 보리수단</a:t>
            </a:r>
            <a:endParaRPr lang="en-US" altLang="ko-KR" dirty="0" smtClean="0">
              <a:solidFill>
                <a:srgbClr val="FEF2D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210 맨발의청춘 L" pitchFamily="18" charset="-127"/>
              <a:ea typeface="210 맨발의청춘 L" pitchFamily="18" charset="-127"/>
            </a:endParaRPr>
          </a:p>
          <a:p>
            <a:endParaRPr lang="en-US" altLang="ko-KR" dirty="0" smtClean="0">
              <a:solidFill>
                <a:srgbClr val="FEF2D8"/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endParaRPr lang="en-US" altLang="ko-KR" dirty="0" smtClean="0">
              <a:solidFill>
                <a:srgbClr val="FEF2D8"/>
              </a:solidFill>
              <a:latin typeface="210 맨발의청춘 L" pitchFamily="18" charset="-127"/>
              <a:ea typeface="210 맨발의청춘 L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1680" y="2588711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ln>
                  <a:solidFill>
                    <a:srgbClr val="FFB89B"/>
                  </a:solidFill>
                </a:ln>
                <a:solidFill>
                  <a:srgbClr val="FEF8EC"/>
                </a:solidFill>
                <a:effectLst>
                  <a:outerShdw blurRad="50800" dist="38100" dir="2700000" algn="tl" rotWithShape="0">
                    <a:schemeClr val="tx1">
                      <a:alpha val="62000"/>
                    </a:scheme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포망</a:t>
            </a:r>
            <a:r>
              <a:rPr lang="ko-KR" altLang="en-US" dirty="0" smtClean="0">
                <a:ln>
                  <a:solidFill>
                    <a:srgbClr val="FFB89B"/>
                  </a:solidFill>
                </a:ln>
                <a:solidFill>
                  <a:srgbClr val="FEF8EC"/>
                </a:solidFill>
                <a:effectLst>
                  <a:outerShdw blurRad="50800" dist="38100" dir="2700000" algn="tl" rotWithShape="0">
                    <a:schemeClr val="tx1">
                      <a:alpha val="62000"/>
                    </a:scheme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 토만 </a:t>
            </a:r>
            <a:r>
              <a:rPr lang="ko-KR" altLang="en-US" dirty="0" smtClean="0">
                <a:solidFill>
                  <a:srgbClr val="FEF2D8"/>
                </a:solidFill>
                <a:latin typeface="210 맨발의청춘 L" pitchFamily="18" charset="-127"/>
                <a:ea typeface="210 맨발의청춘 L" pitchFamily="18" charset="-127"/>
              </a:rPr>
              <a:t>이란</a:t>
            </a:r>
            <a:r>
              <a:rPr lang="en-US" altLang="ko-KR" dirty="0" smtClean="0">
                <a:solidFill>
                  <a:srgbClr val="FEF2D8"/>
                </a:solidFill>
                <a:latin typeface="210 맨발의청춘 L" pitchFamily="18" charset="-127"/>
                <a:ea typeface="210 맨발의청춘 L" pitchFamily="18" charset="-127"/>
              </a:rPr>
              <a:t>?</a:t>
            </a:r>
          </a:p>
          <a:p>
            <a:endParaRPr lang="en-US" altLang="ko-KR" dirty="0" smtClean="0">
              <a:solidFill>
                <a:srgbClr val="FEF2D8"/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dirty="0" smtClean="0">
                <a:solidFill>
                  <a:srgbClr val="FEF2D8"/>
                </a:solidFill>
                <a:latin typeface="210 맨발의청춘 L" pitchFamily="18" charset="-127"/>
                <a:ea typeface="210 맨발의청춘 L" pitchFamily="18" charset="-127"/>
              </a:rPr>
              <a:t>맛있는 요리 처방</a:t>
            </a:r>
            <a:r>
              <a:rPr lang="en-US" altLang="ko-KR" dirty="0" smtClean="0">
                <a:solidFill>
                  <a:srgbClr val="FEF2D8"/>
                </a:solidFill>
                <a:latin typeface="210 맨발의청춘 L" pitchFamily="18" charset="-127"/>
                <a:ea typeface="210 맨발의청춘 L" pitchFamily="18" charset="-127"/>
              </a:rPr>
              <a:t>?!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24328" y="2564904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EF2D8"/>
                </a:solidFill>
                <a:latin typeface="210 맨발의청춘 L" pitchFamily="18" charset="-127"/>
                <a:ea typeface="210 맨발의청춘 L" pitchFamily="18" charset="-127"/>
              </a:rPr>
              <a:t>느끼고 </a:t>
            </a:r>
            <a:endParaRPr lang="en-US" altLang="ko-KR" dirty="0" smtClean="0">
              <a:solidFill>
                <a:srgbClr val="FEF2D8"/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dirty="0" err="1" smtClean="0">
                <a:solidFill>
                  <a:srgbClr val="FEF2D8"/>
                </a:solidFill>
                <a:latin typeface="210 맨발의청춘 L" pitchFamily="18" charset="-127"/>
                <a:ea typeface="210 맨발의청춘 L" pitchFamily="18" charset="-127"/>
              </a:rPr>
              <a:t>배운점</a:t>
            </a:r>
            <a:endParaRPr lang="en-US" altLang="ko-KR" dirty="0" smtClean="0">
              <a:solidFill>
                <a:srgbClr val="FEF2D8"/>
              </a:solidFill>
              <a:latin typeface="210 맨발의청춘 L" pitchFamily="18" charset="-127"/>
              <a:ea typeface="210 맨발의청춘 L" pitchFamily="18" charset="-127"/>
            </a:endParaRPr>
          </a:p>
        </p:txBody>
      </p:sp>
      <p:pic>
        <p:nvPicPr>
          <p:cNvPr id="18" name="그림 17" descr="grap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197439">
            <a:off x="8265006" y="5467684"/>
            <a:ext cx="669752" cy="660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8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763688" y="-27384"/>
            <a:ext cx="7380312" cy="68853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7"/>
          <p:cNvGrpSpPr/>
          <p:nvPr/>
        </p:nvGrpSpPr>
        <p:grpSpPr>
          <a:xfrm>
            <a:off x="251520" y="1556792"/>
            <a:ext cx="1107996" cy="4248472"/>
            <a:chOff x="251520" y="1556792"/>
            <a:chExt cx="1107996" cy="4248472"/>
          </a:xfrm>
        </p:grpSpPr>
        <p:sp>
          <p:nvSpPr>
            <p:cNvPr id="9" name="TextBox 8"/>
            <p:cNvSpPr txBox="1"/>
            <p:nvPr/>
          </p:nvSpPr>
          <p:spPr>
            <a:xfrm>
              <a:off x="251520" y="1988840"/>
              <a:ext cx="1107996" cy="381642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ko-KR" sz="6000" dirty="0" smtClean="0"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olidFill>
                    <a:srgbClr val="FEF8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210 맨발의청춘 B" pitchFamily="18" charset="-127"/>
                  <a:ea typeface="210 맨발의청춘 B" pitchFamily="18" charset="-127"/>
                </a:rPr>
                <a:t>   </a:t>
              </a:r>
              <a:r>
                <a:rPr lang="ko-KR" altLang="en-US" sz="6000" dirty="0" smtClean="0"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olidFill>
                    <a:srgbClr val="FEF8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210 맨발의청춘 B" pitchFamily="18" charset="-127"/>
                  <a:ea typeface="210 맨발의청춘 B" pitchFamily="18" charset="-127"/>
                </a:rPr>
                <a:t>동기 </a:t>
              </a:r>
              <a:endParaRPr lang="ko-KR" altLang="en-US" sz="6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EF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맨발의청춘 B" pitchFamily="18" charset="-127"/>
                <a:ea typeface="210 맨발의청춘 B" pitchFamily="18" charset="-127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9552" y="1556792"/>
              <a:ext cx="57606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000" dirty="0" smtClean="0"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olidFill>
                    <a:srgbClr val="FEF8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210 맨발의청춘 B" pitchFamily="18" charset="-127"/>
                  <a:ea typeface="210 맨발의청춘 B" pitchFamily="18" charset="-127"/>
                </a:rPr>
                <a:t>1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259632" y="116632"/>
            <a:ext cx="77048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rgbClr val="FEF8EC"/>
                </a:solidFill>
                <a:latin typeface="210 맨발의청춘 L" pitchFamily="18" charset="-127"/>
                <a:ea typeface="210 맨발의청춘 L" pitchFamily="18" charset="-127"/>
              </a:rPr>
              <a:t> </a:t>
            </a:r>
            <a:endParaRPr lang="en-US" altLang="ko-KR" sz="2000" dirty="0" smtClean="0">
              <a:solidFill>
                <a:srgbClr val="FEF8EC"/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pPr algn="ctr"/>
            <a:endParaRPr lang="en-US" altLang="ko-KR" sz="2000" dirty="0" smtClean="0">
              <a:solidFill>
                <a:srgbClr val="FEF8EC"/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pPr lvl="1" algn="ctr"/>
            <a:r>
              <a:rPr lang="ko-KR" altLang="en-US" sz="2000" dirty="0" smtClean="0">
                <a:solidFill>
                  <a:srgbClr val="FEF8EC"/>
                </a:solidFill>
                <a:latin typeface="210 맨발의청춘 L" pitchFamily="18" charset="-127"/>
                <a:ea typeface="210 맨발의청춘 L" pitchFamily="18" charset="-127"/>
              </a:rPr>
              <a:t>시험기간만 되면 많은 스트레스와 피로로 </a:t>
            </a:r>
            <a:endParaRPr lang="en-US" altLang="ko-KR" sz="2000" dirty="0" smtClean="0">
              <a:solidFill>
                <a:srgbClr val="FEF8EC"/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pPr lvl="1" algn="ctr"/>
            <a:r>
              <a:rPr lang="ko-KR" altLang="en-US" sz="2000" dirty="0" smtClean="0">
                <a:solidFill>
                  <a:srgbClr val="FEF8EC"/>
                </a:solidFill>
                <a:latin typeface="210 맨발의청춘 L" pitchFamily="18" charset="-127"/>
                <a:ea typeface="210 맨발의청춘 L" pitchFamily="18" charset="-127"/>
              </a:rPr>
              <a:t>소화가 안되거나 두통이 생겨 고생하는 경험을 </a:t>
            </a:r>
            <a:endParaRPr lang="en-US" altLang="ko-KR" sz="2000" dirty="0" smtClean="0">
              <a:solidFill>
                <a:srgbClr val="FEF8EC"/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pPr lvl="1" algn="ctr"/>
            <a:r>
              <a:rPr lang="ko-KR" altLang="en-US" sz="2000" dirty="0" smtClean="0">
                <a:solidFill>
                  <a:srgbClr val="FEF8EC"/>
                </a:solidFill>
                <a:latin typeface="210 맨발의청춘 L" pitchFamily="18" charset="-127"/>
                <a:ea typeface="210 맨발의청춘 L" pitchFamily="18" charset="-127"/>
              </a:rPr>
              <a:t>자주 해왔던 </a:t>
            </a:r>
            <a:r>
              <a:rPr lang="ko-KR" altLang="en-US" sz="2000" dirty="0" smtClean="0">
                <a:solidFill>
                  <a:srgbClr val="FFB89B"/>
                </a:solidFill>
                <a:latin typeface="210 맨발의청춘 L" pitchFamily="18" charset="-127"/>
                <a:ea typeface="210 맨발의청춘 L" pitchFamily="18" charset="-127"/>
              </a:rPr>
              <a:t>민주</a:t>
            </a:r>
            <a:r>
              <a:rPr lang="ko-KR" altLang="en-US" sz="2000" dirty="0" smtClean="0">
                <a:solidFill>
                  <a:srgbClr val="FEF8EC"/>
                </a:solidFill>
                <a:latin typeface="210 맨발의청춘 L" pitchFamily="18" charset="-127"/>
                <a:ea typeface="210 맨발의청춘 L" pitchFamily="18" charset="-127"/>
              </a:rPr>
              <a:t>와 </a:t>
            </a:r>
            <a:r>
              <a:rPr lang="ko-KR" altLang="en-US" sz="2000" dirty="0" err="1" smtClean="0">
                <a:solidFill>
                  <a:srgbClr val="FFB89B"/>
                </a:solidFill>
                <a:latin typeface="210 맨발의청춘 L" pitchFamily="18" charset="-127"/>
                <a:ea typeface="210 맨발의청춘 L" pitchFamily="18" charset="-127"/>
              </a:rPr>
              <a:t>민체</a:t>
            </a:r>
            <a:r>
              <a:rPr lang="ko-KR" altLang="en-US" sz="2000" dirty="0" err="1" smtClean="0">
                <a:solidFill>
                  <a:srgbClr val="FEF8EC"/>
                </a:solidFill>
                <a:latin typeface="210 맨발의청춘 L" pitchFamily="18" charset="-127"/>
                <a:ea typeface="210 맨발의청춘 L" pitchFamily="18" charset="-127"/>
              </a:rPr>
              <a:t>는</a:t>
            </a:r>
            <a:r>
              <a:rPr lang="ko-KR" altLang="en-US" sz="2000" dirty="0" smtClean="0">
                <a:solidFill>
                  <a:srgbClr val="FEF8EC"/>
                </a:solidFill>
                <a:latin typeface="210 맨발의청춘 L" pitchFamily="18" charset="-127"/>
                <a:ea typeface="210 맨발의청춘 L" pitchFamily="18" charset="-127"/>
              </a:rPr>
              <a:t> </a:t>
            </a:r>
            <a:endParaRPr lang="en-US" altLang="ko-KR" sz="2000" dirty="0" smtClean="0">
              <a:solidFill>
                <a:srgbClr val="FEF8EC"/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pPr lvl="1" algn="ctr"/>
            <a:r>
              <a:rPr lang="ko-KR" altLang="en-US" sz="2000" dirty="0" smtClean="0">
                <a:solidFill>
                  <a:srgbClr val="FEF8EC"/>
                </a:solidFill>
                <a:latin typeface="210 맨발의청춘 L" pitchFamily="18" charset="-127"/>
                <a:ea typeface="210 맨발의청춘 L" pitchFamily="18" charset="-127"/>
              </a:rPr>
              <a:t>열심히 야자 하는 친구들의 피로를 어떻게 덜어줄 수 있을까</a:t>
            </a:r>
            <a:endParaRPr lang="en-US" altLang="ko-KR" sz="2000" dirty="0" smtClean="0">
              <a:solidFill>
                <a:srgbClr val="FEF8EC"/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pPr lvl="1" algn="ctr"/>
            <a:r>
              <a:rPr lang="ko-KR" altLang="en-US" sz="2000" dirty="0" smtClean="0">
                <a:solidFill>
                  <a:srgbClr val="FEF8EC"/>
                </a:solidFill>
                <a:latin typeface="210 맨발의청춘 L" pitchFamily="18" charset="-127"/>
                <a:ea typeface="210 맨발의청춘 L" pitchFamily="18" charset="-127"/>
              </a:rPr>
              <a:t> 고민했다</a:t>
            </a:r>
            <a:r>
              <a:rPr lang="en-US" altLang="ko-KR" sz="2000" dirty="0" smtClean="0">
                <a:solidFill>
                  <a:srgbClr val="FEF8EC"/>
                </a:solidFill>
                <a:latin typeface="210 맨발의청춘 L" pitchFamily="18" charset="-127"/>
                <a:ea typeface="210 맨발의청춘 L" pitchFamily="18" charset="-127"/>
              </a:rPr>
              <a:t>. </a:t>
            </a:r>
          </a:p>
          <a:p>
            <a:pPr lvl="1" algn="ctr"/>
            <a:r>
              <a:rPr lang="ko-KR" altLang="en-US" sz="2000" dirty="0" smtClean="0">
                <a:solidFill>
                  <a:srgbClr val="FEF8EC"/>
                </a:solidFill>
                <a:latin typeface="210 맨발의청춘 L" pitchFamily="18" charset="-127"/>
                <a:ea typeface="210 맨발의청춘 L" pitchFamily="18" charset="-127"/>
              </a:rPr>
              <a:t>그러던 중 멋진 아이디어가 떠오르는데</a:t>
            </a:r>
            <a:r>
              <a:rPr lang="en-US" altLang="ko-KR" sz="2000" dirty="0" smtClean="0">
                <a:solidFill>
                  <a:srgbClr val="FEF8EC"/>
                </a:solidFill>
                <a:latin typeface="210 맨발의청춘 L" pitchFamily="18" charset="-127"/>
                <a:ea typeface="210 맨발의청춘 L" pitchFamily="18" charset="-127"/>
              </a:rPr>
              <a:t>!</a:t>
            </a:r>
          </a:p>
          <a:p>
            <a:pPr lvl="1" algn="ctr"/>
            <a:r>
              <a:rPr lang="ko-KR" altLang="en-US" sz="2000" dirty="0" smtClean="0">
                <a:solidFill>
                  <a:srgbClr val="FEF8EC"/>
                </a:solidFill>
                <a:latin typeface="210 맨발의청춘 L" pitchFamily="18" charset="-127"/>
                <a:ea typeface="210 맨발의청춘 L" pitchFamily="18" charset="-127"/>
              </a:rPr>
              <a:t>그건 바로 친구들의 아픈 곳을 하나하나 살펴보며 </a:t>
            </a:r>
            <a:endParaRPr lang="en-US" altLang="ko-KR" sz="2000" dirty="0" smtClean="0">
              <a:solidFill>
                <a:srgbClr val="FEF8EC"/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pPr lvl="1" algn="ctr"/>
            <a:r>
              <a:rPr lang="ko-KR" altLang="en-US" sz="2000" dirty="0" smtClean="0">
                <a:solidFill>
                  <a:srgbClr val="FEF8EC"/>
                </a:solidFill>
                <a:latin typeface="210 맨발의청춘 L" pitchFamily="18" charset="-127"/>
                <a:ea typeface="210 맨발의청춘 L" pitchFamily="18" charset="-127"/>
              </a:rPr>
              <a:t>거기에 맞는 </a:t>
            </a:r>
            <a:r>
              <a:rPr lang="en-US" altLang="ko-KR" sz="2000" dirty="0" smtClean="0">
                <a:solidFill>
                  <a:srgbClr val="84CDC2"/>
                </a:solidFill>
                <a:latin typeface="210 맨발의청춘 L" pitchFamily="18" charset="-127"/>
                <a:ea typeface="210 맨발의청춘 L" pitchFamily="18" charset="-127"/>
              </a:rPr>
              <a:t>’</a:t>
            </a:r>
            <a:r>
              <a:rPr lang="ko-KR" altLang="en-US" sz="2000" dirty="0" smtClean="0">
                <a:solidFill>
                  <a:srgbClr val="84CDC2"/>
                </a:solidFill>
                <a:latin typeface="210 맨발의청춘 L" pitchFamily="18" charset="-127"/>
                <a:ea typeface="210 맨발의청춘 L" pitchFamily="18" charset="-127"/>
              </a:rPr>
              <a:t>맛있는 요리 처방</a:t>
            </a:r>
            <a:r>
              <a:rPr lang="en-US" altLang="ko-KR" sz="2000" dirty="0" smtClean="0">
                <a:solidFill>
                  <a:srgbClr val="84CDC2"/>
                </a:solidFill>
                <a:latin typeface="210 맨발의청춘 L" pitchFamily="18" charset="-127"/>
                <a:ea typeface="210 맨발의청춘 L" pitchFamily="18" charset="-127"/>
              </a:rPr>
              <a:t>!’ </a:t>
            </a:r>
            <a:r>
              <a:rPr lang="ko-KR" altLang="en-US" sz="2000" dirty="0" smtClean="0">
                <a:solidFill>
                  <a:srgbClr val="FEF8EC"/>
                </a:solidFill>
                <a:latin typeface="210 맨발의청춘 L" pitchFamily="18" charset="-127"/>
                <a:ea typeface="210 맨발의청춘 L" pitchFamily="18" charset="-127"/>
              </a:rPr>
              <a:t>을</a:t>
            </a:r>
            <a:r>
              <a:rPr lang="ko-KR" altLang="en-US" sz="2000" dirty="0" smtClean="0">
                <a:solidFill>
                  <a:srgbClr val="84CDC2"/>
                </a:solidFill>
                <a:latin typeface="210 맨발의청춘 L" pitchFamily="18" charset="-127"/>
                <a:ea typeface="210 맨발의청춘 L" pitchFamily="18" charset="-127"/>
              </a:rPr>
              <a:t> </a:t>
            </a:r>
            <a:r>
              <a:rPr lang="ko-KR" altLang="en-US" sz="2000" dirty="0" smtClean="0">
                <a:solidFill>
                  <a:srgbClr val="FEF8EC"/>
                </a:solidFill>
                <a:latin typeface="210 맨발의청춘 L" pitchFamily="18" charset="-127"/>
                <a:ea typeface="210 맨발의청춘 L" pitchFamily="18" charset="-127"/>
              </a:rPr>
              <a:t>해 주는 것</a:t>
            </a:r>
            <a:r>
              <a:rPr lang="en-US" altLang="ko-KR" sz="2000" dirty="0" smtClean="0">
                <a:solidFill>
                  <a:srgbClr val="FEF8EC"/>
                </a:solidFill>
                <a:latin typeface="210 맨발의청춘 L" pitchFamily="18" charset="-127"/>
                <a:ea typeface="210 맨발의청춘 L" pitchFamily="18" charset="-127"/>
              </a:rPr>
              <a:t>! </a:t>
            </a:r>
            <a:r>
              <a:rPr lang="ko-KR" altLang="en-US" sz="2000" dirty="0" smtClean="0">
                <a:solidFill>
                  <a:srgbClr val="FEF8EC"/>
                </a:solidFill>
                <a:latin typeface="210 맨발의청춘 L" pitchFamily="18" charset="-127"/>
                <a:ea typeface="210 맨발의청춘 L" pitchFamily="18" charset="-127"/>
              </a:rPr>
              <a:t>이였다</a:t>
            </a:r>
            <a:r>
              <a:rPr lang="en-US" altLang="ko-KR" sz="2000" dirty="0" smtClean="0">
                <a:solidFill>
                  <a:srgbClr val="FEF8EC"/>
                </a:solidFill>
                <a:latin typeface="210 맨발의청춘 L" pitchFamily="18" charset="-127"/>
                <a:ea typeface="210 맨발의청춘 L" pitchFamily="18" charset="-127"/>
              </a:rPr>
              <a:t>.</a:t>
            </a:r>
            <a:endParaRPr lang="ko-KR" altLang="en-US" sz="2000" dirty="0">
              <a:solidFill>
                <a:srgbClr val="FEF8EC"/>
              </a:solidFill>
              <a:latin typeface="210 맨발의청춘 L" pitchFamily="18" charset="-127"/>
              <a:ea typeface="210 맨발의청춘 L" pitchFamily="18" charset="-127"/>
            </a:endParaRPr>
          </a:p>
        </p:txBody>
      </p:sp>
      <p:sp>
        <p:nvSpPr>
          <p:cNvPr id="7" name="자유형 6"/>
          <p:cNvSpPr/>
          <p:nvPr/>
        </p:nvSpPr>
        <p:spPr>
          <a:xfrm>
            <a:off x="2483768" y="3717032"/>
            <a:ext cx="4176464" cy="2736304"/>
          </a:xfrm>
          <a:custGeom>
            <a:avLst/>
            <a:gdLst>
              <a:gd name="connsiteX0" fmla="*/ 1943100 w 5514975"/>
              <a:gd name="connsiteY0" fmla="*/ 2371725 h 3529013"/>
              <a:gd name="connsiteX1" fmla="*/ 2628900 w 5514975"/>
              <a:gd name="connsiteY1" fmla="*/ 1657350 h 3529013"/>
              <a:gd name="connsiteX2" fmla="*/ 2986087 w 5514975"/>
              <a:gd name="connsiteY2" fmla="*/ 1257300 h 3529013"/>
              <a:gd name="connsiteX3" fmla="*/ 3157537 w 5514975"/>
              <a:gd name="connsiteY3" fmla="*/ 1514475 h 3529013"/>
              <a:gd name="connsiteX4" fmla="*/ 3343275 w 5514975"/>
              <a:gd name="connsiteY4" fmla="*/ 2071688 h 3529013"/>
              <a:gd name="connsiteX5" fmla="*/ 3671887 w 5514975"/>
              <a:gd name="connsiteY5" fmla="*/ 2671763 h 3529013"/>
              <a:gd name="connsiteX6" fmla="*/ 3986212 w 5514975"/>
              <a:gd name="connsiteY6" fmla="*/ 2786063 h 3529013"/>
              <a:gd name="connsiteX7" fmla="*/ 3914775 w 5514975"/>
              <a:gd name="connsiteY7" fmla="*/ 3186113 h 3529013"/>
              <a:gd name="connsiteX8" fmla="*/ 3957637 w 5514975"/>
              <a:gd name="connsiteY8" fmla="*/ 3486150 h 3529013"/>
              <a:gd name="connsiteX9" fmla="*/ 5257800 w 5514975"/>
              <a:gd name="connsiteY9" fmla="*/ 3529013 h 3529013"/>
              <a:gd name="connsiteX10" fmla="*/ 5372100 w 5514975"/>
              <a:gd name="connsiteY10" fmla="*/ 3343275 h 3529013"/>
              <a:gd name="connsiteX11" fmla="*/ 5514975 w 5514975"/>
              <a:gd name="connsiteY11" fmla="*/ 2700338 h 3529013"/>
              <a:gd name="connsiteX12" fmla="*/ 5486400 w 5514975"/>
              <a:gd name="connsiteY12" fmla="*/ 1843088 h 3529013"/>
              <a:gd name="connsiteX13" fmla="*/ 5372100 w 5514975"/>
              <a:gd name="connsiteY13" fmla="*/ 1214438 h 3529013"/>
              <a:gd name="connsiteX14" fmla="*/ 5300662 w 5514975"/>
              <a:gd name="connsiteY14" fmla="*/ 771525 h 3529013"/>
              <a:gd name="connsiteX15" fmla="*/ 5214937 w 5514975"/>
              <a:gd name="connsiteY15" fmla="*/ 400050 h 3529013"/>
              <a:gd name="connsiteX16" fmla="*/ 4972050 w 5514975"/>
              <a:gd name="connsiteY16" fmla="*/ 257175 h 3529013"/>
              <a:gd name="connsiteX17" fmla="*/ 4686300 w 5514975"/>
              <a:gd name="connsiteY17" fmla="*/ 185738 h 3529013"/>
              <a:gd name="connsiteX18" fmla="*/ 4229100 w 5514975"/>
              <a:gd name="connsiteY18" fmla="*/ 371475 h 3529013"/>
              <a:gd name="connsiteX19" fmla="*/ 4029075 w 5514975"/>
              <a:gd name="connsiteY19" fmla="*/ 628650 h 3529013"/>
              <a:gd name="connsiteX20" fmla="*/ 4043362 w 5514975"/>
              <a:gd name="connsiteY20" fmla="*/ 1243013 h 3529013"/>
              <a:gd name="connsiteX21" fmla="*/ 4114800 w 5514975"/>
              <a:gd name="connsiteY21" fmla="*/ 1557338 h 3529013"/>
              <a:gd name="connsiteX22" fmla="*/ 4114800 w 5514975"/>
              <a:gd name="connsiteY22" fmla="*/ 1800225 h 3529013"/>
              <a:gd name="connsiteX23" fmla="*/ 3843337 w 5514975"/>
              <a:gd name="connsiteY23" fmla="*/ 1500188 h 3529013"/>
              <a:gd name="connsiteX24" fmla="*/ 3486150 w 5514975"/>
              <a:gd name="connsiteY24" fmla="*/ 971550 h 3529013"/>
              <a:gd name="connsiteX25" fmla="*/ 3457575 w 5514975"/>
              <a:gd name="connsiteY25" fmla="*/ 600075 h 3529013"/>
              <a:gd name="connsiteX26" fmla="*/ 3600450 w 5514975"/>
              <a:gd name="connsiteY26" fmla="*/ 285750 h 3529013"/>
              <a:gd name="connsiteX27" fmla="*/ 3586162 w 5514975"/>
              <a:gd name="connsiteY27" fmla="*/ 57150 h 3529013"/>
              <a:gd name="connsiteX28" fmla="*/ 3271837 w 5514975"/>
              <a:gd name="connsiteY28" fmla="*/ 57150 h 3529013"/>
              <a:gd name="connsiteX29" fmla="*/ 3171825 w 5514975"/>
              <a:gd name="connsiteY29" fmla="*/ 314325 h 3529013"/>
              <a:gd name="connsiteX30" fmla="*/ 3000375 w 5514975"/>
              <a:gd name="connsiteY30" fmla="*/ 857250 h 3529013"/>
              <a:gd name="connsiteX31" fmla="*/ 2843212 w 5514975"/>
              <a:gd name="connsiteY31" fmla="*/ 428625 h 3529013"/>
              <a:gd name="connsiteX32" fmla="*/ 2657475 w 5514975"/>
              <a:gd name="connsiteY32" fmla="*/ 157163 h 3529013"/>
              <a:gd name="connsiteX33" fmla="*/ 2557462 w 5514975"/>
              <a:gd name="connsiteY33" fmla="*/ 0 h 3529013"/>
              <a:gd name="connsiteX34" fmla="*/ 2400300 w 5514975"/>
              <a:gd name="connsiteY34" fmla="*/ 57150 h 3529013"/>
              <a:gd name="connsiteX35" fmla="*/ 2443162 w 5514975"/>
              <a:gd name="connsiteY35" fmla="*/ 328613 h 3529013"/>
              <a:gd name="connsiteX36" fmla="*/ 2586037 w 5514975"/>
              <a:gd name="connsiteY36" fmla="*/ 714375 h 3529013"/>
              <a:gd name="connsiteX37" fmla="*/ 2586037 w 5514975"/>
              <a:gd name="connsiteY37" fmla="*/ 971550 h 3529013"/>
              <a:gd name="connsiteX38" fmla="*/ 2228850 w 5514975"/>
              <a:gd name="connsiteY38" fmla="*/ 1285875 h 3529013"/>
              <a:gd name="connsiteX39" fmla="*/ 1685925 w 5514975"/>
              <a:gd name="connsiteY39" fmla="*/ 1743075 h 3529013"/>
              <a:gd name="connsiteX40" fmla="*/ 1643062 w 5514975"/>
              <a:gd name="connsiteY40" fmla="*/ 1485900 h 3529013"/>
              <a:gd name="connsiteX41" fmla="*/ 1728787 w 5514975"/>
              <a:gd name="connsiteY41" fmla="*/ 1214438 h 3529013"/>
              <a:gd name="connsiteX42" fmla="*/ 1800225 w 5514975"/>
              <a:gd name="connsiteY42" fmla="*/ 871538 h 3529013"/>
              <a:gd name="connsiteX43" fmla="*/ 1700212 w 5514975"/>
              <a:gd name="connsiteY43" fmla="*/ 600075 h 3529013"/>
              <a:gd name="connsiteX44" fmla="*/ 1571625 w 5514975"/>
              <a:gd name="connsiteY44" fmla="*/ 400050 h 3529013"/>
              <a:gd name="connsiteX45" fmla="*/ 1271587 w 5514975"/>
              <a:gd name="connsiteY45" fmla="*/ 314325 h 3529013"/>
              <a:gd name="connsiteX46" fmla="*/ 1014412 w 5514975"/>
              <a:gd name="connsiteY46" fmla="*/ 257175 h 3529013"/>
              <a:gd name="connsiteX47" fmla="*/ 757237 w 5514975"/>
              <a:gd name="connsiteY47" fmla="*/ 371475 h 3529013"/>
              <a:gd name="connsiteX48" fmla="*/ 585787 w 5514975"/>
              <a:gd name="connsiteY48" fmla="*/ 628650 h 3529013"/>
              <a:gd name="connsiteX49" fmla="*/ 500062 w 5514975"/>
              <a:gd name="connsiteY49" fmla="*/ 1000125 h 3529013"/>
              <a:gd name="connsiteX50" fmla="*/ 400050 w 5514975"/>
              <a:gd name="connsiteY50" fmla="*/ 1328738 h 3529013"/>
              <a:gd name="connsiteX51" fmla="*/ 228600 w 5514975"/>
              <a:gd name="connsiteY51" fmla="*/ 1757363 h 3529013"/>
              <a:gd name="connsiteX52" fmla="*/ 57150 w 5514975"/>
              <a:gd name="connsiteY52" fmla="*/ 2057400 h 3529013"/>
              <a:gd name="connsiteX53" fmla="*/ 28575 w 5514975"/>
              <a:gd name="connsiteY53" fmla="*/ 2600325 h 3529013"/>
              <a:gd name="connsiteX54" fmla="*/ 0 w 5514975"/>
              <a:gd name="connsiteY54" fmla="*/ 2943225 h 3529013"/>
              <a:gd name="connsiteX55" fmla="*/ 114300 w 5514975"/>
              <a:gd name="connsiteY55" fmla="*/ 3057525 h 3529013"/>
              <a:gd name="connsiteX56" fmla="*/ 114300 w 5514975"/>
              <a:gd name="connsiteY56" fmla="*/ 3286125 h 3529013"/>
              <a:gd name="connsiteX57" fmla="*/ 1471612 w 5514975"/>
              <a:gd name="connsiteY57" fmla="*/ 3414713 h 3529013"/>
              <a:gd name="connsiteX58" fmla="*/ 1771650 w 5514975"/>
              <a:gd name="connsiteY58" fmla="*/ 3343275 h 3529013"/>
              <a:gd name="connsiteX59" fmla="*/ 1728787 w 5514975"/>
              <a:gd name="connsiteY59" fmla="*/ 2986088 h 3529013"/>
              <a:gd name="connsiteX60" fmla="*/ 1943100 w 5514975"/>
              <a:gd name="connsiteY60" fmla="*/ 2728913 h 3529013"/>
              <a:gd name="connsiteX61" fmla="*/ 1943100 w 5514975"/>
              <a:gd name="connsiteY61" fmla="*/ 2371725 h 3529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514975" h="3529013">
                <a:moveTo>
                  <a:pt x="1943100" y="2371725"/>
                </a:moveTo>
                <a:lnTo>
                  <a:pt x="2628900" y="1657350"/>
                </a:lnTo>
                <a:lnTo>
                  <a:pt x="2986087" y="1257300"/>
                </a:lnTo>
                <a:lnTo>
                  <a:pt x="3157537" y="1514475"/>
                </a:lnTo>
                <a:lnTo>
                  <a:pt x="3343275" y="2071688"/>
                </a:lnTo>
                <a:lnTo>
                  <a:pt x="3671887" y="2671763"/>
                </a:lnTo>
                <a:lnTo>
                  <a:pt x="3986212" y="2786063"/>
                </a:lnTo>
                <a:lnTo>
                  <a:pt x="3914775" y="3186113"/>
                </a:lnTo>
                <a:lnTo>
                  <a:pt x="3957637" y="3486150"/>
                </a:lnTo>
                <a:lnTo>
                  <a:pt x="5257800" y="3529013"/>
                </a:lnTo>
                <a:lnTo>
                  <a:pt x="5372100" y="3343275"/>
                </a:lnTo>
                <a:lnTo>
                  <a:pt x="5514975" y="2700338"/>
                </a:lnTo>
                <a:lnTo>
                  <a:pt x="5486400" y="1843088"/>
                </a:lnTo>
                <a:lnTo>
                  <a:pt x="5372100" y="1214438"/>
                </a:lnTo>
                <a:lnTo>
                  <a:pt x="5300662" y="771525"/>
                </a:lnTo>
                <a:lnTo>
                  <a:pt x="5214937" y="400050"/>
                </a:lnTo>
                <a:lnTo>
                  <a:pt x="4972050" y="257175"/>
                </a:lnTo>
                <a:lnTo>
                  <a:pt x="4686300" y="185738"/>
                </a:lnTo>
                <a:lnTo>
                  <a:pt x="4229100" y="371475"/>
                </a:lnTo>
                <a:lnTo>
                  <a:pt x="4029075" y="628650"/>
                </a:lnTo>
                <a:lnTo>
                  <a:pt x="4043362" y="1243013"/>
                </a:lnTo>
                <a:lnTo>
                  <a:pt x="4114800" y="1557338"/>
                </a:lnTo>
                <a:lnTo>
                  <a:pt x="4114800" y="1800225"/>
                </a:lnTo>
                <a:lnTo>
                  <a:pt x="3843337" y="1500188"/>
                </a:lnTo>
                <a:lnTo>
                  <a:pt x="3486150" y="971550"/>
                </a:lnTo>
                <a:lnTo>
                  <a:pt x="3457575" y="600075"/>
                </a:lnTo>
                <a:lnTo>
                  <a:pt x="3600450" y="285750"/>
                </a:lnTo>
                <a:lnTo>
                  <a:pt x="3586162" y="57150"/>
                </a:lnTo>
                <a:lnTo>
                  <a:pt x="3271837" y="57150"/>
                </a:lnTo>
                <a:lnTo>
                  <a:pt x="3171825" y="314325"/>
                </a:lnTo>
                <a:lnTo>
                  <a:pt x="3000375" y="857250"/>
                </a:lnTo>
                <a:lnTo>
                  <a:pt x="2843212" y="428625"/>
                </a:lnTo>
                <a:lnTo>
                  <a:pt x="2657475" y="157163"/>
                </a:lnTo>
                <a:lnTo>
                  <a:pt x="2557462" y="0"/>
                </a:lnTo>
                <a:lnTo>
                  <a:pt x="2400300" y="57150"/>
                </a:lnTo>
                <a:lnTo>
                  <a:pt x="2443162" y="328613"/>
                </a:lnTo>
                <a:lnTo>
                  <a:pt x="2586037" y="714375"/>
                </a:lnTo>
                <a:lnTo>
                  <a:pt x="2586037" y="971550"/>
                </a:lnTo>
                <a:lnTo>
                  <a:pt x="2228850" y="1285875"/>
                </a:lnTo>
                <a:lnTo>
                  <a:pt x="1685925" y="1743075"/>
                </a:lnTo>
                <a:lnTo>
                  <a:pt x="1643062" y="1485900"/>
                </a:lnTo>
                <a:lnTo>
                  <a:pt x="1728787" y="1214438"/>
                </a:lnTo>
                <a:lnTo>
                  <a:pt x="1800225" y="871538"/>
                </a:lnTo>
                <a:lnTo>
                  <a:pt x="1700212" y="600075"/>
                </a:lnTo>
                <a:lnTo>
                  <a:pt x="1571625" y="400050"/>
                </a:lnTo>
                <a:lnTo>
                  <a:pt x="1271587" y="314325"/>
                </a:lnTo>
                <a:lnTo>
                  <a:pt x="1014412" y="257175"/>
                </a:lnTo>
                <a:lnTo>
                  <a:pt x="757237" y="371475"/>
                </a:lnTo>
                <a:lnTo>
                  <a:pt x="585787" y="628650"/>
                </a:lnTo>
                <a:lnTo>
                  <a:pt x="500062" y="1000125"/>
                </a:lnTo>
                <a:lnTo>
                  <a:pt x="400050" y="1328738"/>
                </a:lnTo>
                <a:lnTo>
                  <a:pt x="228600" y="1757363"/>
                </a:lnTo>
                <a:lnTo>
                  <a:pt x="57150" y="2057400"/>
                </a:lnTo>
                <a:lnTo>
                  <a:pt x="28575" y="2600325"/>
                </a:lnTo>
                <a:lnTo>
                  <a:pt x="0" y="2943225"/>
                </a:lnTo>
                <a:lnTo>
                  <a:pt x="114300" y="3057525"/>
                </a:lnTo>
                <a:lnTo>
                  <a:pt x="114300" y="3286125"/>
                </a:lnTo>
                <a:lnTo>
                  <a:pt x="1471612" y="3414713"/>
                </a:lnTo>
                <a:lnTo>
                  <a:pt x="1771650" y="3343275"/>
                </a:lnTo>
                <a:lnTo>
                  <a:pt x="1728787" y="2986088"/>
                </a:lnTo>
                <a:lnTo>
                  <a:pt x="1943100" y="2728913"/>
                </a:lnTo>
                <a:lnTo>
                  <a:pt x="1943100" y="2371725"/>
                </a:lnTo>
                <a:close/>
              </a:path>
            </a:pathLst>
          </a:custGeom>
          <a:blipFill dpi="0" rotWithShape="1">
            <a:blip r:embed="rId2" cstate="print"/>
            <a:srcRect/>
            <a:stretch>
              <a:fillRect l="-28000" t="-31000" r="-38000" b="-60000"/>
            </a:stretch>
          </a:blip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형 설명선 7"/>
          <p:cNvSpPr/>
          <p:nvPr/>
        </p:nvSpPr>
        <p:spPr>
          <a:xfrm>
            <a:off x="6948264" y="3501008"/>
            <a:ext cx="1656184" cy="1224136"/>
          </a:xfrm>
          <a:prstGeom prst="wedgeEllipseCallout">
            <a:avLst>
              <a:gd name="adj1" fmla="val -51068"/>
              <a:gd name="adj2" fmla="val 61520"/>
            </a:avLst>
          </a:prstGeom>
          <a:noFill/>
          <a:ln>
            <a:solidFill>
              <a:srgbClr val="FFB8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7271792" y="3645024"/>
            <a:ext cx="1980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rgbClr val="FEF8EC"/>
                </a:solidFill>
                <a:latin typeface="210 덩실덩실 B" pitchFamily="18" charset="-127"/>
                <a:ea typeface="210 덩실덩실 B" pitchFamily="18" charset="-127"/>
              </a:rPr>
              <a:t>그래</a:t>
            </a:r>
            <a:r>
              <a:rPr lang="en-US" altLang="ko-KR" sz="2800" dirty="0" smtClean="0">
                <a:solidFill>
                  <a:srgbClr val="FEF8EC"/>
                </a:solidFill>
                <a:latin typeface="210 덩실덩실 B" pitchFamily="18" charset="-127"/>
                <a:ea typeface="210 덩실덩실 B" pitchFamily="18" charset="-127"/>
              </a:rPr>
              <a:t>! </a:t>
            </a:r>
          </a:p>
          <a:p>
            <a:r>
              <a:rPr lang="ko-KR" altLang="en-US" sz="2800" dirty="0" smtClean="0">
                <a:solidFill>
                  <a:srgbClr val="FEF8EC"/>
                </a:solidFill>
                <a:latin typeface="210 덩실덩실 B" pitchFamily="18" charset="-127"/>
                <a:ea typeface="210 덩실덩실 B" pitchFamily="18" charset="-127"/>
              </a:rPr>
              <a:t>이거야</a:t>
            </a:r>
            <a:endParaRPr lang="ko-KR" altLang="en-US" sz="2800" dirty="0">
              <a:solidFill>
                <a:srgbClr val="FEF8EC"/>
              </a:solidFill>
              <a:latin typeface="210 덩실덩실 B" pitchFamily="18" charset="-127"/>
              <a:ea typeface="210 덩실덩실 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C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907704" y="0"/>
            <a:ext cx="738031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" name="그룹 8"/>
          <p:cNvGrpSpPr/>
          <p:nvPr/>
        </p:nvGrpSpPr>
        <p:grpSpPr>
          <a:xfrm>
            <a:off x="251520" y="1556792"/>
            <a:ext cx="1107996" cy="4680520"/>
            <a:chOff x="251520" y="1196752"/>
            <a:chExt cx="1107996" cy="4680520"/>
          </a:xfrm>
        </p:grpSpPr>
        <p:sp>
          <p:nvSpPr>
            <p:cNvPr id="5" name="TextBox 4"/>
            <p:cNvSpPr txBox="1"/>
            <p:nvPr/>
          </p:nvSpPr>
          <p:spPr>
            <a:xfrm>
              <a:off x="251520" y="2060848"/>
              <a:ext cx="1107996" cy="381642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ko-KR" sz="6000" dirty="0" smtClean="0"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olidFill>
                    <a:srgbClr val="FEF8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210 맨발의청춘 B" pitchFamily="18" charset="-127"/>
                  <a:ea typeface="210 맨발의청춘 B" pitchFamily="18" charset="-127"/>
                </a:rPr>
                <a:t> </a:t>
              </a:r>
              <a:r>
                <a:rPr lang="ko-KR" altLang="en-US" sz="6000" dirty="0" err="1" smtClean="0"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olidFill>
                    <a:srgbClr val="FEF8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210 맨발의청춘 B" pitchFamily="18" charset="-127"/>
                  <a:ea typeface="210 맨발의청춘 B" pitchFamily="18" charset="-127"/>
                </a:rPr>
                <a:t>컨셉</a:t>
              </a:r>
              <a:r>
                <a:rPr lang="ko-KR" altLang="en-US" sz="6000" dirty="0" smtClean="0"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olidFill>
                    <a:srgbClr val="FEF8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210 맨발의청춘 B" pitchFamily="18" charset="-127"/>
                  <a:ea typeface="210 맨발의청춘 B" pitchFamily="18" charset="-127"/>
                </a:rPr>
                <a:t> </a:t>
              </a:r>
              <a:endParaRPr lang="ko-KR" altLang="en-US" sz="6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EF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맨발의청춘 B" pitchFamily="18" charset="-127"/>
                <a:ea typeface="210 맨발의청춘 B" pitchFamily="18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9552" y="1196752"/>
              <a:ext cx="57606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000" dirty="0" smtClean="0"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olidFill>
                    <a:srgbClr val="FEF8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210 맨발의청춘 B" pitchFamily="18" charset="-127"/>
                  <a:ea typeface="210 맨발의청춘 B" pitchFamily="18" charset="-127"/>
                </a:rPr>
                <a:t>2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95736" y="908720"/>
            <a:ext cx="66247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solidFill>
                  <a:srgbClr val="FEF8E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 </a:t>
            </a:r>
            <a:endParaRPr lang="en-US" altLang="ko-KR" sz="2000" dirty="0" smtClean="0">
              <a:solidFill>
                <a:srgbClr val="FEF8E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210 맨발의청춘 L" pitchFamily="18" charset="-127"/>
              <a:ea typeface="210 맨발의청춘 L" pitchFamily="18" charset="-127"/>
            </a:endParaRPr>
          </a:p>
          <a:p>
            <a:pPr algn="ctr"/>
            <a:r>
              <a:rPr lang="ko-KR" altLang="en-US" sz="2000" dirty="0" smtClean="0">
                <a:solidFill>
                  <a:srgbClr val="FEF8E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옛 말에 맛있는 음식 냄새는 </a:t>
            </a:r>
            <a:endParaRPr lang="en-US" altLang="ko-KR" sz="2000" dirty="0" smtClean="0">
              <a:solidFill>
                <a:srgbClr val="FEF8E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210 맨발의청춘 L" pitchFamily="18" charset="-127"/>
              <a:ea typeface="210 맨발의청춘 L" pitchFamily="18" charset="-127"/>
            </a:endParaRPr>
          </a:p>
          <a:p>
            <a:pPr algn="ctr"/>
            <a:r>
              <a:rPr lang="ko-KR" altLang="en-US" sz="2000" dirty="0" smtClean="0">
                <a:solidFill>
                  <a:srgbClr val="84CDC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집 나간 며느리도 다시 돌아오게 만든다 </a:t>
            </a:r>
            <a:r>
              <a:rPr lang="ko-KR" altLang="en-US" sz="2000" dirty="0" smtClean="0">
                <a:solidFill>
                  <a:srgbClr val="FEF8E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는 얘기가 있다</a:t>
            </a:r>
            <a:endParaRPr lang="en-US" altLang="ko-KR" sz="2000" dirty="0" smtClean="0">
              <a:solidFill>
                <a:srgbClr val="FEF8E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210 맨발의청춘 L" pitchFamily="18" charset="-127"/>
              <a:ea typeface="210 맨발의청춘 L" pitchFamily="18" charset="-127"/>
            </a:endParaRPr>
          </a:p>
          <a:p>
            <a:pPr algn="ctr"/>
            <a:r>
              <a:rPr lang="ko-KR" altLang="en-US" sz="2000" dirty="0" smtClean="0">
                <a:solidFill>
                  <a:srgbClr val="FEF8E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이처럼</a:t>
            </a:r>
            <a:r>
              <a:rPr lang="en-US" altLang="ko-KR" sz="2000" dirty="0" smtClean="0">
                <a:solidFill>
                  <a:srgbClr val="FEF8E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 </a:t>
            </a:r>
            <a:r>
              <a:rPr lang="ko-KR" altLang="en-US" sz="2000" dirty="0" smtClean="0">
                <a:solidFill>
                  <a:srgbClr val="FEF8E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우리가 만든 맛있는 요리를 먹고 </a:t>
            </a:r>
            <a:endParaRPr lang="en-US" altLang="ko-KR" sz="2000" dirty="0" smtClean="0">
              <a:solidFill>
                <a:srgbClr val="FEF8E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210 맨발의청춘 L" pitchFamily="18" charset="-127"/>
              <a:ea typeface="210 맨발의청춘 L" pitchFamily="18" charset="-127"/>
            </a:endParaRPr>
          </a:p>
          <a:p>
            <a:pPr algn="ctr"/>
            <a:r>
              <a:rPr lang="ko-KR" altLang="en-US" sz="2000" dirty="0" smtClean="0">
                <a:solidFill>
                  <a:srgbClr val="FEF8E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야자를 </a:t>
            </a:r>
            <a:r>
              <a:rPr lang="ko-KR" altLang="en-US" sz="2000" dirty="0" smtClean="0">
                <a:solidFill>
                  <a:srgbClr val="FFB89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도망</a:t>
            </a:r>
            <a:r>
              <a:rPr lang="ko-KR" altLang="en-US" sz="2000" dirty="0" smtClean="0">
                <a:solidFill>
                  <a:srgbClr val="FEF8E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가고 싶던 친구의 마음도 다시 돌아오게 </a:t>
            </a:r>
            <a:endParaRPr lang="en-US" altLang="ko-KR" sz="2000" dirty="0" smtClean="0">
              <a:solidFill>
                <a:srgbClr val="FEF8E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210 맨발의청춘 L" pitchFamily="18" charset="-127"/>
              <a:ea typeface="210 맨발의청춘 L" pitchFamily="18" charset="-127"/>
            </a:endParaRPr>
          </a:p>
          <a:p>
            <a:pPr algn="ctr"/>
            <a:r>
              <a:rPr lang="ko-KR" altLang="en-US" sz="2000" dirty="0" smtClean="0">
                <a:solidFill>
                  <a:srgbClr val="FEF8E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만들겠다는 의미와 </a:t>
            </a:r>
            <a:endParaRPr lang="en-US" altLang="ko-KR" sz="2000" dirty="0" smtClean="0">
              <a:solidFill>
                <a:srgbClr val="FEF8E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210 맨발의청춘 L" pitchFamily="18" charset="-127"/>
              <a:ea typeface="210 맨발의청춘 L" pitchFamily="18" charset="-127"/>
            </a:endParaRPr>
          </a:p>
          <a:p>
            <a:pPr algn="ctr"/>
            <a:r>
              <a:rPr lang="ko-KR" altLang="en-US" sz="2000" dirty="0" smtClean="0">
                <a:solidFill>
                  <a:srgbClr val="FEF8E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든든하고 </a:t>
            </a:r>
            <a:r>
              <a:rPr lang="ko-KR" altLang="en-US" sz="2000" dirty="0" smtClean="0">
                <a:solidFill>
                  <a:srgbClr val="FFB89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포만</a:t>
            </a:r>
            <a:r>
              <a:rPr lang="ko-KR" altLang="en-US" sz="2000" dirty="0" smtClean="0">
                <a:solidFill>
                  <a:srgbClr val="FEF8E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감 있는 건강식으로 야자 하는 친구들을 응원하며 건강도 지켜주고 싶다는 뜻을 담아</a:t>
            </a:r>
            <a:r>
              <a:rPr lang="en-US" altLang="ko-KR" sz="2000" dirty="0" smtClean="0">
                <a:solidFill>
                  <a:srgbClr val="FEF8E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 </a:t>
            </a:r>
          </a:p>
          <a:p>
            <a:pPr algn="ctr"/>
            <a:r>
              <a:rPr lang="en-US" altLang="ko-KR" sz="2000" dirty="0" smtClean="0">
                <a:solidFill>
                  <a:srgbClr val="FFB89B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‘</a:t>
            </a:r>
            <a:r>
              <a:rPr lang="ko-KR" altLang="en-US" sz="2000" dirty="0" err="1" smtClean="0">
                <a:solidFill>
                  <a:srgbClr val="FFB89B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토망포만</a:t>
            </a:r>
            <a:r>
              <a:rPr lang="en-US" altLang="ko-KR" sz="2000" dirty="0" smtClean="0">
                <a:solidFill>
                  <a:srgbClr val="FFB89B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’</a:t>
            </a:r>
            <a:r>
              <a:rPr lang="ko-KR" altLang="en-US" sz="2000" dirty="0" smtClean="0">
                <a:solidFill>
                  <a:srgbClr val="FEF8EC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 </a:t>
            </a:r>
            <a:r>
              <a:rPr lang="ko-KR" altLang="en-US" sz="2000" dirty="0" smtClean="0">
                <a:solidFill>
                  <a:srgbClr val="FEF8E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이라는 이름을 지었다</a:t>
            </a:r>
            <a:r>
              <a:rPr lang="en-US" altLang="ko-KR" sz="2000" dirty="0" smtClean="0">
                <a:solidFill>
                  <a:srgbClr val="FEF8E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.</a:t>
            </a:r>
          </a:p>
          <a:p>
            <a:pPr algn="ctr"/>
            <a:endParaRPr lang="en-US" altLang="ko-KR" sz="2000" dirty="0" smtClean="0">
              <a:solidFill>
                <a:srgbClr val="FEF8E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210 맨발의청춘 L" pitchFamily="18" charset="-127"/>
              <a:ea typeface="210 맨발의청춘 L" pitchFamily="18" charset="-127"/>
            </a:endParaRPr>
          </a:p>
          <a:p>
            <a:pPr algn="ctr"/>
            <a:endParaRPr lang="ko-KR" altLang="en-US" sz="2000" dirty="0">
              <a:solidFill>
                <a:srgbClr val="FEF8E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210 맨발의청춘 L" pitchFamily="18" charset="-127"/>
              <a:ea typeface="210 맨발의청춘 L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71800" y="476672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>
                <a:solidFill>
                  <a:srgbClr val="84CDC2"/>
                </a:solidFill>
                <a:effectLst>
                  <a:outerShdw sx="106000" sy="106000" algn="tl" rotWithShape="0">
                    <a:schemeClr val="tx1"/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포망</a:t>
            </a:r>
            <a:r>
              <a:rPr lang="ko-KR" altLang="en-US" sz="2400" dirty="0" smtClean="0">
                <a:solidFill>
                  <a:srgbClr val="84CDC2"/>
                </a:solidFill>
                <a:effectLst>
                  <a:outerShdw sx="106000" sy="106000" algn="tl" rotWithShape="0">
                    <a:schemeClr val="tx1"/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 </a:t>
            </a:r>
            <a:r>
              <a:rPr lang="ko-KR" altLang="en-US" sz="2000" dirty="0" smtClean="0">
                <a:solidFill>
                  <a:srgbClr val="84CDC2"/>
                </a:solidFill>
                <a:effectLst>
                  <a:outerShdw sx="106000" sy="106000" algn="tl" rotWithShape="0">
                    <a:schemeClr val="tx1"/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토만</a:t>
            </a:r>
            <a:r>
              <a:rPr lang="en-US" altLang="ko-KR" sz="2000" dirty="0" smtClean="0">
                <a:solidFill>
                  <a:srgbClr val="84CDC2"/>
                </a:solidFill>
                <a:effectLst>
                  <a:outerShdw sx="106000" sy="106000" algn="tl" rotWithShape="0">
                    <a:schemeClr val="tx1"/>
                  </a:outerShdw>
                </a:effectLst>
                <a:latin typeface="210 맨발의청춘 L" pitchFamily="18" charset="-127"/>
                <a:ea typeface="210 맨발의청춘 L" pitchFamily="18" charset="-127"/>
              </a:rPr>
              <a:t>??</a:t>
            </a:r>
            <a:endParaRPr lang="ko-KR" altLang="en-US" sz="2400" dirty="0">
              <a:solidFill>
                <a:srgbClr val="84CDC2"/>
              </a:solidFill>
              <a:effectLst>
                <a:outerShdw sx="106000" sy="106000" algn="tl" rotWithShape="0">
                  <a:schemeClr val="tx1"/>
                </a:outerShdw>
              </a:effectLst>
              <a:latin typeface="210 맨발의청춘 L" pitchFamily="18" charset="-127"/>
              <a:ea typeface="210 맨발의청춘 L" pitchFamily="18" charset="-127"/>
            </a:endParaRPr>
          </a:p>
        </p:txBody>
      </p:sp>
      <p:grpSp>
        <p:nvGrpSpPr>
          <p:cNvPr id="31" name="그룹 19"/>
          <p:cNvGrpSpPr/>
          <p:nvPr/>
        </p:nvGrpSpPr>
        <p:grpSpPr>
          <a:xfrm>
            <a:off x="2483768" y="764704"/>
            <a:ext cx="1800200" cy="216024"/>
            <a:chOff x="9540552" y="980728"/>
            <a:chExt cx="1800200" cy="216024"/>
          </a:xfrm>
          <a:effectLst>
            <a:outerShdw dist="38100" dir="3600000" sx="102000" sy="102000" algn="tl" rotWithShape="0">
              <a:prstClr val="black"/>
            </a:outerShdw>
          </a:effectLst>
        </p:grpSpPr>
        <p:cxnSp>
          <p:nvCxnSpPr>
            <p:cNvPr id="32" name="직선 연결선 31"/>
            <p:cNvCxnSpPr/>
            <p:nvPr/>
          </p:nvCxnSpPr>
          <p:spPr>
            <a:xfrm flipH="1">
              <a:off x="9684568" y="1124744"/>
              <a:ext cx="1656184" cy="0"/>
            </a:xfrm>
            <a:prstGeom prst="line">
              <a:avLst/>
            </a:prstGeom>
            <a:ln w="34925">
              <a:solidFill>
                <a:srgbClr val="84CD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타원 32"/>
            <p:cNvSpPr/>
            <p:nvPr/>
          </p:nvSpPr>
          <p:spPr>
            <a:xfrm>
              <a:off x="9540552" y="980728"/>
              <a:ext cx="216024" cy="216024"/>
            </a:xfrm>
            <a:prstGeom prst="ellipse">
              <a:avLst/>
            </a:prstGeom>
            <a:solidFill>
              <a:srgbClr val="84CD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" name="이등변 삼각형 10"/>
          <p:cNvSpPr/>
          <p:nvPr/>
        </p:nvSpPr>
        <p:spPr>
          <a:xfrm>
            <a:off x="4211960" y="4293096"/>
            <a:ext cx="2592288" cy="2016224"/>
          </a:xfrm>
          <a:prstGeom prst="triangle">
            <a:avLst/>
          </a:prstGeom>
          <a:noFill/>
          <a:ln w="34925">
            <a:solidFill>
              <a:srgbClr val="FEF8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5148064" y="4211796"/>
            <a:ext cx="864096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84CDC2"/>
                </a:solidFill>
                <a:latin typeface="210 맨발의청춘 R" pitchFamily="18" charset="-127"/>
                <a:ea typeface="210 맨발의청춘 R" pitchFamily="18" charset="-127"/>
              </a:rPr>
              <a:t>간편함</a:t>
            </a:r>
            <a:endParaRPr lang="ko-KR" altLang="en-US" dirty="0">
              <a:solidFill>
                <a:srgbClr val="84CDC2"/>
              </a:solidFill>
              <a:latin typeface="210 맨발의청춘 R" pitchFamily="18" charset="-127"/>
              <a:ea typeface="210 맨발의청춘 R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4208" y="6011996"/>
            <a:ext cx="864096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84CDC2"/>
                </a:solidFill>
                <a:latin typeface="210 맨발의청춘 R" pitchFamily="18" charset="-127"/>
                <a:ea typeface="210 맨발의청춘 R" pitchFamily="18" charset="-127"/>
              </a:rPr>
              <a:t>건강</a:t>
            </a:r>
            <a:endParaRPr lang="ko-KR" altLang="en-US" dirty="0">
              <a:solidFill>
                <a:srgbClr val="84CDC2"/>
              </a:solidFill>
              <a:latin typeface="210 맨발의청춘 R" pitchFamily="18" charset="-127"/>
              <a:ea typeface="210 맨발의청춘 R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6011996"/>
            <a:ext cx="936104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84CDC2"/>
                </a:solidFill>
                <a:latin typeface="210 맨발의청춘 R" pitchFamily="18" charset="-127"/>
                <a:ea typeface="210 맨발의청춘 R" pitchFamily="18" charset="-127"/>
              </a:rPr>
              <a:t>모양</a:t>
            </a:r>
            <a:r>
              <a:rPr lang="en-US" altLang="ko-KR" dirty="0" smtClean="0">
                <a:solidFill>
                  <a:srgbClr val="84CDC2"/>
                </a:solidFill>
                <a:latin typeface="210 맨발의청춘 R" pitchFamily="18" charset="-127"/>
                <a:ea typeface="210 맨발의청춘 R" pitchFamily="18" charset="-127"/>
              </a:rPr>
              <a:t>,</a:t>
            </a:r>
            <a:r>
              <a:rPr lang="ko-KR" altLang="en-US" dirty="0" smtClean="0">
                <a:solidFill>
                  <a:srgbClr val="84CDC2"/>
                </a:solidFill>
                <a:latin typeface="210 맨발의청춘 R" pitchFamily="18" charset="-127"/>
                <a:ea typeface="210 맨발의청춘 R" pitchFamily="18" charset="-127"/>
              </a:rPr>
              <a:t>맛</a:t>
            </a:r>
            <a:endParaRPr lang="ko-KR" altLang="en-US" dirty="0">
              <a:solidFill>
                <a:srgbClr val="84CDC2"/>
              </a:solidFill>
              <a:latin typeface="210 맨발의청춘 R" pitchFamily="18" charset="-127"/>
              <a:ea typeface="210 맨발의청춘 R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8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763688" y="0"/>
            <a:ext cx="738031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8"/>
          <p:cNvGrpSpPr/>
          <p:nvPr/>
        </p:nvGrpSpPr>
        <p:grpSpPr>
          <a:xfrm>
            <a:off x="251520" y="1196752"/>
            <a:ext cx="1107996" cy="4608512"/>
            <a:chOff x="251520" y="1196752"/>
            <a:chExt cx="1107996" cy="4608512"/>
          </a:xfrm>
        </p:grpSpPr>
        <p:sp>
          <p:nvSpPr>
            <p:cNvPr id="12" name="TextBox 11"/>
            <p:cNvSpPr txBox="1"/>
            <p:nvPr/>
          </p:nvSpPr>
          <p:spPr>
            <a:xfrm>
              <a:off x="251520" y="1988840"/>
              <a:ext cx="1107996" cy="381642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ko-KR" sz="6000" dirty="0" smtClean="0"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olidFill>
                    <a:srgbClr val="FEF8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210 맨발의청춘 B" pitchFamily="18" charset="-127"/>
                  <a:ea typeface="210 맨발의청춘 B" pitchFamily="18" charset="-127"/>
                </a:rPr>
                <a:t> </a:t>
              </a:r>
              <a:r>
                <a:rPr lang="ko-KR" altLang="en-US" sz="6000" dirty="0" smtClean="0"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olidFill>
                    <a:srgbClr val="FEF8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210 맨발의청춘 B" pitchFamily="18" charset="-127"/>
                  <a:ea typeface="210 맨발의청춘 B" pitchFamily="18" charset="-127"/>
                </a:rPr>
                <a:t>사용재료 </a:t>
              </a:r>
              <a:endParaRPr lang="ko-KR" altLang="en-US" sz="6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EF8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0 맨발의청춘 B" pitchFamily="18" charset="-127"/>
                <a:ea typeface="210 맨발의청춘 B" pitchFamily="18" charset="-127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9552" y="1196752"/>
              <a:ext cx="7200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000" dirty="0" smtClean="0"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olidFill>
                    <a:srgbClr val="FEF8E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210 맨발의청춘 B" pitchFamily="18" charset="-127"/>
                  <a:ea typeface="210 맨발의청춘 B" pitchFamily="18" charset="-127"/>
                </a:rPr>
                <a:t>3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267744" y="51479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EF8EC"/>
                </a:solidFill>
                <a:latin typeface="210 덩실덩실 B" pitchFamily="18" charset="-127"/>
                <a:ea typeface="210 덩실덩실 B" pitchFamily="18" charset="-127"/>
              </a:rPr>
              <a:t>떡볶이 떡 </a:t>
            </a:r>
            <a:r>
              <a:rPr lang="en-US" altLang="ko-KR" dirty="0" smtClean="0">
                <a:solidFill>
                  <a:srgbClr val="FEF8EC"/>
                </a:solidFill>
                <a:latin typeface="210 덩실덩실 B" pitchFamily="18" charset="-127"/>
                <a:ea typeface="210 덩실덩실 B" pitchFamily="18" charset="-127"/>
              </a:rPr>
              <a:t>4</a:t>
            </a:r>
            <a:r>
              <a:rPr lang="ko-KR" altLang="en-US" dirty="0" smtClean="0">
                <a:solidFill>
                  <a:srgbClr val="FEF8EC"/>
                </a:solidFill>
                <a:latin typeface="210 덩실덩실 B" pitchFamily="18" charset="-127"/>
                <a:ea typeface="210 덩실덩실 B" pitchFamily="18" charset="-127"/>
              </a:rPr>
              <a:t>개</a:t>
            </a:r>
            <a:endParaRPr lang="ko-KR" altLang="en-US" dirty="0">
              <a:solidFill>
                <a:srgbClr val="FEF8EC"/>
              </a:solidFill>
              <a:latin typeface="210 덩실덩실 B" pitchFamily="18" charset="-127"/>
              <a:ea typeface="210 덩실덩실 B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99792" y="54868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 </a:t>
            </a:r>
            <a:endParaRPr lang="ko-KR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210 덩실덩실 B" pitchFamily="18" charset="-127"/>
              <a:ea typeface="210 덩실덩실 B" pitchFamily="18" charset="-127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 l="6928" r="12244"/>
          <a:stretch>
            <a:fillRect/>
          </a:stretch>
        </p:blipFill>
        <p:spPr bwMode="auto">
          <a:xfrm>
            <a:off x="2267744" y="548680"/>
            <a:ext cx="6208251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4139952" y="62068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닭가슴살</a:t>
            </a:r>
            <a:endParaRPr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210 덩실덩실 B" pitchFamily="18" charset="-127"/>
              <a:ea typeface="210 덩실덩실 B" pitchFamily="18" charset="-127"/>
            </a:endParaRPr>
          </a:p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100g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210 덩실덩실 B" pitchFamily="18" charset="-127"/>
              <a:ea typeface="210 덩실덩실 B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36096" y="620688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돼지고기 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50g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210 덩실덩실 B" pitchFamily="18" charset="-127"/>
              <a:ea typeface="210 덩실덩실 B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00192" y="620688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소고기 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100g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210 덩실덩실 B" pitchFamily="18" charset="-127"/>
              <a:ea typeface="210 덩실덩실 B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92280" y="105273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흑임자 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20g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210 덩실덩실 B" pitchFamily="18" charset="-127"/>
              <a:ea typeface="210 덩실덩실 B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96336" y="177281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두유 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150ml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210 덩실덩실 B" pitchFamily="18" charset="-127"/>
              <a:ea typeface="210 덩실덩실 B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16216" y="400506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미니오이 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2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개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210 덩실덩실 B" pitchFamily="18" charset="-127"/>
              <a:ea typeface="210 덩실덩실 B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76056" y="2566645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방울토마토 </a:t>
            </a:r>
            <a:endParaRPr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210 덩실덩실 B" pitchFamily="18" charset="-127"/>
              <a:ea typeface="210 덩실덩실 B" pitchFamily="18" charset="-127"/>
            </a:endParaRPr>
          </a:p>
          <a:p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5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개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210 덩실덩실 B" pitchFamily="18" charset="-127"/>
              <a:ea typeface="210 덩실덩실 B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59832" y="119675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210 덩실덩실 B" pitchFamily="18" charset="-127"/>
                <a:ea typeface="210 덩실덩실 B" pitchFamily="18" charset="-127"/>
              </a:rPr>
              <a:t>찹쌀 </a:t>
            </a:r>
            <a:r>
              <a:rPr lang="en-US" altLang="ko-KR" dirty="0" smtClean="0">
                <a:latin typeface="210 덩실덩실 B" pitchFamily="18" charset="-127"/>
                <a:ea typeface="210 덩실덩실 B" pitchFamily="18" charset="-127"/>
              </a:rPr>
              <a:t>50g</a:t>
            </a:r>
            <a:endParaRPr lang="ko-KR" altLang="en-US" dirty="0">
              <a:latin typeface="210 덩실덩실 B" pitchFamily="18" charset="-127"/>
              <a:ea typeface="210 덩실덩실 B" pitchFamily="18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84168" y="3140968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마늘 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3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개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,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파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210 덩실덩실 B" pitchFamily="18" charset="-127"/>
              <a:ea typeface="210 덩실덩실 B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52120" y="400506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견과류 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20g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210 덩실덩실 B" pitchFamily="18" charset="-127"/>
              <a:ea typeface="210 덩실덩실 B" pitchFamily="18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1960" y="213285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증편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 2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개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210 덩실덩실 B" pitchFamily="18" charset="-127"/>
              <a:ea typeface="210 덩실덩실 B" pitchFamily="18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03840" y="269962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포도 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100</a:t>
            </a:r>
            <a:r>
              <a:rPr lang="en-US" altLang="ko-KR" dirty="0" smtClean="0">
                <a:solidFill>
                  <a:srgbClr val="FEF8EC"/>
                </a:solidFill>
                <a:latin typeface="210 덩실덩실 B" pitchFamily="18" charset="-127"/>
                <a:ea typeface="210 덩실덩실 B" pitchFamily="18" charset="-127"/>
              </a:rPr>
              <a:t>g</a:t>
            </a:r>
            <a:endParaRPr lang="ko-KR" altLang="en-US" dirty="0">
              <a:solidFill>
                <a:srgbClr val="FEF8EC"/>
              </a:solidFill>
              <a:latin typeface="210 덩실덩실 B" pitchFamily="18" charset="-127"/>
              <a:ea typeface="210 덩실덩실 B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84168" y="83671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210 덩실덩실 B" pitchFamily="18" charset="-127"/>
                <a:ea typeface="210 덩실덩실 B" pitchFamily="18" charset="-127"/>
              </a:rPr>
              <a:t>+</a:t>
            </a:r>
            <a:endParaRPr lang="ko-KR" altLang="en-US" dirty="0">
              <a:latin typeface="210 덩실덩실 B" pitchFamily="18" charset="-127"/>
              <a:ea typeface="210 덩실덩실 B" pitchFamily="18" charset="-127"/>
            </a:endParaRPr>
          </a:p>
        </p:txBody>
      </p:sp>
      <p:cxnSp>
        <p:nvCxnSpPr>
          <p:cNvPr id="37" name="직선 연결선 36"/>
          <p:cNvCxnSpPr/>
          <p:nvPr/>
        </p:nvCxnSpPr>
        <p:spPr>
          <a:xfrm flipV="1">
            <a:off x="6588224" y="1268760"/>
            <a:ext cx="576064" cy="504056"/>
          </a:xfrm>
          <a:prstGeom prst="line">
            <a:avLst/>
          </a:prstGeom>
          <a:ln w="41275">
            <a:solidFill>
              <a:srgbClr val="84CD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 l="12676" t="42969" r="15493" b="35640"/>
          <a:stretch>
            <a:fillRect/>
          </a:stretch>
        </p:blipFill>
        <p:spPr bwMode="auto">
          <a:xfrm>
            <a:off x="2195736" y="5623126"/>
            <a:ext cx="1296144" cy="68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45"/>
          <p:cNvSpPr txBox="1"/>
          <p:nvPr/>
        </p:nvSpPr>
        <p:spPr>
          <a:xfrm>
            <a:off x="3635896" y="501317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EF8EC"/>
                </a:solidFill>
                <a:latin typeface="210 덩실덩실 B" pitchFamily="18" charset="-127"/>
                <a:ea typeface="210 덩실덩실 B" pitchFamily="18" charset="-127"/>
              </a:rPr>
              <a:t>옥수수 통조림 </a:t>
            </a:r>
            <a:r>
              <a:rPr lang="en-US" altLang="ko-KR" dirty="0" smtClean="0">
                <a:solidFill>
                  <a:srgbClr val="FEF8EC"/>
                </a:solidFill>
                <a:latin typeface="210 덩실덩실 B" pitchFamily="18" charset="-127"/>
                <a:ea typeface="210 덩실덩실 B" pitchFamily="18" charset="-127"/>
              </a:rPr>
              <a:t>20g</a:t>
            </a:r>
            <a:endParaRPr lang="ko-KR" altLang="en-US" dirty="0">
              <a:solidFill>
                <a:srgbClr val="FEF8EC"/>
              </a:solidFill>
              <a:latin typeface="210 덩실덩실 B" pitchFamily="18" charset="-127"/>
              <a:ea typeface="210 덩실덩실 B" pitchFamily="18" charset="-127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028384" y="378904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어린</a:t>
            </a:r>
            <a:r>
              <a:rPr lang="ko-KR" altLang="en-US" dirty="0" smtClean="0">
                <a:solidFill>
                  <a:schemeClr val="bg1"/>
                </a:solidFill>
                <a:latin typeface="210 덩실덩실 B" pitchFamily="18" charset="-127"/>
                <a:ea typeface="210 덩실덩실 B" pitchFamily="18" charset="-127"/>
              </a:rPr>
              <a:t>잎</a:t>
            </a:r>
            <a:r>
              <a:rPr lang="en-US" altLang="ko-K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  <a:latin typeface="210 덩실덩실 B" pitchFamily="18" charset="-127"/>
                <a:ea typeface="210 덩실덩실 B" pitchFamily="18" charset="-127"/>
              </a:rPr>
              <a:t>채소</a:t>
            </a:r>
            <a:r>
              <a:rPr lang="ko-KR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10g</a:t>
            </a:r>
            <a:endParaRPr lang="ko-KR" altLang="en-US" dirty="0">
              <a:solidFill>
                <a:schemeClr val="tx1">
                  <a:lumMod val="95000"/>
                  <a:lumOff val="5000"/>
                </a:schemeClr>
              </a:solidFill>
              <a:latin typeface="210 덩실덩실 B" pitchFamily="18" charset="-127"/>
              <a:ea typeface="210 덩실덩실 B" pitchFamily="18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627784" y="184482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210 덩실덩실 B" pitchFamily="18" charset="-127"/>
                <a:ea typeface="210 덩실덩실 B" pitchFamily="18" charset="-127"/>
              </a:rPr>
              <a:t>자두 </a:t>
            </a:r>
            <a:r>
              <a:rPr lang="en-US" altLang="ko-KR" dirty="0" smtClean="0">
                <a:latin typeface="210 덩실덩실 B" pitchFamily="18" charset="-127"/>
                <a:ea typeface="210 덩실덩실 B" pitchFamily="18" charset="-127"/>
              </a:rPr>
              <a:t>80g</a:t>
            </a:r>
            <a:endParaRPr lang="ko-KR" altLang="en-US" dirty="0">
              <a:latin typeface="210 덩실덩실 B" pitchFamily="18" charset="-127"/>
              <a:ea typeface="210 덩실덩실 B" pitchFamily="18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076056" y="501317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EF8EC"/>
                </a:solidFill>
                <a:latin typeface="210 덩실덩실 B" pitchFamily="18" charset="-127"/>
                <a:ea typeface="210 덩실덩실 B" pitchFamily="18" charset="-127"/>
              </a:rPr>
              <a:t>보리 </a:t>
            </a:r>
            <a:r>
              <a:rPr lang="en-US" altLang="ko-KR" dirty="0" smtClean="0">
                <a:solidFill>
                  <a:srgbClr val="FEF8EC"/>
                </a:solidFill>
                <a:latin typeface="210 덩실덩실 B" pitchFamily="18" charset="-127"/>
                <a:ea typeface="210 덩실덩실 B" pitchFamily="18" charset="-127"/>
              </a:rPr>
              <a:t>20g</a:t>
            </a:r>
            <a:endParaRPr lang="ko-KR" altLang="en-US" dirty="0">
              <a:solidFill>
                <a:srgbClr val="FEF8EC"/>
              </a:solidFill>
              <a:latin typeface="210 덩실덩실 B" pitchFamily="18" charset="-127"/>
              <a:ea typeface="210 덩실덩실 B" pitchFamily="18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84368" y="507589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EF8EC"/>
                </a:solidFill>
                <a:latin typeface="210 덩실덩실 B" pitchFamily="18" charset="-127"/>
                <a:ea typeface="210 덩실덩실 B" pitchFamily="18" charset="-127"/>
              </a:rPr>
              <a:t>꿀 </a:t>
            </a:r>
            <a:r>
              <a:rPr lang="en-US" altLang="ko-KR" dirty="0" smtClean="0">
                <a:solidFill>
                  <a:srgbClr val="FEF8EC"/>
                </a:solidFill>
                <a:latin typeface="210 덩실덩실 B" pitchFamily="18" charset="-127"/>
                <a:ea typeface="210 덩실덩실 B" pitchFamily="18" charset="-127"/>
              </a:rPr>
              <a:t>50g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588224" y="508518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rgbClr val="FEF8EC"/>
                </a:solidFill>
                <a:latin typeface="210 덩실덩실 B" pitchFamily="18" charset="-127"/>
                <a:ea typeface="210 덩실덩실 B" pitchFamily="18" charset="-127"/>
              </a:rPr>
              <a:t>전분 </a:t>
            </a:r>
            <a:r>
              <a:rPr lang="en-US" altLang="ko-KR" dirty="0" smtClean="0">
                <a:solidFill>
                  <a:srgbClr val="FEF8EC"/>
                </a:solidFill>
                <a:latin typeface="210 덩실덩실 B" pitchFamily="18" charset="-127"/>
                <a:ea typeface="210 덩실덩실 B" pitchFamily="18" charset="-127"/>
              </a:rPr>
              <a:t>10g</a:t>
            </a:r>
            <a:endParaRPr lang="ko-KR" altLang="en-US" dirty="0">
              <a:solidFill>
                <a:srgbClr val="FEF8EC"/>
              </a:solidFill>
              <a:latin typeface="210 덩실덩실 B" pitchFamily="18" charset="-127"/>
              <a:ea typeface="210 덩실덩실 B" pitchFamily="18" charset="-127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 l="11722" t="4576" r="14114" b="43511"/>
          <a:stretch>
            <a:fillRect/>
          </a:stretch>
        </p:blipFill>
        <p:spPr bwMode="auto">
          <a:xfrm>
            <a:off x="3635896" y="5661248"/>
            <a:ext cx="125564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자유형 52"/>
          <p:cNvSpPr/>
          <p:nvPr/>
        </p:nvSpPr>
        <p:spPr>
          <a:xfrm>
            <a:off x="3059832" y="2132856"/>
            <a:ext cx="929332" cy="577701"/>
          </a:xfrm>
          <a:custGeom>
            <a:avLst/>
            <a:gdLst>
              <a:gd name="connsiteX0" fmla="*/ 523875 w 933450"/>
              <a:gd name="connsiteY0" fmla="*/ 404812 h 607219"/>
              <a:gd name="connsiteX1" fmla="*/ 504825 w 933450"/>
              <a:gd name="connsiteY1" fmla="*/ 471487 h 607219"/>
              <a:gd name="connsiteX2" fmla="*/ 450057 w 933450"/>
              <a:gd name="connsiteY2" fmla="*/ 542925 h 607219"/>
              <a:gd name="connsiteX3" fmla="*/ 376238 w 933450"/>
              <a:gd name="connsiteY3" fmla="*/ 585787 h 607219"/>
              <a:gd name="connsiteX4" fmla="*/ 288132 w 933450"/>
              <a:gd name="connsiteY4" fmla="*/ 604837 h 607219"/>
              <a:gd name="connsiteX5" fmla="*/ 185738 w 933450"/>
              <a:gd name="connsiteY5" fmla="*/ 607219 h 607219"/>
              <a:gd name="connsiteX6" fmla="*/ 80963 w 933450"/>
              <a:gd name="connsiteY6" fmla="*/ 564356 h 607219"/>
              <a:gd name="connsiteX7" fmla="*/ 30957 w 933450"/>
              <a:gd name="connsiteY7" fmla="*/ 511969 h 607219"/>
              <a:gd name="connsiteX8" fmla="*/ 0 w 933450"/>
              <a:gd name="connsiteY8" fmla="*/ 414337 h 607219"/>
              <a:gd name="connsiteX9" fmla="*/ 4763 w 933450"/>
              <a:gd name="connsiteY9" fmla="*/ 280987 h 607219"/>
              <a:gd name="connsiteX10" fmla="*/ 64294 w 933450"/>
              <a:gd name="connsiteY10" fmla="*/ 188119 h 607219"/>
              <a:gd name="connsiteX11" fmla="*/ 166688 w 933450"/>
              <a:gd name="connsiteY11" fmla="*/ 114300 h 607219"/>
              <a:gd name="connsiteX12" fmla="*/ 276225 w 933450"/>
              <a:gd name="connsiteY12" fmla="*/ 80962 h 607219"/>
              <a:gd name="connsiteX13" fmla="*/ 385763 w 933450"/>
              <a:gd name="connsiteY13" fmla="*/ 102394 h 607219"/>
              <a:gd name="connsiteX14" fmla="*/ 454819 w 933450"/>
              <a:gd name="connsiteY14" fmla="*/ 166687 h 607219"/>
              <a:gd name="connsiteX15" fmla="*/ 476250 w 933450"/>
              <a:gd name="connsiteY15" fmla="*/ 104775 h 607219"/>
              <a:gd name="connsiteX16" fmla="*/ 514350 w 933450"/>
              <a:gd name="connsiteY16" fmla="*/ 47625 h 607219"/>
              <a:gd name="connsiteX17" fmla="*/ 585788 w 933450"/>
              <a:gd name="connsiteY17" fmla="*/ 11906 h 607219"/>
              <a:gd name="connsiteX18" fmla="*/ 650082 w 933450"/>
              <a:gd name="connsiteY18" fmla="*/ 14287 h 607219"/>
              <a:gd name="connsiteX19" fmla="*/ 666750 w 933450"/>
              <a:gd name="connsiteY19" fmla="*/ 28575 h 607219"/>
              <a:gd name="connsiteX20" fmla="*/ 731044 w 933450"/>
              <a:gd name="connsiteY20" fmla="*/ 2381 h 607219"/>
              <a:gd name="connsiteX21" fmla="*/ 802482 w 933450"/>
              <a:gd name="connsiteY21" fmla="*/ 0 h 607219"/>
              <a:gd name="connsiteX22" fmla="*/ 897732 w 933450"/>
              <a:gd name="connsiteY22" fmla="*/ 73819 h 607219"/>
              <a:gd name="connsiteX23" fmla="*/ 933450 w 933450"/>
              <a:gd name="connsiteY23" fmla="*/ 185737 h 607219"/>
              <a:gd name="connsiteX24" fmla="*/ 919163 w 933450"/>
              <a:gd name="connsiteY24" fmla="*/ 302419 h 607219"/>
              <a:gd name="connsiteX25" fmla="*/ 881063 w 933450"/>
              <a:gd name="connsiteY25" fmla="*/ 373856 h 607219"/>
              <a:gd name="connsiteX26" fmla="*/ 814388 w 933450"/>
              <a:gd name="connsiteY26" fmla="*/ 447675 h 607219"/>
              <a:gd name="connsiteX27" fmla="*/ 728663 w 933450"/>
              <a:gd name="connsiteY27" fmla="*/ 492919 h 607219"/>
              <a:gd name="connsiteX28" fmla="*/ 638175 w 933450"/>
              <a:gd name="connsiteY28" fmla="*/ 481012 h 607219"/>
              <a:gd name="connsiteX29" fmla="*/ 523875 w 933450"/>
              <a:gd name="connsiteY29" fmla="*/ 404812 h 60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33450" h="607219">
                <a:moveTo>
                  <a:pt x="523875" y="404812"/>
                </a:moveTo>
                <a:lnTo>
                  <a:pt x="504825" y="471487"/>
                </a:lnTo>
                <a:lnTo>
                  <a:pt x="450057" y="542925"/>
                </a:lnTo>
                <a:lnTo>
                  <a:pt x="376238" y="585787"/>
                </a:lnTo>
                <a:lnTo>
                  <a:pt x="288132" y="604837"/>
                </a:lnTo>
                <a:lnTo>
                  <a:pt x="185738" y="607219"/>
                </a:lnTo>
                <a:lnTo>
                  <a:pt x="80963" y="564356"/>
                </a:lnTo>
                <a:lnTo>
                  <a:pt x="30957" y="511969"/>
                </a:lnTo>
                <a:lnTo>
                  <a:pt x="0" y="414337"/>
                </a:lnTo>
                <a:lnTo>
                  <a:pt x="4763" y="280987"/>
                </a:lnTo>
                <a:lnTo>
                  <a:pt x="64294" y="188119"/>
                </a:lnTo>
                <a:lnTo>
                  <a:pt x="166688" y="114300"/>
                </a:lnTo>
                <a:lnTo>
                  <a:pt x="276225" y="80962"/>
                </a:lnTo>
                <a:lnTo>
                  <a:pt x="385763" y="102394"/>
                </a:lnTo>
                <a:lnTo>
                  <a:pt x="454819" y="166687"/>
                </a:lnTo>
                <a:lnTo>
                  <a:pt x="476250" y="104775"/>
                </a:lnTo>
                <a:lnTo>
                  <a:pt x="514350" y="47625"/>
                </a:lnTo>
                <a:lnTo>
                  <a:pt x="585788" y="11906"/>
                </a:lnTo>
                <a:lnTo>
                  <a:pt x="650082" y="14287"/>
                </a:lnTo>
                <a:lnTo>
                  <a:pt x="666750" y="28575"/>
                </a:lnTo>
                <a:lnTo>
                  <a:pt x="731044" y="2381"/>
                </a:lnTo>
                <a:lnTo>
                  <a:pt x="802482" y="0"/>
                </a:lnTo>
                <a:lnTo>
                  <a:pt x="897732" y="73819"/>
                </a:lnTo>
                <a:lnTo>
                  <a:pt x="933450" y="185737"/>
                </a:lnTo>
                <a:lnTo>
                  <a:pt x="919163" y="302419"/>
                </a:lnTo>
                <a:lnTo>
                  <a:pt x="881063" y="373856"/>
                </a:lnTo>
                <a:lnTo>
                  <a:pt x="814388" y="447675"/>
                </a:lnTo>
                <a:lnTo>
                  <a:pt x="728663" y="492919"/>
                </a:lnTo>
                <a:lnTo>
                  <a:pt x="638175" y="481012"/>
                </a:lnTo>
                <a:lnTo>
                  <a:pt x="523875" y="404812"/>
                </a:lnTo>
                <a:close/>
              </a:path>
            </a:pathLst>
          </a:custGeom>
          <a:blipFill dpi="0" rotWithShape="1">
            <a:blip r:embed="rId5" cstate="print"/>
            <a:srcRect/>
            <a:stretch>
              <a:fillRect l="-8000" t="-14000" r="-8000" b="-1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자유형 53"/>
          <p:cNvSpPr/>
          <p:nvPr/>
        </p:nvSpPr>
        <p:spPr>
          <a:xfrm rot="2555675">
            <a:off x="7097712" y="3002955"/>
            <a:ext cx="976686" cy="822365"/>
          </a:xfrm>
          <a:custGeom>
            <a:avLst/>
            <a:gdLst>
              <a:gd name="connsiteX0" fmla="*/ 1238250 w 3219450"/>
              <a:gd name="connsiteY0" fmla="*/ 352425 h 3238500"/>
              <a:gd name="connsiteX1" fmla="*/ 1409700 w 3219450"/>
              <a:gd name="connsiteY1" fmla="*/ 209550 h 3238500"/>
              <a:gd name="connsiteX2" fmla="*/ 1552575 w 3219450"/>
              <a:gd name="connsiteY2" fmla="*/ 180975 h 3238500"/>
              <a:gd name="connsiteX3" fmla="*/ 1657350 w 3219450"/>
              <a:gd name="connsiteY3" fmla="*/ 304800 h 3238500"/>
              <a:gd name="connsiteX4" fmla="*/ 1790700 w 3219450"/>
              <a:gd name="connsiteY4" fmla="*/ 276225 h 3238500"/>
              <a:gd name="connsiteX5" fmla="*/ 1638300 w 3219450"/>
              <a:gd name="connsiteY5" fmla="*/ 104775 h 3238500"/>
              <a:gd name="connsiteX6" fmla="*/ 1762125 w 3219450"/>
              <a:gd name="connsiteY6" fmla="*/ 0 h 3238500"/>
              <a:gd name="connsiteX7" fmla="*/ 1962150 w 3219450"/>
              <a:gd name="connsiteY7" fmla="*/ 180975 h 3238500"/>
              <a:gd name="connsiteX8" fmla="*/ 2247900 w 3219450"/>
              <a:gd name="connsiteY8" fmla="*/ 438150 h 3238500"/>
              <a:gd name="connsiteX9" fmla="*/ 2447925 w 3219450"/>
              <a:gd name="connsiteY9" fmla="*/ 447675 h 3238500"/>
              <a:gd name="connsiteX10" fmla="*/ 2733675 w 3219450"/>
              <a:gd name="connsiteY10" fmla="*/ 600075 h 3238500"/>
              <a:gd name="connsiteX11" fmla="*/ 2943225 w 3219450"/>
              <a:gd name="connsiteY11" fmla="*/ 809625 h 3238500"/>
              <a:gd name="connsiteX12" fmla="*/ 3143250 w 3219450"/>
              <a:gd name="connsiteY12" fmla="*/ 933450 h 3238500"/>
              <a:gd name="connsiteX13" fmla="*/ 3209925 w 3219450"/>
              <a:gd name="connsiteY13" fmla="*/ 1085850 h 3238500"/>
              <a:gd name="connsiteX14" fmla="*/ 3181350 w 3219450"/>
              <a:gd name="connsiteY14" fmla="*/ 1552575 h 3238500"/>
              <a:gd name="connsiteX15" fmla="*/ 3095625 w 3219450"/>
              <a:gd name="connsiteY15" fmla="*/ 1762125 h 3238500"/>
              <a:gd name="connsiteX16" fmla="*/ 3152775 w 3219450"/>
              <a:gd name="connsiteY16" fmla="*/ 1895475 h 3238500"/>
              <a:gd name="connsiteX17" fmla="*/ 3038475 w 3219450"/>
              <a:gd name="connsiteY17" fmla="*/ 1933575 h 3238500"/>
              <a:gd name="connsiteX18" fmla="*/ 2990850 w 3219450"/>
              <a:gd name="connsiteY18" fmla="*/ 2124075 h 3238500"/>
              <a:gd name="connsiteX19" fmla="*/ 2952750 w 3219450"/>
              <a:gd name="connsiteY19" fmla="*/ 2266950 h 3238500"/>
              <a:gd name="connsiteX20" fmla="*/ 3086100 w 3219450"/>
              <a:gd name="connsiteY20" fmla="*/ 2238375 h 3238500"/>
              <a:gd name="connsiteX21" fmla="*/ 3219450 w 3219450"/>
              <a:gd name="connsiteY21" fmla="*/ 2438400 h 3238500"/>
              <a:gd name="connsiteX22" fmla="*/ 3209925 w 3219450"/>
              <a:gd name="connsiteY22" fmla="*/ 2571750 h 3238500"/>
              <a:gd name="connsiteX23" fmla="*/ 3028950 w 3219450"/>
              <a:gd name="connsiteY23" fmla="*/ 2466975 h 3238500"/>
              <a:gd name="connsiteX24" fmla="*/ 2733675 w 3219450"/>
              <a:gd name="connsiteY24" fmla="*/ 2514600 h 3238500"/>
              <a:gd name="connsiteX25" fmla="*/ 2781300 w 3219450"/>
              <a:gd name="connsiteY25" fmla="*/ 2724150 h 3238500"/>
              <a:gd name="connsiteX26" fmla="*/ 2619375 w 3219450"/>
              <a:gd name="connsiteY26" fmla="*/ 2838450 h 3238500"/>
              <a:gd name="connsiteX27" fmla="*/ 2381250 w 3219450"/>
              <a:gd name="connsiteY27" fmla="*/ 2543175 h 3238500"/>
              <a:gd name="connsiteX28" fmla="*/ 2266950 w 3219450"/>
              <a:gd name="connsiteY28" fmla="*/ 2790825 h 3238500"/>
              <a:gd name="connsiteX29" fmla="*/ 2343150 w 3219450"/>
              <a:gd name="connsiteY29" fmla="*/ 2867025 h 3238500"/>
              <a:gd name="connsiteX30" fmla="*/ 2085975 w 3219450"/>
              <a:gd name="connsiteY30" fmla="*/ 3238500 h 3238500"/>
              <a:gd name="connsiteX31" fmla="*/ 1933575 w 3219450"/>
              <a:gd name="connsiteY31" fmla="*/ 3209925 h 3238500"/>
              <a:gd name="connsiteX32" fmla="*/ 1838325 w 3219450"/>
              <a:gd name="connsiteY32" fmla="*/ 2876550 h 3238500"/>
              <a:gd name="connsiteX33" fmla="*/ 1752600 w 3219450"/>
              <a:gd name="connsiteY33" fmla="*/ 2743200 h 3238500"/>
              <a:gd name="connsiteX34" fmla="*/ 1800225 w 3219450"/>
              <a:gd name="connsiteY34" fmla="*/ 2524125 h 3238500"/>
              <a:gd name="connsiteX35" fmla="*/ 1628775 w 3219450"/>
              <a:gd name="connsiteY35" fmla="*/ 2571750 h 3238500"/>
              <a:gd name="connsiteX36" fmla="*/ 1619250 w 3219450"/>
              <a:gd name="connsiteY36" fmla="*/ 2943225 h 3238500"/>
              <a:gd name="connsiteX37" fmla="*/ 1447800 w 3219450"/>
              <a:gd name="connsiteY37" fmla="*/ 3152775 h 3238500"/>
              <a:gd name="connsiteX38" fmla="*/ 1323975 w 3219450"/>
              <a:gd name="connsiteY38" fmla="*/ 3124200 h 3238500"/>
              <a:gd name="connsiteX39" fmla="*/ 1409700 w 3219450"/>
              <a:gd name="connsiteY39" fmla="*/ 2876550 h 3238500"/>
              <a:gd name="connsiteX40" fmla="*/ 1419225 w 3219450"/>
              <a:gd name="connsiteY40" fmla="*/ 2628900 h 3238500"/>
              <a:gd name="connsiteX41" fmla="*/ 1076325 w 3219450"/>
              <a:gd name="connsiteY41" fmla="*/ 2667000 h 3238500"/>
              <a:gd name="connsiteX42" fmla="*/ 1038225 w 3219450"/>
              <a:gd name="connsiteY42" fmla="*/ 2971800 h 3238500"/>
              <a:gd name="connsiteX43" fmla="*/ 904875 w 3219450"/>
              <a:gd name="connsiteY43" fmla="*/ 3019425 h 3238500"/>
              <a:gd name="connsiteX44" fmla="*/ 904875 w 3219450"/>
              <a:gd name="connsiteY44" fmla="*/ 2552700 h 3238500"/>
              <a:gd name="connsiteX45" fmla="*/ 828675 w 3219450"/>
              <a:gd name="connsiteY45" fmla="*/ 2581275 h 3238500"/>
              <a:gd name="connsiteX46" fmla="*/ 600075 w 3219450"/>
              <a:gd name="connsiteY46" fmla="*/ 2657475 h 3238500"/>
              <a:gd name="connsiteX47" fmla="*/ 495300 w 3219450"/>
              <a:gd name="connsiteY47" fmla="*/ 2514600 h 3238500"/>
              <a:gd name="connsiteX48" fmla="*/ 485775 w 3219450"/>
              <a:gd name="connsiteY48" fmla="*/ 2343150 h 3238500"/>
              <a:gd name="connsiteX49" fmla="*/ 600075 w 3219450"/>
              <a:gd name="connsiteY49" fmla="*/ 2133600 h 3238500"/>
              <a:gd name="connsiteX50" fmla="*/ 590550 w 3219450"/>
              <a:gd name="connsiteY50" fmla="*/ 2038350 h 3238500"/>
              <a:gd name="connsiteX51" fmla="*/ 228600 w 3219450"/>
              <a:gd name="connsiteY51" fmla="*/ 1628775 h 3238500"/>
              <a:gd name="connsiteX52" fmla="*/ 133350 w 3219450"/>
              <a:gd name="connsiteY52" fmla="*/ 1752600 h 3238500"/>
              <a:gd name="connsiteX53" fmla="*/ 0 w 3219450"/>
              <a:gd name="connsiteY53" fmla="*/ 1685925 h 3238500"/>
              <a:gd name="connsiteX54" fmla="*/ 57150 w 3219450"/>
              <a:gd name="connsiteY54" fmla="*/ 1447800 h 3238500"/>
              <a:gd name="connsiteX55" fmla="*/ 0 w 3219450"/>
              <a:gd name="connsiteY55" fmla="*/ 1295400 h 3238500"/>
              <a:gd name="connsiteX56" fmla="*/ 171450 w 3219450"/>
              <a:gd name="connsiteY56" fmla="*/ 1228725 h 3238500"/>
              <a:gd name="connsiteX57" fmla="*/ 161925 w 3219450"/>
              <a:gd name="connsiteY57" fmla="*/ 1066800 h 3238500"/>
              <a:gd name="connsiteX58" fmla="*/ 47625 w 3219450"/>
              <a:gd name="connsiteY58" fmla="*/ 885825 h 3238500"/>
              <a:gd name="connsiteX59" fmla="*/ 247650 w 3219450"/>
              <a:gd name="connsiteY59" fmla="*/ 895350 h 3238500"/>
              <a:gd name="connsiteX60" fmla="*/ 695325 w 3219450"/>
              <a:gd name="connsiteY60" fmla="*/ 542925 h 3238500"/>
              <a:gd name="connsiteX61" fmla="*/ 904875 w 3219450"/>
              <a:gd name="connsiteY61" fmla="*/ 371475 h 3238500"/>
              <a:gd name="connsiteX62" fmla="*/ 1143000 w 3219450"/>
              <a:gd name="connsiteY62" fmla="*/ 400050 h 3238500"/>
              <a:gd name="connsiteX63" fmla="*/ 1238250 w 3219450"/>
              <a:gd name="connsiteY63" fmla="*/ 352425 h 323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219450" h="3238500">
                <a:moveTo>
                  <a:pt x="1238250" y="352425"/>
                </a:moveTo>
                <a:lnTo>
                  <a:pt x="1409700" y="209550"/>
                </a:lnTo>
                <a:lnTo>
                  <a:pt x="1552575" y="180975"/>
                </a:lnTo>
                <a:lnTo>
                  <a:pt x="1657350" y="304800"/>
                </a:lnTo>
                <a:lnTo>
                  <a:pt x="1790700" y="276225"/>
                </a:lnTo>
                <a:lnTo>
                  <a:pt x="1638300" y="104775"/>
                </a:lnTo>
                <a:lnTo>
                  <a:pt x="1762125" y="0"/>
                </a:lnTo>
                <a:lnTo>
                  <a:pt x="1962150" y="180975"/>
                </a:lnTo>
                <a:lnTo>
                  <a:pt x="2247900" y="438150"/>
                </a:lnTo>
                <a:lnTo>
                  <a:pt x="2447925" y="447675"/>
                </a:lnTo>
                <a:lnTo>
                  <a:pt x="2733675" y="600075"/>
                </a:lnTo>
                <a:lnTo>
                  <a:pt x="2943225" y="809625"/>
                </a:lnTo>
                <a:lnTo>
                  <a:pt x="3143250" y="933450"/>
                </a:lnTo>
                <a:lnTo>
                  <a:pt x="3209925" y="1085850"/>
                </a:lnTo>
                <a:lnTo>
                  <a:pt x="3181350" y="1552575"/>
                </a:lnTo>
                <a:lnTo>
                  <a:pt x="3095625" y="1762125"/>
                </a:lnTo>
                <a:lnTo>
                  <a:pt x="3152775" y="1895475"/>
                </a:lnTo>
                <a:lnTo>
                  <a:pt x="3038475" y="1933575"/>
                </a:lnTo>
                <a:lnTo>
                  <a:pt x="2990850" y="2124075"/>
                </a:lnTo>
                <a:lnTo>
                  <a:pt x="2952750" y="2266950"/>
                </a:lnTo>
                <a:lnTo>
                  <a:pt x="3086100" y="2238375"/>
                </a:lnTo>
                <a:lnTo>
                  <a:pt x="3219450" y="2438400"/>
                </a:lnTo>
                <a:lnTo>
                  <a:pt x="3209925" y="2571750"/>
                </a:lnTo>
                <a:lnTo>
                  <a:pt x="3028950" y="2466975"/>
                </a:lnTo>
                <a:lnTo>
                  <a:pt x="2733675" y="2514600"/>
                </a:lnTo>
                <a:lnTo>
                  <a:pt x="2781300" y="2724150"/>
                </a:lnTo>
                <a:lnTo>
                  <a:pt x="2619375" y="2838450"/>
                </a:lnTo>
                <a:lnTo>
                  <a:pt x="2381250" y="2543175"/>
                </a:lnTo>
                <a:lnTo>
                  <a:pt x="2266950" y="2790825"/>
                </a:lnTo>
                <a:lnTo>
                  <a:pt x="2343150" y="2867025"/>
                </a:lnTo>
                <a:lnTo>
                  <a:pt x="2085975" y="3238500"/>
                </a:lnTo>
                <a:lnTo>
                  <a:pt x="1933575" y="3209925"/>
                </a:lnTo>
                <a:lnTo>
                  <a:pt x="1838325" y="2876550"/>
                </a:lnTo>
                <a:lnTo>
                  <a:pt x="1752600" y="2743200"/>
                </a:lnTo>
                <a:lnTo>
                  <a:pt x="1800225" y="2524125"/>
                </a:lnTo>
                <a:lnTo>
                  <a:pt x="1628775" y="2571750"/>
                </a:lnTo>
                <a:lnTo>
                  <a:pt x="1619250" y="2943225"/>
                </a:lnTo>
                <a:lnTo>
                  <a:pt x="1447800" y="3152775"/>
                </a:lnTo>
                <a:lnTo>
                  <a:pt x="1323975" y="3124200"/>
                </a:lnTo>
                <a:lnTo>
                  <a:pt x="1409700" y="2876550"/>
                </a:lnTo>
                <a:lnTo>
                  <a:pt x="1419225" y="2628900"/>
                </a:lnTo>
                <a:lnTo>
                  <a:pt x="1076325" y="2667000"/>
                </a:lnTo>
                <a:lnTo>
                  <a:pt x="1038225" y="2971800"/>
                </a:lnTo>
                <a:lnTo>
                  <a:pt x="904875" y="3019425"/>
                </a:lnTo>
                <a:lnTo>
                  <a:pt x="904875" y="2552700"/>
                </a:lnTo>
                <a:lnTo>
                  <a:pt x="828675" y="2581275"/>
                </a:lnTo>
                <a:lnTo>
                  <a:pt x="600075" y="2657475"/>
                </a:lnTo>
                <a:lnTo>
                  <a:pt x="495300" y="2514600"/>
                </a:lnTo>
                <a:lnTo>
                  <a:pt x="485775" y="2343150"/>
                </a:lnTo>
                <a:lnTo>
                  <a:pt x="600075" y="2133600"/>
                </a:lnTo>
                <a:lnTo>
                  <a:pt x="590550" y="2038350"/>
                </a:lnTo>
                <a:lnTo>
                  <a:pt x="228600" y="1628775"/>
                </a:lnTo>
                <a:lnTo>
                  <a:pt x="133350" y="1752600"/>
                </a:lnTo>
                <a:lnTo>
                  <a:pt x="0" y="1685925"/>
                </a:lnTo>
                <a:lnTo>
                  <a:pt x="57150" y="1447800"/>
                </a:lnTo>
                <a:lnTo>
                  <a:pt x="0" y="1295400"/>
                </a:lnTo>
                <a:lnTo>
                  <a:pt x="171450" y="1228725"/>
                </a:lnTo>
                <a:lnTo>
                  <a:pt x="161925" y="1066800"/>
                </a:lnTo>
                <a:lnTo>
                  <a:pt x="47625" y="885825"/>
                </a:lnTo>
                <a:lnTo>
                  <a:pt x="247650" y="895350"/>
                </a:lnTo>
                <a:lnTo>
                  <a:pt x="695325" y="542925"/>
                </a:lnTo>
                <a:lnTo>
                  <a:pt x="904875" y="371475"/>
                </a:lnTo>
                <a:lnTo>
                  <a:pt x="1143000" y="400050"/>
                </a:lnTo>
                <a:lnTo>
                  <a:pt x="1238250" y="352425"/>
                </a:lnTo>
                <a:close/>
              </a:path>
            </a:pathLst>
          </a:custGeom>
          <a:blipFill dpi="0" rotWithShape="1">
            <a:blip r:embed="rId6" cstate="print"/>
            <a:srcRect/>
            <a:stretch>
              <a:fillRect l="-1000" t="-7000" r="-7000" b="-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5" name="직선 연결선 74"/>
          <p:cNvCxnSpPr/>
          <p:nvPr/>
        </p:nvCxnSpPr>
        <p:spPr>
          <a:xfrm>
            <a:off x="7740352" y="3645024"/>
            <a:ext cx="360040" cy="467182"/>
          </a:xfrm>
          <a:prstGeom prst="line">
            <a:avLst/>
          </a:prstGeom>
          <a:ln w="41275">
            <a:solidFill>
              <a:srgbClr val="84CD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7" cstate="print">
            <a:lum bright="10000" contrast="10000"/>
          </a:blip>
          <a:srcRect l="9800" t="25199" r="4801" b="25189"/>
          <a:stretch>
            <a:fillRect/>
          </a:stretch>
        </p:blipFill>
        <p:spPr bwMode="auto">
          <a:xfrm rot="16200000">
            <a:off x="6499690" y="5428699"/>
            <a:ext cx="1008112" cy="104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8" cstate="print">
            <a:lum bright="10000" contrast="20000"/>
          </a:blip>
          <a:srcRect l="30313" t="12201" r="22438" b="10800"/>
          <a:stretch>
            <a:fillRect/>
          </a:stretch>
        </p:blipFill>
        <p:spPr bwMode="auto">
          <a:xfrm>
            <a:off x="5076056" y="5445224"/>
            <a:ext cx="792088" cy="72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6"/>
          <p:cNvPicPr>
            <a:picLocks noChangeAspect="1" noChangeArrowheads="1"/>
          </p:cNvPicPr>
          <p:nvPr/>
        </p:nvPicPr>
        <p:blipFill>
          <a:blip r:embed="rId8" cstate="print">
            <a:lum bright="10000" contrast="20000"/>
          </a:blip>
          <a:srcRect l="30313" t="12201" r="22438" b="10800"/>
          <a:stretch>
            <a:fillRect/>
          </a:stretch>
        </p:blipFill>
        <p:spPr bwMode="auto">
          <a:xfrm>
            <a:off x="5580112" y="5871271"/>
            <a:ext cx="792088" cy="72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자유형 78"/>
          <p:cNvSpPr/>
          <p:nvPr/>
        </p:nvSpPr>
        <p:spPr>
          <a:xfrm>
            <a:off x="3275856" y="2780928"/>
            <a:ext cx="1296144" cy="1294411"/>
          </a:xfrm>
          <a:custGeom>
            <a:avLst/>
            <a:gdLst>
              <a:gd name="connsiteX0" fmla="*/ 1235033 w 1235033"/>
              <a:gd name="connsiteY0" fmla="*/ 819398 h 1294411"/>
              <a:gd name="connsiteX1" fmla="*/ 866898 w 1235033"/>
              <a:gd name="connsiteY1" fmla="*/ 1258785 h 1294411"/>
              <a:gd name="connsiteX2" fmla="*/ 760020 w 1235033"/>
              <a:gd name="connsiteY2" fmla="*/ 1294411 h 1294411"/>
              <a:gd name="connsiteX3" fmla="*/ 605641 w 1235033"/>
              <a:gd name="connsiteY3" fmla="*/ 1175657 h 1294411"/>
              <a:gd name="connsiteX4" fmla="*/ 332509 w 1235033"/>
              <a:gd name="connsiteY4" fmla="*/ 1116281 h 1294411"/>
              <a:gd name="connsiteX5" fmla="*/ 83127 w 1235033"/>
              <a:gd name="connsiteY5" fmla="*/ 950026 h 1294411"/>
              <a:gd name="connsiteX6" fmla="*/ 0 w 1235033"/>
              <a:gd name="connsiteY6" fmla="*/ 629393 h 1294411"/>
              <a:gd name="connsiteX7" fmla="*/ 166254 w 1235033"/>
              <a:gd name="connsiteY7" fmla="*/ 308759 h 1294411"/>
              <a:gd name="connsiteX8" fmla="*/ 261257 w 1235033"/>
              <a:gd name="connsiteY8" fmla="*/ 118754 h 1294411"/>
              <a:gd name="connsiteX9" fmla="*/ 617516 w 1235033"/>
              <a:gd name="connsiteY9" fmla="*/ 0 h 1294411"/>
              <a:gd name="connsiteX10" fmla="*/ 665018 w 1235033"/>
              <a:gd name="connsiteY10" fmla="*/ 95003 h 1294411"/>
              <a:gd name="connsiteX11" fmla="*/ 653142 w 1235033"/>
              <a:gd name="connsiteY11" fmla="*/ 510639 h 1294411"/>
              <a:gd name="connsiteX12" fmla="*/ 724394 w 1235033"/>
              <a:gd name="connsiteY12" fmla="*/ 653143 h 1294411"/>
              <a:gd name="connsiteX13" fmla="*/ 997527 w 1235033"/>
              <a:gd name="connsiteY13" fmla="*/ 724395 h 1294411"/>
              <a:gd name="connsiteX14" fmla="*/ 1175657 w 1235033"/>
              <a:gd name="connsiteY14" fmla="*/ 724395 h 1294411"/>
              <a:gd name="connsiteX15" fmla="*/ 1235033 w 1235033"/>
              <a:gd name="connsiteY15" fmla="*/ 819398 h 129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35033" h="1294411">
                <a:moveTo>
                  <a:pt x="1235033" y="819398"/>
                </a:moveTo>
                <a:lnTo>
                  <a:pt x="866898" y="1258785"/>
                </a:lnTo>
                <a:lnTo>
                  <a:pt x="760020" y="1294411"/>
                </a:lnTo>
                <a:lnTo>
                  <a:pt x="605641" y="1175657"/>
                </a:lnTo>
                <a:lnTo>
                  <a:pt x="332509" y="1116281"/>
                </a:lnTo>
                <a:lnTo>
                  <a:pt x="83127" y="950026"/>
                </a:lnTo>
                <a:lnTo>
                  <a:pt x="0" y="629393"/>
                </a:lnTo>
                <a:lnTo>
                  <a:pt x="166254" y="308759"/>
                </a:lnTo>
                <a:lnTo>
                  <a:pt x="261257" y="118754"/>
                </a:lnTo>
                <a:lnTo>
                  <a:pt x="617516" y="0"/>
                </a:lnTo>
                <a:lnTo>
                  <a:pt x="665018" y="95003"/>
                </a:lnTo>
                <a:lnTo>
                  <a:pt x="653142" y="510639"/>
                </a:lnTo>
                <a:lnTo>
                  <a:pt x="724394" y="653143"/>
                </a:lnTo>
                <a:lnTo>
                  <a:pt x="997527" y="724395"/>
                </a:lnTo>
                <a:lnTo>
                  <a:pt x="1175657" y="724395"/>
                </a:lnTo>
                <a:lnTo>
                  <a:pt x="1235033" y="819398"/>
                </a:lnTo>
                <a:close/>
              </a:path>
            </a:pathLst>
          </a:custGeom>
          <a:solidFill>
            <a:srgbClr val="FEF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9" cstate="print">
            <a:lum bright="6000" contrast="20000"/>
          </a:blip>
          <a:srcRect l="20075" r="35038" b="3801"/>
          <a:stretch>
            <a:fillRect/>
          </a:stretch>
        </p:blipFill>
        <p:spPr bwMode="auto">
          <a:xfrm rot="5400000">
            <a:off x="7759493" y="5498091"/>
            <a:ext cx="886999" cy="106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2987824" y="393305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바나나 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1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개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210 덩실덩실 B" pitchFamily="18" charset="-127"/>
              <a:ea typeface="210 덩실덩실 B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35896" y="2780928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젤리틴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 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5g (2.5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장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210 덩실덩실 B" pitchFamily="18" charset="-127"/>
                <a:ea typeface="210 덩실덩실 B" pitchFamily="18" charset="-127"/>
              </a:rPr>
              <a:t>)</a:t>
            </a:r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210 덩실덩실 B" pitchFamily="18" charset="-127"/>
              <a:ea typeface="210 덩실덩실 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P minju\Downloads\stud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03152"/>
            <a:ext cx="1521792" cy="1521792"/>
          </a:xfrm>
          <a:prstGeom prst="rect">
            <a:avLst/>
          </a:prstGeom>
          <a:noFill/>
        </p:spPr>
      </p:pic>
      <p:sp>
        <p:nvSpPr>
          <p:cNvPr id="10" name="타원 9"/>
          <p:cNvSpPr/>
          <p:nvPr/>
        </p:nvSpPr>
        <p:spPr>
          <a:xfrm>
            <a:off x="1763688" y="908720"/>
            <a:ext cx="432048" cy="432048"/>
          </a:xfrm>
          <a:prstGeom prst="ellipse">
            <a:avLst/>
          </a:prstGeom>
          <a:solidFill>
            <a:srgbClr val="FFB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1547664" y="1412776"/>
            <a:ext cx="288032" cy="288032"/>
          </a:xfrm>
          <a:prstGeom prst="ellipse">
            <a:avLst/>
          </a:prstGeom>
          <a:solidFill>
            <a:srgbClr val="FFB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251520" y="4514344"/>
            <a:ext cx="4464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rgbClr val="FFB89B"/>
                </a:solidFill>
                <a:latin typeface="210 맨발의청춘 L" pitchFamily="18" charset="-127"/>
                <a:ea typeface="210 맨발의청춘 L" pitchFamily="18" charset="-127"/>
              </a:rPr>
              <a:t>간단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하게 먹을 수 있는 요리라면 역시 샌드위치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! 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소화가 잘 안 되는 식빵은 빼고 </a:t>
            </a:r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sz="2000" dirty="0" smtClean="0">
                <a:solidFill>
                  <a:srgbClr val="FFB89B"/>
                </a:solidFill>
                <a:latin typeface="210 맨발의청춘 L" pitchFamily="18" charset="-127"/>
                <a:ea typeface="210 맨발의청춘 L" pitchFamily="18" charset="-127"/>
              </a:rPr>
              <a:t>증편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으로 바꿔 </a:t>
            </a:r>
            <a:r>
              <a:rPr lang="ko-KR" altLang="en-US" sz="2000" dirty="0" smtClean="0">
                <a:solidFill>
                  <a:srgbClr val="FFB89B"/>
                </a:solidFill>
                <a:latin typeface="210 맨발의청춘 L" pitchFamily="18" charset="-127"/>
                <a:ea typeface="210 맨발의청춘 L" pitchFamily="18" charset="-127"/>
              </a:rPr>
              <a:t>더부룩하지 않게 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만들었다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. </a:t>
            </a:r>
          </a:p>
          <a:p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또 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‘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이치고 </a:t>
            </a:r>
            <a:r>
              <a:rPr lang="ko-KR" alt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마끼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’ 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의 모습을 따와 </a:t>
            </a:r>
            <a:r>
              <a:rPr lang="ko-KR" altLang="en-US" sz="2000" dirty="0" smtClean="0">
                <a:solidFill>
                  <a:srgbClr val="FFB89B"/>
                </a:solidFill>
                <a:latin typeface="210 맨발의청춘 L" pitchFamily="18" charset="-127"/>
                <a:ea typeface="210 맨발의청춘 L" pitchFamily="18" charset="-127"/>
              </a:rPr>
              <a:t>아기자기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한 모양으로 학생들의 눈길을 끌며</a:t>
            </a:r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속에는 </a:t>
            </a:r>
            <a:r>
              <a:rPr lang="ko-KR" alt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닭가슴살과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 옥수수로 </a:t>
            </a:r>
            <a:r>
              <a:rPr lang="ko-KR" altLang="en-US" sz="2000" dirty="0" smtClean="0">
                <a:solidFill>
                  <a:srgbClr val="FFB89B"/>
                </a:solidFill>
                <a:latin typeface="210 맨발의청춘 L" pitchFamily="18" charset="-127"/>
                <a:ea typeface="210 맨발의청춘 L" pitchFamily="18" charset="-127"/>
              </a:rPr>
              <a:t>든든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하게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!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 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60032" y="4005064"/>
            <a:ext cx="39604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B89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카세트테잎 R" pitchFamily="18" charset="-127"/>
                <a:ea typeface="210 카세트테잎 R" pitchFamily="18" charset="-127"/>
              </a:rPr>
              <a:t>비타</a:t>
            </a:r>
            <a:r>
              <a:rPr lang="ko-KR" altLang="en-US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B89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카세트테잎 R" pitchFamily="18" charset="-127"/>
                <a:ea typeface="210 카세트테잎 R" pitchFamily="18" charset="-127"/>
              </a:rPr>
              <a:t> 톡톡 토마토</a:t>
            </a:r>
            <a:r>
              <a:rPr lang="en-US" altLang="ko-KR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B89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210 카세트테잎 R" pitchFamily="18" charset="-127"/>
                <a:ea typeface="210 카세트테잎 R" pitchFamily="18" charset="-127"/>
              </a:rPr>
              <a:t>!</a:t>
            </a:r>
          </a:p>
          <a:p>
            <a:endParaRPr lang="en-US" altLang="ko-KR" sz="8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B89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210 카세트테잎 R" pitchFamily="18" charset="-127"/>
              <a:ea typeface="210 카세트테잎 R" pitchFamily="18" charset="-127"/>
            </a:endParaRPr>
          </a:p>
          <a:p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열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~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심히 공부하느라 온 몸이 다 피곤한 친구들의 몸 중 가장 피곤한 곳은 바로 </a:t>
            </a:r>
            <a:r>
              <a:rPr lang="ko-KR" altLang="en-US" sz="2000" dirty="0" smtClean="0">
                <a:solidFill>
                  <a:srgbClr val="FFB89B"/>
                </a:solidFill>
                <a:latin typeface="210 맨발의청춘 L" pitchFamily="18" charset="-127"/>
                <a:ea typeface="210 맨발의청춘 L" pitchFamily="18" charset="-127"/>
              </a:rPr>
              <a:t>눈</a:t>
            </a:r>
            <a:r>
              <a:rPr lang="en-US" altLang="ko-KR" sz="2000" dirty="0" smtClean="0">
                <a:solidFill>
                  <a:srgbClr val="FFB89B"/>
                </a:solidFill>
                <a:latin typeface="210 맨발의청춘 L" pitchFamily="18" charset="-127"/>
                <a:ea typeface="210 맨발의청춘 L" pitchFamily="18" charset="-127"/>
              </a:rPr>
              <a:t>!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,   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이 눈이 가장 필요로 하는것이 비타민이다 </a:t>
            </a:r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토마토는 알다시피 </a:t>
            </a:r>
            <a:r>
              <a:rPr lang="ko-KR" altLang="en-US" sz="2000" dirty="0" smtClean="0">
                <a:solidFill>
                  <a:srgbClr val="FFB89B"/>
                </a:solidFill>
                <a:latin typeface="210 맨발의청춘 L" pitchFamily="18" charset="-127"/>
                <a:ea typeface="210 맨발의청춘 L" pitchFamily="18" charset="-127"/>
              </a:rPr>
              <a:t>많은 비타민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은 기본이요 식사 시 함께하면 더 좋다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.</a:t>
            </a:r>
          </a:p>
          <a:p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2267744" y="116632"/>
            <a:ext cx="1656184" cy="1656184"/>
            <a:chOff x="3419872" y="260648"/>
            <a:chExt cx="1944216" cy="1872208"/>
          </a:xfrm>
        </p:grpSpPr>
        <p:sp>
          <p:nvSpPr>
            <p:cNvPr id="20" name="타원 19"/>
            <p:cNvSpPr/>
            <p:nvPr/>
          </p:nvSpPr>
          <p:spPr>
            <a:xfrm>
              <a:off x="3419872" y="260648"/>
              <a:ext cx="1944216" cy="1872208"/>
            </a:xfrm>
            <a:prstGeom prst="ellipse">
              <a:avLst/>
            </a:prstGeom>
            <a:solidFill>
              <a:srgbClr val="FFB8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1" name="Picture 3" descr="C:\Users\P minju\Downloads\eye 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07904" y="548680"/>
              <a:ext cx="1296144" cy="1296144"/>
            </a:xfrm>
            <a:prstGeom prst="rect">
              <a:avLst/>
            </a:prstGeom>
            <a:noFill/>
          </p:spPr>
        </p:pic>
      </p:grpSp>
      <p:pic>
        <p:nvPicPr>
          <p:cNvPr id="3075" name="Picture 3" descr="C:\Users\P minju\Downloads\tomato 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3933056"/>
            <a:ext cx="570384" cy="57038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lum bright="5000"/>
          </a:blip>
          <a:srcRect l="17183" r="16926" b="18189"/>
          <a:stretch>
            <a:fillRect/>
          </a:stretch>
        </p:blipFill>
        <p:spPr bwMode="auto">
          <a:xfrm>
            <a:off x="4211960" y="476672"/>
            <a:ext cx="4536504" cy="316835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79512" y="2996952"/>
            <a:ext cx="540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 smtClean="0">
                <a:ln>
                  <a:solidFill>
                    <a:srgbClr val="FFB89B"/>
                  </a:solidFill>
                </a:ln>
                <a:effectLst>
                  <a:outerShdw blurRad="50800" dist="50800" dir="2700000" algn="tl" rotWithShape="0">
                    <a:prstClr val="black">
                      <a:alpha val="77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비타민 가득</a:t>
            </a:r>
            <a:r>
              <a:rPr lang="en-US" altLang="ko-KR" sz="4400" dirty="0" smtClean="0">
                <a:ln>
                  <a:solidFill>
                    <a:srgbClr val="FFB89B"/>
                  </a:solidFill>
                </a:ln>
                <a:effectLst>
                  <a:outerShdw blurRad="50800" dist="50800" dir="2700000" algn="tl" rotWithShape="0">
                    <a:prstClr val="black">
                      <a:alpha val="77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~</a:t>
            </a:r>
          </a:p>
          <a:p>
            <a:r>
              <a:rPr lang="ko-KR" altLang="en-US" sz="4400" dirty="0" err="1" smtClean="0">
                <a:ln>
                  <a:solidFill>
                    <a:srgbClr val="FFB89B"/>
                  </a:solidFill>
                </a:ln>
                <a:effectLst>
                  <a:outerShdw blurRad="50800" dist="50800" dir="2700000" algn="tl" rotWithShape="0">
                    <a:prstClr val="black">
                      <a:alpha val="77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이거먹고</a:t>
            </a:r>
            <a:r>
              <a:rPr lang="ko-KR" altLang="en-US" sz="4400" dirty="0" smtClean="0">
                <a:ln>
                  <a:solidFill>
                    <a:srgbClr val="FFB89B"/>
                  </a:solidFill>
                </a:ln>
                <a:effectLst>
                  <a:outerShdw blurRad="50800" dist="50800" dir="2700000" algn="tl" rotWithShape="0">
                    <a:prstClr val="black">
                      <a:alpha val="77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 </a:t>
            </a:r>
            <a:r>
              <a:rPr lang="ko-KR" altLang="en-US" sz="4400" dirty="0" err="1" smtClean="0">
                <a:ln>
                  <a:solidFill>
                    <a:srgbClr val="FFB89B"/>
                  </a:solidFill>
                </a:ln>
                <a:effectLst>
                  <a:outerShdw blurRad="50800" dist="50800" dir="2700000" algn="tl" rotWithShape="0">
                    <a:prstClr val="black">
                      <a:alpha val="77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힘내떡</a:t>
            </a:r>
            <a:endParaRPr lang="ko-KR" altLang="en-US" sz="4400" dirty="0">
              <a:ln>
                <a:solidFill>
                  <a:srgbClr val="FFB89B"/>
                </a:solidFill>
              </a:ln>
              <a:effectLst>
                <a:outerShdw blurRad="50800" dist="50800" dir="2700000" algn="tl" rotWithShape="0">
                  <a:prstClr val="black">
                    <a:alpha val="77000"/>
                  </a:prstClr>
                </a:outerShdw>
              </a:effectLst>
              <a:latin typeface="a블랙B" pitchFamily="18" charset="-127"/>
              <a:ea typeface="a블랙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제목 4"/>
          <p:cNvSpPr txBox="1">
            <a:spLocks/>
          </p:cNvSpPr>
          <p:nvPr/>
        </p:nvSpPr>
        <p:spPr>
          <a:xfrm>
            <a:off x="3419872" y="332656"/>
            <a:ext cx="2520280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0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B89B"/>
                </a:solidFill>
                <a:effectLst>
                  <a:outerShdw dist="50800" dir="54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a블랙M" pitchFamily="18" charset="-127"/>
                <a:ea typeface="a블랙M" pitchFamily="18" charset="-127"/>
              </a:rPr>
              <a:t>조리과정</a:t>
            </a:r>
            <a:endParaRPr lang="ko-KR" altLang="en-US" sz="4000" dirty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B89B"/>
              </a:solidFill>
              <a:effectLst>
                <a:outerShdw dist="50800" dir="5400000" sx="103000" sy="103000" algn="tl" rotWithShape="0">
                  <a:prstClr val="black">
                    <a:alpha val="40000"/>
                  </a:prstClr>
                </a:outerShdw>
              </a:effectLst>
              <a:latin typeface="a블랙M" pitchFamily="18" charset="-127"/>
              <a:ea typeface="a블랙M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67544" y="1340768"/>
            <a:ext cx="1800200" cy="1224136"/>
          </a:xfrm>
          <a:prstGeom prst="rect">
            <a:avLst/>
          </a:prstGeom>
          <a:blipFill>
            <a:blip r:embed="rId3" cstate="print">
              <a:lum bright="9000"/>
            </a:blip>
            <a:stretch>
              <a:fillRect/>
            </a:stretch>
          </a:blipFill>
          <a:ln w="28575">
            <a:solidFill>
              <a:srgbClr val="FFB89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627784" y="1340768"/>
            <a:ext cx="1800200" cy="1224136"/>
          </a:xfrm>
          <a:prstGeom prst="rect">
            <a:avLst/>
          </a:prstGeom>
          <a:blipFill>
            <a:blip r:embed="rId4" cstate="print">
              <a:lum bright="10000"/>
            </a:blip>
            <a:stretch>
              <a:fillRect/>
            </a:stretch>
          </a:blipFill>
          <a:ln w="28575">
            <a:solidFill>
              <a:srgbClr val="FFB89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788024" y="1340768"/>
            <a:ext cx="1800200" cy="1224136"/>
          </a:xfrm>
          <a:prstGeom prst="rect">
            <a:avLst/>
          </a:prstGeom>
          <a:blipFill>
            <a:blip r:embed="rId5" cstate="print">
              <a:lum bright="7000"/>
            </a:blip>
            <a:stretch>
              <a:fillRect/>
            </a:stretch>
          </a:blipFill>
          <a:ln w="28575">
            <a:solidFill>
              <a:srgbClr val="FFB89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403648" y="2996952"/>
            <a:ext cx="1800200" cy="1224136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 l="-2000" t="-2000" r="-14000" b="-7000"/>
            </a:stretch>
          </a:blipFill>
          <a:ln w="28575">
            <a:solidFill>
              <a:srgbClr val="FFB89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948264" y="1340768"/>
            <a:ext cx="1800200" cy="1224136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 l="-19000" t="-2000" r="-18000" b="-3000"/>
            </a:stretch>
          </a:blipFill>
          <a:ln w="28575">
            <a:solidFill>
              <a:srgbClr val="FFB89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4788440" y="3135272"/>
            <a:ext cx="215608" cy="293728"/>
          </a:xfrm>
          <a:prstGeom prst="rect">
            <a:avLst/>
          </a:prstGeom>
          <a:noFill/>
          <a:ln w="28575">
            <a:solidFill>
              <a:srgbClr val="FFB8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3635896" y="2996952"/>
            <a:ext cx="1800200" cy="1224136"/>
          </a:xfrm>
          <a:prstGeom prst="rect">
            <a:avLst/>
          </a:prstGeom>
          <a:blipFill dpi="0" rotWithShape="1">
            <a:blip r:embed="rId8" cstate="print"/>
            <a:srcRect/>
            <a:stretch>
              <a:fillRect l="-2000" t="-11000" r="-19000" b="-7000"/>
            </a:stretch>
          </a:blipFill>
          <a:ln w="28575">
            <a:solidFill>
              <a:srgbClr val="FFB89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5868144" y="2996952"/>
            <a:ext cx="1800200" cy="1224136"/>
          </a:xfrm>
          <a:prstGeom prst="rect">
            <a:avLst/>
          </a:prstGeom>
          <a:blipFill>
            <a:blip r:embed="rId9" cstate="print"/>
            <a:stretch>
              <a:fillRect t="-3000"/>
            </a:stretch>
          </a:blipFill>
          <a:ln w="28575">
            <a:solidFill>
              <a:srgbClr val="FFB89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9592" y="472514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1.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증편의 가운데를 파낸다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99592" y="522920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2.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토마토</a:t>
            </a:r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,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오이를 얇게 썬다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99592" y="580526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3.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닭 가슴살과 다진 양파를 섞고 간을 한다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283968" y="472514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4.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파내진 증편 속에 </a:t>
            </a:r>
            <a:r>
              <a:rPr lang="ko-KR" altLang="en-US" dirty="0" err="1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속재료를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 넣는다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83968" y="521990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5.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토마토</a:t>
            </a:r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,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 오이를 올린 뒤 랩을 감싸 모양을 잡는다</a:t>
            </a:r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.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  <p:pic>
        <p:nvPicPr>
          <p:cNvPr id="42" name="Picture 3" descr="C:\Users\P minju\Downloads\tomato (1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328" y="6021288"/>
            <a:ext cx="570384" cy="570384"/>
          </a:xfrm>
          <a:prstGeom prst="rect">
            <a:avLst/>
          </a:prstGeom>
          <a:noFill/>
        </p:spPr>
      </p:pic>
      <p:pic>
        <p:nvPicPr>
          <p:cNvPr id="43" name="Picture 4" descr="C:\Users\P minju\Downloads\cucumber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3775806">
            <a:off x="8248071" y="5962071"/>
            <a:ext cx="743613" cy="743613"/>
          </a:xfrm>
          <a:prstGeom prst="rect">
            <a:avLst/>
          </a:prstGeom>
          <a:noFill/>
        </p:spPr>
      </p:pic>
      <p:pic>
        <p:nvPicPr>
          <p:cNvPr id="44" name="Picture 9" descr="C:\Users\P minju\Downloads\corn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353351">
            <a:off x="6593548" y="5736045"/>
            <a:ext cx="972616" cy="972616"/>
          </a:xfrm>
          <a:prstGeom prst="rect">
            <a:avLst/>
          </a:prstGeom>
          <a:noFill/>
        </p:spPr>
      </p:pic>
      <p:sp>
        <p:nvSpPr>
          <p:cNvPr id="25" name="직각 삼각형 24"/>
          <p:cNvSpPr/>
          <p:nvPr/>
        </p:nvSpPr>
        <p:spPr>
          <a:xfrm rot="5400000">
            <a:off x="431540" y="1376772"/>
            <a:ext cx="504056" cy="432048"/>
          </a:xfrm>
          <a:prstGeom prst="rtTriangle">
            <a:avLst/>
          </a:prstGeom>
          <a:solidFill>
            <a:srgbClr val="FFB89B"/>
          </a:solidFill>
          <a:ln w="28575">
            <a:solidFill>
              <a:srgbClr val="FFB8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467544" y="1340768"/>
            <a:ext cx="215608" cy="29372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endParaRPr lang="ko-KR" altLang="en-US" sz="14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6" name="직각 삼각형 25"/>
          <p:cNvSpPr/>
          <p:nvPr/>
        </p:nvSpPr>
        <p:spPr>
          <a:xfrm rot="5400000">
            <a:off x="2591780" y="1376772"/>
            <a:ext cx="504056" cy="432048"/>
          </a:xfrm>
          <a:prstGeom prst="rtTriangle">
            <a:avLst/>
          </a:prstGeom>
          <a:solidFill>
            <a:srgbClr val="FFB89B"/>
          </a:solidFill>
          <a:ln w="28575">
            <a:solidFill>
              <a:srgbClr val="FFB8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2627784" y="1340768"/>
            <a:ext cx="215608" cy="29372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endParaRPr lang="ko-KR" altLang="en-US" sz="14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0" name="직각 삼각형 29"/>
          <p:cNvSpPr/>
          <p:nvPr/>
        </p:nvSpPr>
        <p:spPr>
          <a:xfrm rot="5400000">
            <a:off x="6912260" y="1376772"/>
            <a:ext cx="504056" cy="432048"/>
          </a:xfrm>
          <a:prstGeom prst="rtTriangle">
            <a:avLst/>
          </a:prstGeom>
          <a:solidFill>
            <a:srgbClr val="FFB89B"/>
          </a:solidFill>
          <a:ln w="28575">
            <a:solidFill>
              <a:srgbClr val="FFB8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6948264" y="1340768"/>
            <a:ext cx="215608" cy="29372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endParaRPr lang="ko-KR" altLang="en-US" sz="14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6" name="직각 삼각형 35"/>
          <p:cNvSpPr/>
          <p:nvPr/>
        </p:nvSpPr>
        <p:spPr>
          <a:xfrm rot="5400000">
            <a:off x="1367644" y="3032956"/>
            <a:ext cx="504056" cy="432048"/>
          </a:xfrm>
          <a:prstGeom prst="rtTriangle">
            <a:avLst/>
          </a:prstGeom>
          <a:solidFill>
            <a:srgbClr val="FFB89B"/>
          </a:solidFill>
          <a:ln w="28575">
            <a:solidFill>
              <a:srgbClr val="FFB8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1403648" y="2996952"/>
            <a:ext cx="215608" cy="29372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endParaRPr lang="ko-KR" altLang="en-US" sz="14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5" name="직각 삼각형 44"/>
          <p:cNvSpPr/>
          <p:nvPr/>
        </p:nvSpPr>
        <p:spPr>
          <a:xfrm rot="5400000">
            <a:off x="3599892" y="3032956"/>
            <a:ext cx="504056" cy="432048"/>
          </a:xfrm>
          <a:prstGeom prst="rtTriangle">
            <a:avLst/>
          </a:prstGeom>
          <a:solidFill>
            <a:srgbClr val="FFB89B"/>
          </a:solidFill>
          <a:ln w="28575">
            <a:solidFill>
              <a:srgbClr val="FFB8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3635896" y="2991256"/>
            <a:ext cx="215608" cy="29372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endParaRPr lang="ko-KR" altLang="en-US" sz="14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096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P minju\Downloads\stud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03152"/>
            <a:ext cx="1521792" cy="1521792"/>
          </a:xfrm>
          <a:prstGeom prst="rect">
            <a:avLst/>
          </a:prstGeom>
          <a:noFill/>
        </p:spPr>
      </p:pic>
      <p:grpSp>
        <p:nvGrpSpPr>
          <p:cNvPr id="9" name="그룹 8"/>
          <p:cNvGrpSpPr/>
          <p:nvPr/>
        </p:nvGrpSpPr>
        <p:grpSpPr>
          <a:xfrm>
            <a:off x="2267744" y="188640"/>
            <a:ext cx="1656184" cy="1656184"/>
            <a:chOff x="5436096" y="1340768"/>
            <a:chExt cx="1944216" cy="1872208"/>
          </a:xfrm>
        </p:grpSpPr>
        <p:sp>
          <p:nvSpPr>
            <p:cNvPr id="6" name="타원 5"/>
            <p:cNvSpPr/>
            <p:nvPr/>
          </p:nvSpPr>
          <p:spPr>
            <a:xfrm>
              <a:off x="5436096" y="1340768"/>
              <a:ext cx="1944216" cy="1872208"/>
            </a:xfrm>
            <a:prstGeom prst="ellipse">
              <a:avLst/>
            </a:prstGeom>
            <a:solidFill>
              <a:srgbClr val="84CD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077" name="Picture 5" descr="C:\Users\P minju\Downloads\stomach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24128" y="1484784"/>
              <a:ext cx="1440160" cy="1440160"/>
            </a:xfrm>
            <a:prstGeom prst="rect">
              <a:avLst/>
            </a:prstGeom>
            <a:noFill/>
          </p:spPr>
        </p:pic>
      </p:grpSp>
      <p:sp>
        <p:nvSpPr>
          <p:cNvPr id="10" name="타원 9"/>
          <p:cNvSpPr/>
          <p:nvPr/>
        </p:nvSpPr>
        <p:spPr>
          <a:xfrm>
            <a:off x="1763688" y="980728"/>
            <a:ext cx="432048" cy="432048"/>
          </a:xfrm>
          <a:prstGeom prst="ellipse">
            <a:avLst/>
          </a:prstGeom>
          <a:solidFill>
            <a:srgbClr val="84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1547664" y="1484784"/>
            <a:ext cx="288032" cy="288032"/>
          </a:xfrm>
          <a:prstGeom prst="ellipse">
            <a:avLst/>
          </a:prstGeom>
          <a:solidFill>
            <a:srgbClr val="84C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251520" y="4586352"/>
            <a:ext cx="4392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그냥도 달콤한 바나나는 익히면 단맛이 더 살아나는데 설탕 대신 이 </a:t>
            </a:r>
            <a:r>
              <a:rPr lang="ko-KR" altLang="en-US" sz="2000" dirty="0" smtClean="0">
                <a:solidFill>
                  <a:srgbClr val="84CDC2"/>
                </a:solidFill>
                <a:latin typeface="210 맨발의청춘 L" pitchFamily="18" charset="-127"/>
                <a:ea typeface="210 맨발의청춘 L" pitchFamily="18" charset="-127"/>
              </a:rPr>
              <a:t>건강한 단맛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을 사용해 만든 떡갈비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!</a:t>
            </a:r>
          </a:p>
          <a:p>
            <a:r>
              <a:rPr lang="ko-KR" altLang="en-US" sz="2000" dirty="0" smtClean="0">
                <a:solidFill>
                  <a:srgbClr val="84CDC2"/>
                </a:solidFill>
                <a:latin typeface="210 맨발의청춘 L" pitchFamily="18" charset="-127"/>
                <a:ea typeface="210 맨발의청춘 L" pitchFamily="18" charset="-127"/>
              </a:rPr>
              <a:t>꼬치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에 꽂아 </a:t>
            </a:r>
            <a:r>
              <a:rPr lang="ko-KR" altLang="en-US" sz="2000" dirty="0" smtClean="0">
                <a:solidFill>
                  <a:srgbClr val="84CDC2"/>
                </a:solidFill>
                <a:latin typeface="210 맨발의청춘 L" pitchFamily="18" charset="-127"/>
                <a:ea typeface="210 맨발의청춘 L" pitchFamily="18" charset="-127"/>
              </a:rPr>
              <a:t>바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 형태로 만들어 먹기에도  </a:t>
            </a:r>
            <a:r>
              <a:rPr lang="ko-KR" altLang="en-US" sz="2000" dirty="0" smtClean="0">
                <a:solidFill>
                  <a:srgbClr val="84CDC2"/>
                </a:solidFill>
                <a:latin typeface="210 맨발의청춘 L" pitchFamily="18" charset="-127"/>
                <a:ea typeface="210 맨발의청춘 L" pitchFamily="18" charset="-127"/>
              </a:rPr>
              <a:t>간편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하고 먹는 재미도 있게 만들었다</a:t>
            </a:r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endParaRPr lang="en-US" altLang="ko-K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08512" y="3933056"/>
            <a:ext cx="442798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84CDC2"/>
                </a:solidFill>
                <a:effectLst>
                  <a:outerShdw blurRad="50800" dist="63500" dir="2400000" algn="tl" rotWithShape="0">
                    <a:prstClr val="black">
                      <a:alpha val="70000"/>
                    </a:prstClr>
                  </a:outerShdw>
                </a:effectLst>
                <a:latin typeface="210 카세트테잎 R" pitchFamily="18" charset="-127"/>
                <a:ea typeface="210 카세트테잎 R" pitchFamily="18" charset="-127"/>
              </a:rPr>
              <a:t>소화 촉진제 바나나</a:t>
            </a:r>
            <a:r>
              <a:rPr lang="en-US" altLang="ko-KR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84CDC2"/>
                </a:solidFill>
                <a:effectLst>
                  <a:outerShdw blurRad="50800" dist="63500" dir="2400000" algn="tl" rotWithShape="0">
                    <a:prstClr val="black">
                      <a:alpha val="70000"/>
                    </a:prstClr>
                  </a:outerShdw>
                </a:effectLst>
                <a:latin typeface="210 카세트테잎 R" pitchFamily="18" charset="-127"/>
                <a:ea typeface="210 카세트테잎 R" pitchFamily="18" charset="-127"/>
              </a:rPr>
              <a:t>!</a:t>
            </a:r>
          </a:p>
          <a:p>
            <a:endParaRPr lang="en-US" altLang="ko-KR" sz="800" dirty="0" smtClean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  <a:p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바나나가 위에 좋다는 것은 모두가 아는 사실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!  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바나나에는 </a:t>
            </a:r>
            <a:r>
              <a:rPr lang="ko-KR" altLang="en-US" sz="2000" dirty="0" smtClean="0">
                <a:solidFill>
                  <a:srgbClr val="84CDC2"/>
                </a:solidFill>
                <a:latin typeface="210 맨발의청춘 L" pitchFamily="18" charset="-127"/>
                <a:ea typeface="210 맨발의청춘 L" pitchFamily="18" charset="-127"/>
              </a:rPr>
              <a:t>소화를 촉진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하는 식이섬유 펙틴과 장을 부드럽게 해 주는 성분이 포함되어 있다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.</a:t>
            </a:r>
          </a:p>
          <a:p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특히 </a:t>
            </a:r>
            <a:r>
              <a:rPr lang="ko-KR" altLang="en-US" sz="2000" dirty="0" smtClean="0">
                <a:solidFill>
                  <a:srgbClr val="84CDC2"/>
                </a:solidFill>
                <a:latin typeface="210 맨발의청춘 L" pitchFamily="18" charset="-127"/>
                <a:ea typeface="210 맨발의청춘 L" pitchFamily="18" charset="-127"/>
              </a:rPr>
              <a:t>익힌 바나나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는 </a:t>
            </a:r>
            <a:r>
              <a:rPr lang="ko-KR" altLang="en-US" sz="2000" dirty="0" smtClean="0">
                <a:solidFill>
                  <a:srgbClr val="84CDC2"/>
                </a:solidFill>
                <a:latin typeface="210 맨발의청춘 L" pitchFamily="18" charset="-127"/>
                <a:ea typeface="210 맨발의청춘 L" pitchFamily="18" charset="-127"/>
              </a:rPr>
              <a:t>당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이 많으며 </a:t>
            </a:r>
            <a:r>
              <a:rPr lang="ko-KR" altLang="en-US" sz="2000" dirty="0" smtClean="0">
                <a:solidFill>
                  <a:srgbClr val="84CDC2"/>
                </a:solidFill>
                <a:latin typeface="210 맨발의청춘 L" pitchFamily="18" charset="-127"/>
                <a:ea typeface="210 맨발의청춘 L" pitchFamily="18" charset="-127"/>
              </a:rPr>
              <a:t>소화</a:t>
            </a:r>
            <a:r>
              <a:rPr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가 더 잘 된고 한다</a:t>
            </a:r>
            <a:r>
              <a:rPr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210 맨발의청춘 L" pitchFamily="18" charset="-127"/>
                <a:ea typeface="210 맨발의청춘 L" pitchFamily="18" charset="-127"/>
              </a:rPr>
              <a:t>.</a:t>
            </a:r>
            <a:endParaRPr lang="ko-KR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210 맨발의청춘 L" pitchFamily="18" charset="-127"/>
              <a:ea typeface="210 맨발의청춘 L" pitchFamily="18" charset="-127"/>
            </a:endParaRPr>
          </a:p>
        </p:txBody>
      </p:sp>
      <p:pic>
        <p:nvPicPr>
          <p:cNvPr id="5122" name="Picture 2" descr="C:\Users\P minju\Downloads\bananas 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3789040"/>
            <a:ext cx="648072" cy="648072"/>
          </a:xfrm>
          <a:prstGeom prst="rect">
            <a:avLst/>
          </a:prstGeom>
          <a:noFill/>
        </p:spPr>
      </p:pic>
      <p:pic>
        <p:nvPicPr>
          <p:cNvPr id="15362" name="Picture 2" descr="C:\Users\P minju\Desktop\KakaoTalk_20160731_203222386.jpg"/>
          <p:cNvPicPr>
            <a:picLocks noChangeAspect="1" noChangeArrowheads="1"/>
          </p:cNvPicPr>
          <p:nvPr/>
        </p:nvPicPr>
        <p:blipFill>
          <a:blip r:embed="rId5" cstate="print"/>
          <a:srcRect l="13742" t="10801" r="16752" b="6179"/>
          <a:stretch>
            <a:fillRect/>
          </a:stretch>
        </p:blipFill>
        <p:spPr bwMode="auto">
          <a:xfrm>
            <a:off x="4067944" y="260648"/>
            <a:ext cx="4822861" cy="32403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79512" y="2990562"/>
            <a:ext cx="540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 smtClean="0">
                <a:ln>
                  <a:solidFill>
                    <a:srgbClr val="84CDC2"/>
                  </a:solidFill>
                </a:ln>
                <a:effectLst>
                  <a:outerShdw blurRad="50800" dist="50800" dir="2700000" algn="tl" rotWithShape="0">
                    <a:prstClr val="black">
                      <a:alpha val="77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위</a:t>
            </a:r>
            <a:r>
              <a:rPr lang="en-US" altLang="ko-KR" sz="4400" dirty="0" smtClean="0">
                <a:ln>
                  <a:solidFill>
                    <a:srgbClr val="84CDC2"/>
                  </a:solidFill>
                </a:ln>
                <a:effectLst>
                  <a:outerShdw blurRad="50800" dist="50800" dir="2700000" algn="tl" rotWithShape="0">
                    <a:prstClr val="black">
                      <a:alpha val="77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&amp;</a:t>
            </a:r>
            <a:r>
              <a:rPr lang="ko-KR" altLang="en-US" sz="4400" dirty="0" smtClean="0">
                <a:ln>
                  <a:solidFill>
                    <a:srgbClr val="84CDC2"/>
                  </a:solidFill>
                </a:ln>
                <a:effectLst>
                  <a:outerShdw blurRad="50800" dist="50800" dir="2700000" algn="tl" rotWithShape="0">
                    <a:prstClr val="black">
                      <a:alpha val="77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장 </a:t>
            </a:r>
            <a:r>
              <a:rPr lang="ko-KR" altLang="en-US" sz="4400" dirty="0" err="1" smtClean="0">
                <a:ln>
                  <a:solidFill>
                    <a:srgbClr val="84CDC2"/>
                  </a:solidFill>
                </a:ln>
                <a:effectLst>
                  <a:outerShdw blurRad="50800" dist="50800" dir="2700000" algn="tl" rotWithShape="0">
                    <a:prstClr val="black">
                      <a:alpha val="77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튼튼</a:t>
            </a:r>
            <a:endParaRPr lang="en-US" altLang="ko-KR" sz="4400" dirty="0" smtClean="0">
              <a:ln>
                <a:solidFill>
                  <a:srgbClr val="84CDC2"/>
                </a:solidFill>
              </a:ln>
              <a:effectLst>
                <a:outerShdw blurRad="50800" dist="50800" dir="2700000" algn="tl" rotWithShape="0">
                  <a:prstClr val="black">
                    <a:alpha val="77000"/>
                  </a:prstClr>
                </a:outerShdw>
              </a:effectLst>
              <a:latin typeface="a블랙B" pitchFamily="18" charset="-127"/>
              <a:ea typeface="a블랙B" pitchFamily="18" charset="-127"/>
            </a:endParaRPr>
          </a:p>
          <a:p>
            <a:r>
              <a:rPr lang="en-US" altLang="ko-KR" sz="4400" dirty="0" smtClean="0">
                <a:ln>
                  <a:solidFill>
                    <a:srgbClr val="84CDC2"/>
                  </a:solidFill>
                </a:ln>
                <a:effectLst>
                  <a:outerShdw blurRad="50800" dist="50800" dir="2700000" algn="tl" rotWithShape="0">
                    <a:prstClr val="black">
                      <a:alpha val="77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 </a:t>
            </a:r>
            <a:r>
              <a:rPr lang="ko-KR" altLang="en-US" sz="4400" dirty="0" smtClean="0">
                <a:ln>
                  <a:solidFill>
                    <a:srgbClr val="84CDC2"/>
                  </a:solidFill>
                </a:ln>
                <a:effectLst>
                  <a:outerShdw blurRad="50800" dist="50800" dir="2700000" algn="tl" rotWithShape="0">
                    <a:prstClr val="black">
                      <a:alpha val="77000"/>
                    </a:prstClr>
                  </a:outerShdw>
                </a:effectLst>
                <a:latin typeface="a블랙B" pitchFamily="18" charset="-127"/>
                <a:ea typeface="a블랙B" pitchFamily="18" charset="-127"/>
              </a:rPr>
              <a:t>바나나 떡갈비</a:t>
            </a:r>
            <a:endParaRPr lang="ko-KR" altLang="en-US" sz="4400" dirty="0">
              <a:ln>
                <a:solidFill>
                  <a:srgbClr val="84CDC2"/>
                </a:solidFill>
              </a:ln>
              <a:effectLst>
                <a:outerShdw blurRad="50800" dist="50800" dir="2700000" algn="tl" rotWithShape="0">
                  <a:prstClr val="black">
                    <a:alpha val="77000"/>
                  </a:prstClr>
                </a:outerShdw>
              </a:effectLst>
              <a:latin typeface="a블랙B" pitchFamily="18" charset="-127"/>
              <a:ea typeface="a블랙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제목 4"/>
          <p:cNvSpPr txBox="1">
            <a:spLocks/>
          </p:cNvSpPr>
          <p:nvPr/>
        </p:nvSpPr>
        <p:spPr>
          <a:xfrm>
            <a:off x="3419872" y="332656"/>
            <a:ext cx="2520280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000" dirty="0" smtClean="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84CDC2"/>
                </a:solidFill>
                <a:effectLst>
                  <a:outerShdw dist="50800" dir="5400000" sx="103000" sy="103000" algn="tl" rotWithShape="0">
                    <a:prstClr val="black">
                      <a:alpha val="40000"/>
                    </a:prstClr>
                  </a:outerShdw>
                </a:effectLst>
                <a:latin typeface="a블랙M" pitchFamily="18" charset="-127"/>
                <a:ea typeface="a블랙M" pitchFamily="18" charset="-127"/>
              </a:rPr>
              <a:t>조리과정</a:t>
            </a:r>
            <a:endParaRPr lang="ko-KR" altLang="en-US" sz="4000" dirty="0"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84CDC2"/>
              </a:solidFill>
              <a:effectLst>
                <a:outerShdw dist="50800" dir="5400000" sx="103000" sy="103000" algn="tl" rotWithShape="0">
                  <a:prstClr val="black">
                    <a:alpha val="40000"/>
                  </a:prstClr>
                </a:outerShdw>
              </a:effectLst>
              <a:latin typeface="a블랙M" pitchFamily="18" charset="-127"/>
              <a:ea typeface="a블랙M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67544" y="1340768"/>
            <a:ext cx="1800200" cy="1224136"/>
          </a:xfrm>
          <a:prstGeom prst="rect">
            <a:avLst/>
          </a:prstGeom>
          <a:blipFill dpi="0" rotWithShape="1">
            <a:blip r:embed="rId3" cstate="print">
              <a:lum bright="4000" contrast="5000"/>
            </a:blip>
            <a:srcRect/>
            <a:stretch>
              <a:fillRect l="-6000" t="-5000" r="-11000" b="-7000"/>
            </a:stretch>
          </a:blipFill>
          <a:ln w="31750">
            <a:solidFill>
              <a:srgbClr val="84CDC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627784" y="1340768"/>
            <a:ext cx="1800200" cy="1224136"/>
          </a:xfrm>
          <a:prstGeom prst="rect">
            <a:avLst/>
          </a:prstGeom>
          <a:blipFill dpi="0" rotWithShape="1">
            <a:blip r:embed="rId4" cstate="print">
              <a:lum bright="3000" contrast="5000"/>
            </a:blip>
            <a:srcRect/>
            <a:stretch>
              <a:fillRect l="-26000" t="-11000" r="-44000" b="-25000"/>
            </a:stretch>
          </a:blipFill>
          <a:ln w="31750">
            <a:solidFill>
              <a:srgbClr val="84CDC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948264" y="1340768"/>
            <a:ext cx="1800200" cy="1224136"/>
          </a:xfrm>
          <a:prstGeom prst="rect">
            <a:avLst/>
          </a:prstGeom>
          <a:blipFill dpi="0" rotWithShape="1">
            <a:blip r:embed="rId5" cstate="print">
              <a:lum bright="1000" contrast="9000"/>
            </a:blip>
            <a:srcRect/>
            <a:stretch>
              <a:fillRect l="-3000" t="-1000" r="-11000"/>
            </a:stretch>
          </a:blipFill>
          <a:ln w="31750">
            <a:solidFill>
              <a:srgbClr val="84CDC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403648" y="2996952"/>
            <a:ext cx="1800200" cy="1224136"/>
          </a:xfrm>
          <a:prstGeom prst="rect">
            <a:avLst/>
          </a:prstGeom>
          <a:blipFill dpi="0" rotWithShape="1">
            <a:blip r:embed="rId6" cstate="print">
              <a:lum contrast="5000"/>
            </a:blip>
            <a:srcRect/>
            <a:stretch>
              <a:fillRect l="1000" t="-7000" r="1000" b="-10000"/>
            </a:stretch>
          </a:blipFill>
          <a:ln w="31750">
            <a:solidFill>
              <a:srgbClr val="84CDC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788024" y="1340768"/>
            <a:ext cx="1800200" cy="1224136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 l="-19000" t="-2000" r="-18000" b="-3000"/>
            </a:stretch>
          </a:blipFill>
          <a:ln w="31750">
            <a:solidFill>
              <a:srgbClr val="84CDC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4788440" y="3135272"/>
            <a:ext cx="215608" cy="293728"/>
          </a:xfrm>
          <a:prstGeom prst="rect">
            <a:avLst/>
          </a:prstGeom>
          <a:noFill/>
          <a:ln w="31750">
            <a:solidFill>
              <a:srgbClr val="84CD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3635896" y="2996952"/>
            <a:ext cx="1800200" cy="1224136"/>
          </a:xfrm>
          <a:prstGeom prst="rect">
            <a:avLst/>
          </a:prstGeom>
          <a:blipFill dpi="0" rotWithShape="1">
            <a:blip r:embed="rId8" cstate="print">
              <a:lum bright="3000" contrast="4000"/>
            </a:blip>
            <a:srcRect/>
            <a:stretch>
              <a:fillRect l="2000" t="2000" r="1000" b="-33000"/>
            </a:stretch>
          </a:blipFill>
          <a:ln w="31750">
            <a:solidFill>
              <a:srgbClr val="84CDC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5868144" y="2996952"/>
            <a:ext cx="1800200" cy="1224136"/>
          </a:xfrm>
          <a:prstGeom prst="rect">
            <a:avLst/>
          </a:prstGeom>
          <a:blipFill dpi="0" rotWithShape="1">
            <a:blip r:embed="rId9" cstate="print"/>
            <a:srcRect/>
            <a:stretch>
              <a:fillRect l="-6000" t="-3000" r="-4000"/>
            </a:stretch>
          </a:blipFill>
          <a:ln w="31750">
            <a:solidFill>
              <a:srgbClr val="84CDC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400" dirty="0">
              <a:ln>
                <a:solidFill>
                  <a:srgbClr val="FEF8EC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9592" y="472514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1.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고기와 바나나를 다진다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99592" y="5302949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2.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다진 고기</a:t>
            </a:r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,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바나나에 다져둔 파 마늘</a:t>
            </a:r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, </a:t>
            </a:r>
          </a:p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  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양파와 소금간을 해 치대 섞는다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427984" y="4643844"/>
            <a:ext cx="435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3.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가래떡 겉에 감싼다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427984" y="521990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4.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소스를 발라가며 노릇하게 굽는다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  <p:sp>
        <p:nvSpPr>
          <p:cNvPr id="25" name="직각 삼각형 24"/>
          <p:cNvSpPr/>
          <p:nvPr/>
        </p:nvSpPr>
        <p:spPr>
          <a:xfrm rot="5400000">
            <a:off x="431540" y="1376772"/>
            <a:ext cx="504056" cy="432048"/>
          </a:xfrm>
          <a:prstGeom prst="rtTriangle">
            <a:avLst/>
          </a:prstGeom>
          <a:solidFill>
            <a:srgbClr val="84CDC2"/>
          </a:solidFill>
          <a:ln w="31750">
            <a:solidFill>
              <a:srgbClr val="84CD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467544" y="1340768"/>
            <a:ext cx="215608" cy="293728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endParaRPr lang="ko-KR" altLang="en-US" sz="14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6" name="직각 삼각형 25"/>
          <p:cNvSpPr/>
          <p:nvPr/>
        </p:nvSpPr>
        <p:spPr>
          <a:xfrm rot="5400000">
            <a:off x="4752020" y="1376772"/>
            <a:ext cx="504056" cy="432048"/>
          </a:xfrm>
          <a:prstGeom prst="rtTriangle">
            <a:avLst/>
          </a:prstGeom>
          <a:solidFill>
            <a:srgbClr val="84CDC2"/>
          </a:solidFill>
          <a:ln w="31750">
            <a:solidFill>
              <a:srgbClr val="84CD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4788024" y="1340768"/>
            <a:ext cx="215608" cy="293728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endParaRPr lang="ko-KR" altLang="en-US" sz="14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0" name="직각 삼각형 29"/>
          <p:cNvSpPr/>
          <p:nvPr/>
        </p:nvSpPr>
        <p:spPr>
          <a:xfrm rot="5400000">
            <a:off x="6912260" y="1376772"/>
            <a:ext cx="504056" cy="432048"/>
          </a:xfrm>
          <a:prstGeom prst="rtTriangle">
            <a:avLst/>
          </a:prstGeom>
          <a:solidFill>
            <a:srgbClr val="84CDC2"/>
          </a:solidFill>
          <a:ln w="31750">
            <a:solidFill>
              <a:srgbClr val="84CD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6948264" y="1340768"/>
            <a:ext cx="215608" cy="293728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endParaRPr lang="ko-KR" altLang="en-US" sz="14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6" name="직각 삼각형 35"/>
          <p:cNvSpPr/>
          <p:nvPr/>
        </p:nvSpPr>
        <p:spPr>
          <a:xfrm rot="5400000">
            <a:off x="1367644" y="3032956"/>
            <a:ext cx="504056" cy="432048"/>
          </a:xfrm>
          <a:prstGeom prst="rtTriangle">
            <a:avLst/>
          </a:prstGeom>
          <a:solidFill>
            <a:srgbClr val="84CDC2"/>
          </a:solidFill>
          <a:ln w="31750">
            <a:solidFill>
              <a:srgbClr val="84CD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1403648" y="2996952"/>
            <a:ext cx="215608" cy="293728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endParaRPr lang="ko-KR" altLang="en-US" sz="14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5" name="직각 삼각형 44"/>
          <p:cNvSpPr/>
          <p:nvPr/>
        </p:nvSpPr>
        <p:spPr>
          <a:xfrm rot="5400000">
            <a:off x="5832140" y="3032956"/>
            <a:ext cx="504056" cy="432048"/>
          </a:xfrm>
          <a:prstGeom prst="rtTriangle">
            <a:avLst/>
          </a:prstGeom>
          <a:solidFill>
            <a:srgbClr val="84CDC2"/>
          </a:solidFill>
          <a:ln w="31750">
            <a:solidFill>
              <a:srgbClr val="84CD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5868144" y="2996952"/>
            <a:ext cx="215608" cy="293728"/>
          </a:xfrm>
          <a:prstGeom prst="rect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endParaRPr lang="ko-KR" altLang="en-US" sz="140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1" name="Picture 2" descr="C:\Users\P minju\Downloads\bananas (1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72400" y="5949280"/>
            <a:ext cx="648072" cy="648072"/>
          </a:xfrm>
          <a:prstGeom prst="rect">
            <a:avLst/>
          </a:prstGeom>
          <a:noFill/>
        </p:spPr>
      </p:pic>
      <p:pic>
        <p:nvPicPr>
          <p:cNvPr id="33" name="그림 32" descr="steak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557029">
            <a:off x="7346677" y="5924265"/>
            <a:ext cx="706722" cy="706722"/>
          </a:xfrm>
          <a:prstGeom prst="rect">
            <a:avLst/>
          </a:prstGeom>
        </p:spPr>
      </p:pic>
      <p:sp>
        <p:nvSpPr>
          <p:cNvPr id="41" name="원통 40"/>
          <p:cNvSpPr/>
          <p:nvPr/>
        </p:nvSpPr>
        <p:spPr>
          <a:xfrm rot="1139710">
            <a:off x="6832429" y="5908548"/>
            <a:ext cx="303678" cy="666425"/>
          </a:xfrm>
          <a:prstGeom prst="can">
            <a:avLst/>
          </a:prstGeom>
          <a:solidFill>
            <a:srgbClr val="FEF8EC"/>
          </a:solidFill>
          <a:ln w="38100">
            <a:solidFill>
              <a:srgbClr val="FBE9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TextBox 39"/>
          <p:cNvSpPr txBox="1"/>
          <p:nvPr/>
        </p:nvSpPr>
        <p:spPr>
          <a:xfrm>
            <a:off x="4427984" y="579597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5. </a:t>
            </a:r>
            <a:r>
              <a:rPr lang="ko-KR" altLang="en-US" dirty="0" smtClean="0">
                <a:ln>
                  <a:solidFill>
                    <a:srgbClr val="FEF8EC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예감좋은날" pitchFamily="18" charset="-127"/>
                <a:ea typeface="a예감좋은날" pitchFamily="18" charset="-127"/>
              </a:rPr>
              <a:t>익은 떡갈비를 꼬치에 끼운다</a:t>
            </a:r>
            <a:endParaRPr lang="ko-KR" altLang="en-US" dirty="0">
              <a:ln>
                <a:solidFill>
                  <a:srgbClr val="FEF8EC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예감좋은날" pitchFamily="18" charset="-127"/>
              <a:ea typeface="a예감좋은날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096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 cstate="print"/>
          <a:srcRect/>
          <a:stretch>
            <a:fillRect l="-28000" t="-31000" r="-38000" b="-60000"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9681</TotalTime>
  <Words>848</Words>
  <Application>Microsoft Office PowerPoint</Application>
  <PresentationFormat>화면 슬라이드 쇼(4:3)</PresentationFormat>
  <Paragraphs>203</Paragraphs>
  <Slides>17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31" baseType="lpstr">
      <vt:lpstr>굴림</vt:lpstr>
      <vt:lpstr>Arial</vt:lpstr>
      <vt:lpstr>맑은 고딕</vt:lpstr>
      <vt:lpstr>a블랙B</vt:lpstr>
      <vt:lpstr>210 맨발의청춘 L</vt:lpstr>
      <vt:lpstr>210 맨발의청춘 B</vt:lpstr>
      <vt:lpstr>210 덩실덩실 B</vt:lpstr>
      <vt:lpstr>210 맨발의청춘 R</vt:lpstr>
      <vt:lpstr>210 카세트테잎 R</vt:lpstr>
      <vt:lpstr>a블랙M</vt:lpstr>
      <vt:lpstr>HY견고딕</vt:lpstr>
      <vt:lpstr>a예감좋은날</vt:lpstr>
      <vt:lpstr>Toronto Zoo Penguins</vt:lpstr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 목</dc:title>
  <dc:creator>user</dc:creator>
  <cp:lastModifiedBy>P minju</cp:lastModifiedBy>
  <cp:revision>232</cp:revision>
  <cp:lastPrinted>2016-05-19T04:14:20Z</cp:lastPrinted>
  <dcterms:created xsi:type="dcterms:W3CDTF">2016-04-25T03:47:31Z</dcterms:created>
  <dcterms:modified xsi:type="dcterms:W3CDTF">2016-08-01T05:51:39Z</dcterms:modified>
</cp:coreProperties>
</file>