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9" r:id="rId4"/>
    <p:sldId id="267" r:id="rId5"/>
    <p:sldId id="268" r:id="rId6"/>
    <p:sldId id="258" r:id="rId7"/>
    <p:sldId id="284" r:id="rId8"/>
    <p:sldId id="270" r:id="rId9"/>
    <p:sldId id="271" r:id="rId10"/>
    <p:sldId id="287" r:id="rId11"/>
    <p:sldId id="288" r:id="rId12"/>
    <p:sldId id="269" r:id="rId13"/>
    <p:sldId id="285" r:id="rId14"/>
    <p:sldId id="274" r:id="rId15"/>
    <p:sldId id="275" r:id="rId16"/>
    <p:sldId id="286" r:id="rId17"/>
    <p:sldId id="281" r:id="rId18"/>
    <p:sldId id="280" r:id="rId19"/>
    <p:sldId id="266" r:id="rId20"/>
    <p:sldId id="282" r:id="rId21"/>
  </p:sldIdLst>
  <p:sldSz cx="9144000" cy="6858000" type="screen4x3"/>
  <p:notesSz cx="6858000" cy="9144000"/>
  <p:embeddedFontLst>
    <p:embeddedFont>
      <p:font typeface="맑은 고딕" pitchFamily="50" charset="-127"/>
      <p:regular r:id="rId23"/>
      <p:bold r:id="rId24"/>
    </p:embeddedFont>
    <p:embeddedFont>
      <p:font typeface="DX새날B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04" autoAdjust="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320E-0497-40B2-9B41-37948DA530F7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BE32D-A2DE-4252-BDF2-DC882C94EA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22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buClr>
                <a:srgbClr val="000000"/>
              </a:buClr>
              <a:buFont typeface="Arial"/>
              <a:buNone/>
            </a:pPr>
            <a:endParaRPr lang="ko-KR" altLang="en-US" dirty="0" smtClean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1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2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더운 여름</a:t>
            </a:r>
            <a:r>
              <a:rPr lang="en-US" altLang="ko-KR" dirty="0" smtClean="0"/>
              <a:t>! </a:t>
            </a:r>
            <a:r>
              <a:rPr lang="ko-KR" altLang="en-US" dirty="0" smtClean="0"/>
              <a:t>늦게까지 공부하는 친구들에게 더위를 식혀주는 새콤달콤한 냉국을 만들었습니다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더운 날씨에도 상쾌하게 야간자율학습에 열중할 수 있도록 만들었습니다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BE32D-A2DE-4252-BDF2-DC882C94EAD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42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3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8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3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84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8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4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3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2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F66-966B-44F3-8858-62CF54275ED1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FE3D-6E1D-41CF-B889-93C18317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3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pn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14.png"/><Relationship Id="rId7" Type="http://schemas.openxmlformats.org/officeDocument/2006/relationships/image" Target="../media/image6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.png"/><Relationship Id="rId7" Type="http://schemas.openxmlformats.org/officeDocument/2006/relationships/image" Target="../media/image7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3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4.png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276872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밥은 먹고 다니니</a:t>
            </a:r>
            <a:r>
              <a:rPr lang="en-US" altLang="ko-KR" sz="8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  <a:endParaRPr lang="ko-KR" altLang="en-US" sz="8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88024" y="4365104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대전둔원고등학교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전민경 </a:t>
            </a:r>
            <a:endParaRPr lang="en-US" altLang="ko-KR" sz="44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대전충남고등학교 </a:t>
            </a:r>
            <a:r>
              <a:rPr lang="ko-KR" altLang="en-US" sz="4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문지용</a:t>
            </a:r>
            <a:endParaRPr lang="en-US" altLang="ko-KR" sz="4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732240" y="0"/>
            <a:ext cx="2411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DX새날B" pitchFamily="18" charset="-127"/>
                <a:ea typeface="DX새날B" pitchFamily="18" charset="-127"/>
              </a:rPr>
              <a:t>2016 KWC </a:t>
            </a:r>
            <a:r>
              <a:rPr lang="ko-KR" altLang="en-US" sz="2400" dirty="0" smtClean="0">
                <a:latin typeface="DX새날B" pitchFamily="18" charset="-127"/>
                <a:ea typeface="DX새날B" pitchFamily="18" charset="-127"/>
              </a:rPr>
              <a:t>요리시연부분</a:t>
            </a:r>
            <a:endParaRPr lang="ko-KR" altLang="en-US" sz="2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7197" y="362361"/>
            <a:ext cx="201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재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료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목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록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0796"/>
            <a:ext cx="1237595" cy="118272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/>
          <a:srcRect l="15878" t="31370" r="48498" b="12296"/>
          <a:stretch/>
        </p:blipFill>
        <p:spPr>
          <a:xfrm>
            <a:off x="6600043" y="2435305"/>
            <a:ext cx="2004290" cy="120994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5" y="2435305"/>
            <a:ext cx="1979712" cy="12099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97" y="2435305"/>
            <a:ext cx="2019317" cy="12099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81" y="2435305"/>
            <a:ext cx="2001562" cy="12099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8" y="4077072"/>
            <a:ext cx="2025679" cy="12241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97" y="4077072"/>
            <a:ext cx="2019317" cy="1224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43" y="4077072"/>
            <a:ext cx="2004290" cy="1278240"/>
          </a:xfrm>
          <a:prstGeom prst="rect">
            <a:avLst/>
          </a:prstGeom>
        </p:spPr>
      </p:pic>
      <p:pic>
        <p:nvPicPr>
          <p:cNvPr id="2050" name="Picture 2" descr="C:\Users\user140203\AppData\Local\Microsoft\Windows\Temporary Internet Files\Content.IE5\IBAD73JE\220px-Kanikama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1" y="4061607"/>
            <a:ext cx="2001562" cy="1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33289"/>
              </p:ext>
            </p:extLst>
          </p:nvPr>
        </p:nvGraphicFramePr>
        <p:xfrm>
          <a:off x="539948" y="2420972"/>
          <a:ext cx="8064500" cy="3312160"/>
        </p:xfrm>
        <a:graphic>
          <a:graphicData uri="http://schemas.openxmlformats.org/drawingml/2006/table">
            <a:tbl>
              <a:tblPr bandRow="1"/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9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양배추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60g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오이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50g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배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50g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빨간 </a:t>
                      </a:r>
                      <a:r>
                        <a:rPr lang="ko-KR" altLang="en-US" sz="2000" dirty="0" err="1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파프리카</a:t>
                      </a: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50g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2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2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2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2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2000" dirty="0" smtClean="0">
                          <a:latin typeface="DX새날B" pitchFamily="18" charset="-127"/>
                          <a:ea typeface="DX새날B" pitchFamily="18" charset="-127"/>
                        </a:rPr>
                        <a:t>노랑 </a:t>
                      </a:r>
                      <a:r>
                        <a:rPr lang="ko-KR" altLang="en-US" sz="2000" dirty="0" err="1" smtClean="0">
                          <a:latin typeface="DX새날B" pitchFamily="18" charset="-127"/>
                          <a:ea typeface="DX새날B" pitchFamily="18" charset="-127"/>
                        </a:rPr>
                        <a:t>파프리카</a:t>
                      </a:r>
                      <a:r>
                        <a:rPr lang="ko-KR" altLang="en-US" sz="2000" dirty="0" smtClean="0">
                          <a:latin typeface="DX새날B" pitchFamily="18" charset="-127"/>
                          <a:ea typeface="DX새날B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DX새날B" pitchFamily="18" charset="-127"/>
                          <a:ea typeface="DX새날B" pitchFamily="18" charset="-127"/>
                        </a:rPr>
                        <a:t>50g</a:t>
                      </a:r>
                      <a:endParaRPr lang="ko-KR" altLang="en-US" sz="2000" dirty="0"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2000" dirty="0" smtClean="0">
                          <a:latin typeface="DX새날B" pitchFamily="18" charset="-127"/>
                          <a:ea typeface="DX새날B" pitchFamily="18" charset="-127"/>
                        </a:rPr>
                        <a:t>쪽파 </a:t>
                      </a:r>
                      <a:r>
                        <a:rPr lang="en-US" altLang="ko-KR" sz="2000" dirty="0" smtClean="0">
                          <a:latin typeface="DX새날B" pitchFamily="18" charset="-127"/>
                          <a:ea typeface="DX새날B" pitchFamily="18" charset="-127"/>
                        </a:rPr>
                        <a:t>12g</a:t>
                      </a:r>
                      <a:endParaRPr lang="ko-KR" altLang="en-US" sz="2000" dirty="0"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게살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40g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레몬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itchFamily="18" charset="-127"/>
                          <a:ea typeface="DX새날B" pitchFamily="18" charset="-127"/>
                        </a:rPr>
                        <a:t>30g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itchFamily="18" charset="-127"/>
                        <a:ea typeface="DX새날B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6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4526" y="437789"/>
            <a:ext cx="183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 리 과 정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517" y="245269"/>
            <a:ext cx="1237595" cy="118272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33628" y="3267101"/>
            <a:ext cx="2105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1. </a:t>
            </a:r>
            <a:r>
              <a:rPr lang="ko-KR" altLang="en-US" dirty="0" smtClean="0">
                <a:latin typeface="DX새날B" pitchFamily="18" charset="-127"/>
                <a:ea typeface="DX새날B" pitchFamily="18" charset="-127"/>
              </a:rPr>
              <a:t>양배추와 실파를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삶고 찬물에 식힌다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76378" y="3244334"/>
            <a:ext cx="2420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2.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파프리카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오이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배를 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0.5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두께로 </a:t>
            </a:r>
            <a:r>
              <a:rPr lang="ko-KR" altLang="en-US" dirty="0" err="1">
                <a:latin typeface="DX새날B" pitchFamily="18" charset="-127"/>
                <a:ea typeface="DX새날B" pitchFamily="18" charset="-127"/>
              </a:rPr>
              <a:t>채썬다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8" y="1759847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직사각형 4"/>
          <p:cNvSpPr/>
          <p:nvPr/>
        </p:nvSpPr>
        <p:spPr>
          <a:xfrm>
            <a:off x="6404037" y="3237022"/>
            <a:ext cx="2203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3.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마요네즈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설탕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레몬즙을 넣고 소스를 만든다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9217" y="5947012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4.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소스를 </a:t>
            </a:r>
            <a:r>
              <a:rPr lang="ko-KR" altLang="en-US" dirty="0" err="1">
                <a:latin typeface="DX새날B" pitchFamily="18" charset="-127"/>
                <a:ea typeface="DX새날B" pitchFamily="18" charset="-127"/>
              </a:rPr>
              <a:t>졸인후에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 게살을 섞는다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76378" y="5855206"/>
            <a:ext cx="241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5.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양배추 위에 </a:t>
            </a:r>
            <a:r>
              <a:rPr lang="ko-KR" altLang="en-US" dirty="0" err="1">
                <a:latin typeface="DX새날B" pitchFamily="18" charset="-127"/>
                <a:ea typeface="DX새날B" pitchFamily="18" charset="-127"/>
              </a:rPr>
              <a:t>파프리카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오이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배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소스와 섞은 게살을 넣고 돌돌 만다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04036" y="5855206"/>
            <a:ext cx="234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smtClean="0">
                <a:latin typeface="DX새날B" pitchFamily="18" charset="-127"/>
                <a:ea typeface="DX새날B" pitchFamily="18" charset="-127"/>
              </a:rPr>
              <a:t>6. </a:t>
            </a:r>
            <a:r>
              <a:rPr lang="ko-KR" altLang="en-US" dirty="0" smtClean="0">
                <a:latin typeface="DX새날B" pitchFamily="18" charset="-127"/>
                <a:ea typeface="DX새날B" pitchFamily="18" charset="-127"/>
              </a:rPr>
              <a:t>실파로 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가운데를 묶고 양끝을 </a:t>
            </a:r>
            <a:r>
              <a:rPr lang="ko-KR" altLang="en-US" dirty="0" err="1">
                <a:latin typeface="DX새날B" pitchFamily="18" charset="-127"/>
                <a:ea typeface="DX새날B" pitchFamily="18" charset="-127"/>
              </a:rPr>
              <a:t>이쁘게</a:t>
            </a:r>
            <a:r>
              <a:rPr lang="ko-KR" altLang="en-US" dirty="0">
                <a:latin typeface="DX새날B" pitchFamily="18" charset="-127"/>
                <a:ea typeface="DX새날B" pitchFamily="18" charset="-127"/>
              </a:rPr>
              <a:t> 재단한다</a:t>
            </a:r>
            <a:r>
              <a:rPr lang="en-US" altLang="ko-KR" dirty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2" y="4253072"/>
            <a:ext cx="1985070" cy="1488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4418" y="3858822"/>
            <a:ext cx="1562276" cy="208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67" y="1802739"/>
            <a:ext cx="1912377" cy="143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09" y="1697245"/>
            <a:ext cx="2004573" cy="150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8" y="4206705"/>
            <a:ext cx="2046894" cy="153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6230" r="6154" b="11885"/>
          <a:stretch/>
        </p:blipFill>
        <p:spPr>
          <a:xfrm>
            <a:off x="371297" y="637900"/>
            <a:ext cx="8604448" cy="101638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158" y="689562"/>
            <a:ext cx="361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양배추 </a:t>
            </a:r>
            <a:r>
              <a:rPr lang="ko-KR" altLang="en-US" sz="40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게살말이</a:t>
            </a:r>
            <a:endParaRPr lang="ko-KR" altLang="en-US" sz="40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99592" y="5229200"/>
            <a:ext cx="7668852" cy="9217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양배추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식이섬유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많아 장의 독소와 노폐물을 배출시켜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장 건강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 </a:t>
            </a:r>
            <a:r>
              <a:rPr lang="ko-KR" altLang="en-US" sz="2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도움이되고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 풍부하여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위 점막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 보호하는 역할을 한다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endParaRPr lang="ko-KR" altLang="en-US" sz="28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endParaRPr lang="ko-KR" altLang="en-US" sz="2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14963" y="2478315"/>
            <a:ext cx="3563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종종 스트레스를 많이 받아 위경련이나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장이 예민해지는 친구들을 위해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장과 위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건강에 좋은 양배추를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사용하였습니다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</a:t>
            </a:r>
            <a:endParaRPr lang="ko-KR" altLang="en-US" sz="2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229200"/>
            <a:ext cx="504056" cy="4817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" y="1927482"/>
            <a:ext cx="3890065" cy="291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7560" y="393245"/>
            <a:ext cx="174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재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료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목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록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703" y="155824"/>
            <a:ext cx="1237595" cy="118272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98" y="2204864"/>
            <a:ext cx="2008702" cy="122413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9" y="2204864"/>
            <a:ext cx="1979439" cy="122413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2016224" cy="127560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4"/>
            <a:ext cx="2016224" cy="122413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5" y="3861048"/>
            <a:ext cx="2029493" cy="129614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82" y="3861048"/>
            <a:ext cx="1970518" cy="119675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2858"/>
            <a:ext cx="2016224" cy="119675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62" y="3861049"/>
            <a:ext cx="1995686" cy="1208562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00858"/>
              </p:ext>
            </p:extLst>
          </p:nvPr>
        </p:nvGraphicFramePr>
        <p:xfrm>
          <a:off x="537646" y="2195975"/>
          <a:ext cx="8064500" cy="331597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365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무말랭이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20g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고춧잎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7g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고춧가루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20g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까나리액젓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15g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099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올리고당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10g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마늘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쪽파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3g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참기름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6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292549" y="10600"/>
            <a:ext cx="1237957" cy="1181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431" y="217113"/>
            <a:ext cx="183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 리 과 정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 descr="C:/Users/ihard/AppData/Roaming/PolarisOffice/ETemp/956_6186816/image17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4089" b="-188"/>
          <a:stretch>
            <a:fillRect/>
          </a:stretch>
        </p:blipFill>
        <p:spPr>
          <a:xfrm>
            <a:off x="474425" y="1325848"/>
            <a:ext cx="2124075" cy="169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6" descr="C:/Users/ihard/AppData/Roaming/PolarisOffice/ETemp/956_6186816/fImage1042158454827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1362715"/>
            <a:ext cx="2286635" cy="170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텍스트 상자 1"/>
          <p:cNvSpPr txBox="1">
            <a:spLocks noGrp="1" noChangeArrowheads="1"/>
          </p:cNvSpPr>
          <p:nvPr/>
        </p:nvSpPr>
        <p:spPr>
          <a:xfrm>
            <a:off x="450016" y="3105640"/>
            <a:ext cx="2286635" cy="699999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1. 무말랭이를 따뜻한 물에 불려준다.</a:t>
            </a:r>
            <a:endParaRPr lang="ko-KR" altLang="en-US" sz="2000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8" name="텍스트 상자 1"/>
          <p:cNvSpPr txBox="1">
            <a:spLocks noGrp="1" noChangeArrowheads="1"/>
          </p:cNvSpPr>
          <p:nvPr/>
        </p:nvSpPr>
        <p:spPr>
          <a:xfrm>
            <a:off x="450016" y="5782513"/>
            <a:ext cx="2585407" cy="72008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4. 고춧가루, 까나리 액젓, 올리고당, 다진마늘을 넣고 무말랭이 양념장을 만든다. </a:t>
            </a:r>
            <a:endParaRPr lang="ko-KR" altLang="en-US" sz="2000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9" name="텍스트 상자 1"/>
          <p:cNvSpPr txBox="1">
            <a:spLocks noGrp="1" noChangeArrowheads="1"/>
          </p:cNvSpPr>
          <p:nvPr/>
        </p:nvSpPr>
        <p:spPr>
          <a:xfrm>
            <a:off x="3347864" y="5748252"/>
            <a:ext cx="2138714" cy="1010144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5. 무말랭이와 고춧잎을 양념장에 버무려준다.</a:t>
            </a:r>
            <a:endParaRPr lang="ko-KR" altLang="en-US" sz="2000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1" name="텍스트 상자 1"/>
          <p:cNvSpPr txBox="1">
            <a:spLocks noGrp="1" noChangeArrowheads="1"/>
          </p:cNvSpPr>
          <p:nvPr/>
        </p:nvSpPr>
        <p:spPr>
          <a:xfrm>
            <a:off x="3423182" y="3174915"/>
            <a:ext cx="2006268" cy="416766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ctr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2. 불린 고춧잎을 데친다.</a:t>
            </a:r>
            <a:endParaRPr lang="ko-KR" altLang="en-US" sz="2000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2" name="텍스트 상자 1"/>
          <p:cNvSpPr txBox="1">
            <a:spLocks noGrp="1" noChangeArrowheads="1"/>
          </p:cNvSpPr>
          <p:nvPr/>
        </p:nvSpPr>
        <p:spPr>
          <a:xfrm>
            <a:off x="6300192" y="3105640"/>
            <a:ext cx="2359671" cy="368081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3. 고춧잎을 먹기좋게 잘라준다.</a:t>
            </a:r>
            <a:endParaRPr lang="ko-KR" altLang="en-US" sz="2000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3" name="그림 1" descr="C:/Users/ihard/AppData/Roaming/PolarisOffice/ETemp/956_6186816/fImage12135811588164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2107565" cy="158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" descr="C:/Users/ihard/AppData/Roaming/PolarisOffice/ETemp/956_6186816/fImage15827611596095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1" y="1323944"/>
            <a:ext cx="2138714" cy="169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7171"/>
            <a:ext cx="2115821" cy="158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1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6230" r="6154" b="11885"/>
          <a:stretch/>
        </p:blipFill>
        <p:spPr>
          <a:xfrm>
            <a:off x="405585" y="673056"/>
            <a:ext cx="8748465" cy="103339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2569" y="830816"/>
            <a:ext cx="389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고춧잎 무말랭이</a:t>
            </a:r>
            <a:endParaRPr lang="ko-KR" altLang="en-US" sz="40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17769" y="5190828"/>
            <a:ext cx="806489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</a:pP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무말랭이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말리는 과정에서 생 무보다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칼슘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 더 풍부해진다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pPr>
              <a:spcBef>
                <a:spcPts val="600"/>
              </a:spcBef>
              <a:buClr>
                <a:srgbClr val="000000"/>
              </a:buClr>
            </a:pP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고춧잎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은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A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C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식이섬유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와 같은 다양한 영양소가 풍부하다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68553" y="2356149"/>
            <a:ext cx="3779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대부분의 학생들은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스트레스를 풀기 위해 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매운 음식을 많이 찾습니다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그래서 저희는 꼬들꼬들한 </a:t>
            </a:r>
            <a:r>
              <a:rPr lang="ko-KR" altLang="en-US" sz="2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식감의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무말랭이와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비타민이 풍부한 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고춧잎을 이용한 매콤한 무말랭이 무침을 만들었습니다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13" y="5190828"/>
            <a:ext cx="504056" cy="4817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13" y="5597731"/>
            <a:ext cx="504056" cy="4817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9" y="1988840"/>
            <a:ext cx="3646888" cy="2735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0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0203" y="41831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재 </a:t>
            </a:r>
            <a:r>
              <a:rPr lang="ko-KR" altLang="en-US" sz="48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료</a:t>
            </a:r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목 </a:t>
            </a:r>
            <a:r>
              <a:rPr lang="ko-KR" altLang="en-US" sz="48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록</a:t>
            </a:r>
            <a:endParaRPr lang="ko-KR" altLang="en-US" sz="4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771" y="275029"/>
            <a:ext cx="1175314" cy="112320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76" y="1955843"/>
            <a:ext cx="2068512" cy="11603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21293"/>
            <a:ext cx="2016224" cy="11949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4" y="3573016"/>
            <a:ext cx="1944216" cy="122413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2016224" cy="12241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0875"/>
            <a:ext cx="2016224" cy="1226277"/>
          </a:xfrm>
          <a:prstGeom prst="rect">
            <a:avLst/>
          </a:prstGeom>
        </p:spPr>
      </p:pic>
      <p:pic>
        <p:nvPicPr>
          <p:cNvPr id="1026" name="Picture 2" descr="C:\Users\user140203\AppData\Local\Microsoft\Windows\Temporary Internet Files\Content.IE5\UBTQLLN4\0003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55843"/>
            <a:ext cx="2016224" cy="1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82487"/>
              </p:ext>
            </p:extLst>
          </p:nvPr>
        </p:nvGraphicFramePr>
        <p:xfrm>
          <a:off x="1529346" y="1905992"/>
          <a:ext cx="6048375" cy="33121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b="1" dirty="0" smtClean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실파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콩나물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45g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무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70g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팽이버섯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15g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청고추</a:t>
                      </a: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홍고추</a:t>
                      </a: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6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529664" y="147567"/>
            <a:ext cx="1093786" cy="1044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2380" y="254103"/>
            <a:ext cx="34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조리과정</a:t>
            </a:r>
            <a:endParaRPr lang="ko-KR" altLang="en-US" sz="4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55475" y="5889944"/>
            <a:ext cx="1853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DX새날B" pitchFamily="18" charset="-127"/>
                <a:ea typeface="DX새날B" pitchFamily="18" charset="-127"/>
              </a:rPr>
              <a:t>4. </a:t>
            </a:r>
            <a:r>
              <a:rPr lang="ko-KR" altLang="en-US" sz="2000" dirty="0" smtClean="0">
                <a:latin typeface="DX새날B" pitchFamily="18" charset="-127"/>
                <a:ea typeface="DX새날B" pitchFamily="18" charset="-127"/>
              </a:rPr>
              <a:t>멸치액젓을 넣는다</a:t>
            </a:r>
            <a:r>
              <a:rPr lang="en-US" altLang="ko-KR" sz="2000" dirty="0" smtClean="0">
                <a:latin typeface="DX새날B" pitchFamily="18" charset="-127"/>
                <a:ea typeface="DX새날B" pitchFamily="18" charset="-127"/>
              </a:rPr>
              <a:t>.</a:t>
            </a:r>
            <a:endParaRPr lang="ko-KR" altLang="en-US" sz="20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12508" y="3071692"/>
            <a:ext cx="2274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1.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무를 </a:t>
            </a:r>
            <a:r>
              <a:rPr lang="ko-KR" altLang="en-US" sz="2000" dirty="0" smtClean="0">
                <a:latin typeface="DX새날B" pitchFamily="18" charset="-127"/>
                <a:ea typeface="DX새날B" pitchFamily="18" charset="-127"/>
              </a:rPr>
              <a:t>채 썰고</a:t>
            </a:r>
            <a:r>
              <a:rPr lang="en-US" altLang="ko-KR" sz="2000" dirty="0" smtClean="0"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콩나물과 팽이버섯</a:t>
            </a:r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쪽파</a:t>
            </a:r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sz="2000" dirty="0" err="1">
                <a:latin typeface="DX새날B" pitchFamily="18" charset="-127"/>
                <a:ea typeface="DX새날B" pitchFamily="18" charset="-127"/>
              </a:rPr>
              <a:t>홍고추를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 손질한다</a:t>
            </a:r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. </a:t>
            </a:r>
            <a:endParaRPr lang="ko-KR" altLang="en-US" sz="20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46816" y="3071693"/>
            <a:ext cx="2214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2.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채 썬 </a:t>
            </a:r>
            <a:r>
              <a:rPr lang="ko-KR" altLang="en-US" sz="2000" dirty="0" smtClean="0">
                <a:latin typeface="DX새날B" pitchFamily="18" charset="-127"/>
                <a:ea typeface="DX새날B" pitchFamily="18" charset="-127"/>
              </a:rPr>
              <a:t>무를 끓는 소금물에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먼저 넣어준다</a:t>
            </a:r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. </a:t>
            </a:r>
            <a:endParaRPr lang="ko-KR" altLang="en-US" sz="20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709219" y="5817458"/>
            <a:ext cx="2298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3</a:t>
            </a:r>
            <a:r>
              <a:rPr lang="en-US" altLang="ko-KR" sz="2000" dirty="0" smtClean="0"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2000" dirty="0" smtClean="0">
                <a:latin typeface="DX새날B" pitchFamily="18" charset="-127"/>
                <a:ea typeface="DX새날B" pitchFamily="18" charset="-127"/>
              </a:rPr>
              <a:t>나머지 손질한 </a:t>
            </a:r>
            <a:r>
              <a:rPr lang="ko-KR" altLang="en-US" sz="2000" dirty="0">
                <a:latin typeface="DX새날B" pitchFamily="18" charset="-127"/>
                <a:ea typeface="DX새날B" pitchFamily="18" charset="-127"/>
              </a:rPr>
              <a:t>재료를 소금을 넣은 물에 끓인다</a:t>
            </a:r>
            <a:r>
              <a:rPr lang="en-US" altLang="ko-KR" sz="2000" dirty="0">
                <a:latin typeface="DX새날B" pitchFamily="18" charset="-127"/>
                <a:ea typeface="DX새날B" pitchFamily="18" charset="-127"/>
              </a:rPr>
              <a:t>. </a:t>
            </a:r>
            <a:endParaRPr lang="ko-KR" altLang="en-US" sz="20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7" y="1191636"/>
            <a:ext cx="2494009" cy="187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28" y="3933056"/>
            <a:ext cx="2465318" cy="184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7" y="3933056"/>
            <a:ext cx="2516681" cy="188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28" y="1234229"/>
            <a:ext cx="2432332" cy="182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3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6230" r="6154" b="11885"/>
          <a:stretch/>
        </p:blipFill>
        <p:spPr>
          <a:xfrm>
            <a:off x="575556" y="691620"/>
            <a:ext cx="8684178" cy="100811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067" y="745931"/>
            <a:ext cx="346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콩나물 냉국</a:t>
            </a:r>
            <a:endParaRPr lang="ko-KR" altLang="en-US" sz="40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03138" y="2073026"/>
            <a:ext cx="349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더운 여름</a:t>
            </a:r>
            <a:r>
              <a:rPr lang="en-US" altLang="ko-KR" sz="36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! </a:t>
            </a:r>
          </a:p>
          <a:p>
            <a:r>
              <a:rPr lang="en-US" altLang="ko-KR" sz="3200" dirty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늦게까지 공부하는 친구들에게 더위를 식혀주는 시원한 냉국을 만들었습니다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더운 날씨에도 상쾌하게 야간자율학습에 열중할 수 있도록 만들었습니다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2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67544" y="5589240"/>
            <a:ext cx="8229600" cy="7441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콩나물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은 풍부한 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섬유질</a:t>
            </a:r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 장 운동을 활발하게 해줘서 변비에 도움을 주며 장을 건강하게 만들어 준다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83" y="5582977"/>
            <a:ext cx="504056" cy="4817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4232947" cy="317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3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76256" y="156706"/>
            <a:ext cx="193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DX새날B" panose="02020600000000000000" pitchFamily="18" charset="-127"/>
                <a:ea typeface="DX새날B" panose="02020600000000000000" pitchFamily="18" charset="-127"/>
              </a:rPr>
              <a:t>밥은 먹고 다니니</a:t>
            </a:r>
            <a:r>
              <a:rPr lang="en-US" altLang="ko-KR" sz="2800" dirty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  <a:endParaRPr lang="ko-KR" altLang="en-US" sz="2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2818"/>
            <a:ext cx="691276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09" y="0"/>
            <a:ext cx="1475656" cy="8366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469050" y="206699"/>
            <a:ext cx="922284" cy="88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3342" y="195530"/>
            <a:ext cx="2098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완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성 사 진</a:t>
            </a:r>
            <a:endParaRPr lang="ko-KR" altLang="en-US" sz="4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3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8" b="4615"/>
          <a:stretch/>
        </p:blipFill>
        <p:spPr>
          <a:xfrm>
            <a:off x="1603" y="2052269"/>
            <a:ext cx="9144000" cy="37444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63650" r="74769" b="25743"/>
          <a:stretch/>
        </p:blipFill>
        <p:spPr>
          <a:xfrm>
            <a:off x="229625" y="880662"/>
            <a:ext cx="4822990" cy="1082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038262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출품하는 메뉴 설명</a:t>
            </a:r>
            <a:endParaRPr lang="ko-KR" altLang="en-US" sz="40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84317"/>
            <a:ext cx="8469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저희는 편안한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집밥을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주제로한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한상차림을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준비했습니다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집밥의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의미는 편안하고 건강하고 맛있는 밥이라는 의미가 있습니다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학교에서 장시간 생활하는 학생들의 불편함을 조금이나마 해소해 줄 수 있는 것이 집에서 먹는 가장 편안한 밥이 아닐까 생각했습니다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학생들을 </a:t>
            </a:r>
            <a:r>
              <a:rPr lang="en-US" altLang="ko-KR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위한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음식인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만큼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두뇌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활동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과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체력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보충에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도움이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되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면서 육류와 채소의 다양한 구성으로 </a:t>
            </a:r>
            <a:r>
              <a:rPr lang="en-US" altLang="ko-KR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식단을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만들었습니다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846"/>
          <a:stretch/>
        </p:blipFill>
        <p:spPr>
          <a:xfrm>
            <a:off x="0" y="1501726"/>
            <a:ext cx="9144000" cy="385454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059832" y="2767280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감사합니다</a:t>
            </a:r>
            <a:endParaRPr lang="ko-KR" altLang="en-US" sz="8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8" b="4615"/>
          <a:stretch/>
        </p:blipFill>
        <p:spPr>
          <a:xfrm>
            <a:off x="0" y="2348880"/>
            <a:ext cx="9144000" cy="41044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63650" r="74769" b="25743"/>
          <a:stretch/>
        </p:blipFill>
        <p:spPr>
          <a:xfrm>
            <a:off x="-180528" y="839638"/>
            <a:ext cx="5574177" cy="1133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358" y="1027534"/>
            <a:ext cx="367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청소년에게 필요한 영양소</a:t>
            </a:r>
            <a:endParaRPr lang="ko-KR" altLang="en-US" sz="40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8469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 청소년에게 꼭 필요한 영양소를 이용해 청소년들의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두뇌활동에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도움이</a:t>
            </a:r>
            <a:r>
              <a:rPr lang="en-US" altLang="ko-KR" sz="32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되는 식단을 만들었습니다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청소년의 두뇌활동을 돕기 위해 대표적인 영양소인 탄수화물과 비타민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B,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지방산이 대표적입니다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탄수화물은 뇌활동의 주 에너지원인 포도당을 공급하여 두뇌활동을 돕고 집중력을 향상시켜 고등학생에게 꼭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!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필요한 영양소 입니다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D</a:t>
            </a:r>
            <a:r>
              <a:rPr lang="ko-KR" altLang="en-US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는 포도당대사를 촉진시키고 지방산은 뇌 세포막 구성 및 두뇌활동을 촉진 시켜 두뇌활동에 많은 도움이 됩니다</a:t>
            </a:r>
            <a:r>
              <a:rPr lang="en-US" altLang="ko-KR" sz="3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7336" y="1158201"/>
            <a:ext cx="2004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재 </a:t>
            </a:r>
            <a:r>
              <a:rPr lang="ko-KR" altLang="en-US" sz="4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료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목 </a:t>
            </a:r>
            <a:r>
              <a:rPr lang="ko-KR" altLang="en-US" sz="44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록</a:t>
            </a:r>
            <a:endParaRPr lang="ko-KR" altLang="en-US" sz="4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51559"/>
            <a:ext cx="1237595" cy="118272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52120" y="2306346"/>
            <a:ext cx="1944216" cy="1224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00" y="3861048"/>
            <a:ext cx="2004431" cy="1224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27" y="3861048"/>
            <a:ext cx="1949640" cy="122413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78" y="3861049"/>
            <a:ext cx="1980628" cy="12241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00" y="2265520"/>
            <a:ext cx="2011327" cy="12649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1" y="2265519"/>
            <a:ext cx="1956536" cy="1264963"/>
          </a:xfrm>
          <a:prstGeom prst="rect">
            <a:avLst/>
          </a:prstGeom>
        </p:spPr>
      </p:pic>
      <p:graphicFrame>
        <p:nvGraphicFramePr>
          <p:cNvPr id="10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4814"/>
              </p:ext>
            </p:extLst>
          </p:nvPr>
        </p:nvGraphicFramePr>
        <p:xfrm>
          <a:off x="1545760" y="2267269"/>
          <a:ext cx="6048375" cy="31902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건표고버섯</a:t>
                      </a: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8g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건취나물</a:t>
                      </a: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8g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쌀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90g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홍고추</a:t>
                      </a: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12g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청고추</a:t>
                      </a: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12g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쪽파 </a:t>
                      </a:r>
                      <a:r>
                        <a:rPr lang="en-US" altLang="ko-KR" sz="16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6g</a:t>
                      </a:r>
                      <a:endParaRPr lang="ko-KR" altLang="en-US" sz="16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668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96894"/>
            <a:ext cx="9144000" cy="189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499666" y="150638"/>
            <a:ext cx="1237957" cy="1181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480" y="356760"/>
            <a:ext cx="248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 리 과 정</a:t>
            </a:r>
            <a:endParaRPr lang="ko-KR" altLang="en-US" sz="4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6" name="그림 5" descr="C:/Users/ihard/AppData/Roaming/PolarisOffice/ETemp/1392_7099664/image5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541" b="-512"/>
          <a:stretch>
            <a:fillRect/>
          </a:stretch>
        </p:blipFill>
        <p:spPr>
          <a:xfrm>
            <a:off x="4785736" y="1655318"/>
            <a:ext cx="1887220" cy="137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 descr="C:/Users/ihard/AppData/Roaming/PolarisOffice/ETemp/1392_7099664/image6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9595" b="365"/>
          <a:stretch>
            <a:fillRect/>
          </a:stretch>
        </p:blipFill>
        <p:spPr>
          <a:xfrm>
            <a:off x="6978944" y="4071929"/>
            <a:ext cx="1868805" cy="1369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 descr="C:/Users/ihard/AppData/Roaming/PolarisOffice/ETemp/1392_7099664/image7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1567" b="4965"/>
          <a:stretch>
            <a:fillRect/>
          </a:stretch>
        </p:blipFill>
        <p:spPr>
          <a:xfrm>
            <a:off x="2561846" y="1655318"/>
            <a:ext cx="1843405" cy="138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 descr="C:/Users/ihard/AppData/Roaming/PolarisOffice/ETemp/1392_7099664/image8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657" y="4084430"/>
            <a:ext cx="1843405" cy="135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 descr="C:/Users/ihard/AppData/Roaming/PolarisOffice/ETemp/1392_7099664/image9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70" y="1655318"/>
            <a:ext cx="1878965" cy="135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그림 10" descr="C:/Users/ihard/AppData/Roaming/PolarisOffice/ETemp/1392_7099664/image10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928" y="4071929"/>
            <a:ext cx="1835150" cy="139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텍스트 상자 1"/>
          <p:cNvSpPr txBox="1">
            <a:spLocks noGrp="1" noChangeArrowheads="1"/>
          </p:cNvSpPr>
          <p:nvPr/>
        </p:nvSpPr>
        <p:spPr>
          <a:xfrm>
            <a:off x="360442" y="2987132"/>
            <a:ext cx="1886585" cy="61468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1. 취나물을 먹기좋게 손질하고 데친다.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3" name="텍스트 상자 1"/>
          <p:cNvSpPr txBox="1">
            <a:spLocks noGrp="1" noChangeArrowheads="1"/>
          </p:cNvSpPr>
          <p:nvPr/>
        </p:nvSpPr>
        <p:spPr>
          <a:xfrm>
            <a:off x="7038633" y="2987132"/>
            <a:ext cx="1749425" cy="61341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4. 얇게 썬 표고버섯을 간장양념으로 밑간을 해준다. 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4" name="텍스트 상자 1"/>
          <p:cNvSpPr txBox="1">
            <a:spLocks noGrp="1" noChangeArrowheads="1"/>
          </p:cNvSpPr>
          <p:nvPr/>
        </p:nvSpPr>
        <p:spPr>
          <a:xfrm>
            <a:off x="229350" y="5655608"/>
            <a:ext cx="2317688" cy="832471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5. 취나물과 표고버섯을 넣고 </a:t>
            </a:r>
            <a:r>
              <a:rPr lang="en-US" altLang="ko-KR" dirty="0" err="1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데친</a:t>
            </a: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취나물</a:t>
            </a: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물로 밥물을 올린다.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5" name="텍스트 상자 1"/>
          <p:cNvSpPr txBox="1">
            <a:spLocks noGrp="1" noChangeArrowheads="1"/>
          </p:cNvSpPr>
          <p:nvPr/>
        </p:nvSpPr>
        <p:spPr>
          <a:xfrm>
            <a:off x="2514738" y="2987132"/>
            <a:ext cx="1965261" cy="61341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2. 데친 취나물을 참기름과 소금을 넣어 밑간을 한다.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6" name="그림 1" descr="C:/Users/ihard/AppData/Roaming/PolarisOffice/ETemp/1392_7099664/fImage871278479961.jpe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41" y="1645793"/>
            <a:ext cx="1844040" cy="136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텍스트 상자 1"/>
          <p:cNvSpPr txBox="1">
            <a:spLocks noGrp="1" noChangeArrowheads="1"/>
          </p:cNvSpPr>
          <p:nvPr/>
        </p:nvSpPr>
        <p:spPr>
          <a:xfrm>
            <a:off x="4825855" y="2987132"/>
            <a:ext cx="1780223" cy="220449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3. 표고버섯을 얇게 썬다.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8" name="그림 1" descr="C:/Users/ihard/AppData/Roaming/PolarisOffice/ETemp/1392_7099664/fImage52806897491.jpe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6" y="4089798"/>
            <a:ext cx="1825625" cy="135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텍스트 상자 1"/>
          <p:cNvSpPr txBox="1">
            <a:spLocks noGrp="1" noChangeArrowheads="1"/>
          </p:cNvSpPr>
          <p:nvPr/>
        </p:nvSpPr>
        <p:spPr>
          <a:xfrm>
            <a:off x="2511880" y="5655608"/>
            <a:ext cx="1995805" cy="697502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6. (5)위에 표고를 올리고 강불로5분동안 밥을 짓는다.</a:t>
            </a:r>
            <a:endParaRPr lang="ko-KR" altLang="en-US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20" name="텍스트 상자 1"/>
          <p:cNvSpPr txBox="1">
            <a:spLocks noGrp="1" noChangeArrowheads="1"/>
          </p:cNvSpPr>
          <p:nvPr/>
        </p:nvSpPr>
        <p:spPr>
          <a:xfrm>
            <a:off x="4623867" y="5658759"/>
            <a:ext cx="2166348" cy="61277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7. (6)위에  취나물을 넣고 약불로 10분동안 밥을 짓는다.</a:t>
            </a:r>
            <a:endParaRPr lang="ko-KR" altLang="en-US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21" name="텍스트 상자 1"/>
          <p:cNvSpPr txBox="1">
            <a:spLocks noGrp="1" noChangeArrowheads="1"/>
          </p:cNvSpPr>
          <p:nvPr/>
        </p:nvSpPr>
        <p:spPr>
          <a:xfrm>
            <a:off x="6829082" y="5693790"/>
            <a:ext cx="2192605" cy="577744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8. 간장, 고춧가루, 참기름, 쪽파를 섞어 양념장을 만든다.</a:t>
            </a:r>
            <a:endParaRPr lang="ko-KR" altLang="en-US" dirty="0" smtClean="0">
              <a:solidFill>
                <a:srgbClr val="0000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6230" r="6154" b="11885"/>
          <a:stretch/>
        </p:blipFill>
        <p:spPr>
          <a:xfrm>
            <a:off x="345713" y="717271"/>
            <a:ext cx="8676456" cy="100721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479" y="717271"/>
            <a:ext cx="418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취나물 표고버섯 밥</a:t>
            </a:r>
            <a:endParaRPr lang="ko-KR" altLang="en-US" sz="48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4048" y="1955703"/>
            <a:ext cx="37444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평소 밥보다는 인스턴트 음식을 많이 먹는 친구들을 위해 </a:t>
            </a:r>
            <a:r>
              <a:rPr lang="ko-KR" altLang="en-US" sz="36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든든한 밥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 필요하다고 생각했습니다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그리고 집에서 반찬으로 많이 먹는 나물 무침을 생각하다가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취나물 표고버섯 밥을 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만들었습니다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endParaRPr lang="ko-KR" altLang="en-US" sz="16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100" y="4952027"/>
            <a:ext cx="504056" cy="48171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7800" y="5838910"/>
            <a:ext cx="504056" cy="481710"/>
          </a:xfrm>
          <a:prstGeom prst="rect">
            <a:avLst/>
          </a:prstGeom>
        </p:spPr>
      </p:pic>
      <p:sp>
        <p:nvSpPr>
          <p:cNvPr id="19" name="내용 개체 틀 2"/>
          <p:cNvSpPr txBox="1">
            <a:spLocks/>
          </p:cNvSpPr>
          <p:nvPr/>
        </p:nvSpPr>
        <p:spPr>
          <a:xfrm>
            <a:off x="1091355" y="4888158"/>
            <a:ext cx="7488832" cy="13967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표고버섯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에는 많은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D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성분으로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두뇌활동의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주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에너지원인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포도당의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대사를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촉진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한다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취나물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에는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두통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완화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와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집중력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향상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도움이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되기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때문에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고등학생들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에게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좋은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음식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X새날B" panose="02020600000000000000" pitchFamily="18" charset="-127"/>
                <a:ea typeface="DX새날B" panose="02020600000000000000" pitchFamily="18" charset="-127"/>
              </a:rPr>
              <a:t>이다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1944992"/>
            <a:ext cx="3663694" cy="274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3772" y="44495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재 </a:t>
            </a:r>
            <a:r>
              <a:rPr lang="ko-KR" altLang="en-US" sz="48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료</a:t>
            </a:r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목 </a:t>
            </a:r>
            <a:r>
              <a:rPr lang="ko-KR" altLang="en-US" sz="48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록</a:t>
            </a:r>
            <a:endParaRPr lang="ko-KR" altLang="en-US" sz="4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9089"/>
            <a:ext cx="1237595" cy="118272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014220" cy="12241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27" y="2060848"/>
            <a:ext cx="2032473" cy="122413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9" y="2109999"/>
            <a:ext cx="2019335" cy="117498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80" y="2109999"/>
            <a:ext cx="1944216" cy="11749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380" y="3347021"/>
            <a:ext cx="1199454" cy="19888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 rot="16200000">
            <a:off x="2961604" y="3333882"/>
            <a:ext cx="1199454" cy="20151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41713"/>
            <a:ext cx="2016224" cy="1199455"/>
          </a:xfrm>
          <a:prstGeom prst="rect">
            <a:avLst/>
          </a:prstGeom>
        </p:spPr>
      </p:pic>
      <p:graphicFrame>
        <p:nvGraphicFramePr>
          <p:cNvPr id="7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88056"/>
              </p:ext>
            </p:extLst>
          </p:nvPr>
        </p:nvGraphicFramePr>
        <p:xfrm>
          <a:off x="539552" y="2060848"/>
          <a:ext cx="8064500" cy="33121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0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1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삼겹살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200g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데리야끼소스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30g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파인애플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40g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err="1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고추장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 10g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파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30g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고춧가루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10g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참기름 </a:t>
                      </a:r>
                      <a:r>
                        <a:rPr lang="en-US" altLang="ko-KR" sz="2000" dirty="0" smtClean="0">
                          <a:solidFill>
                            <a:schemeClr val="dk1"/>
                          </a:solidFill>
                          <a:latin typeface="DX새날B" panose="02020600000000000000" pitchFamily="18" charset="-127"/>
                          <a:ea typeface="DX새날B" panose="02020600000000000000" pitchFamily="18" charset="-127"/>
                        </a:rPr>
                        <a:t>5g</a:t>
                      </a: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dk1"/>
                        </a:solidFill>
                        <a:latin typeface="DX새날B" panose="02020600000000000000" pitchFamily="18" charset="-127"/>
                        <a:ea typeface="DX새날B" panose="0202060000000000000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6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-5053" y="6671245"/>
            <a:ext cx="9144000" cy="189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475656" y="1"/>
            <a:ext cx="1237957" cy="1181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7777" y="260641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 리 과 정</a:t>
            </a:r>
            <a:endParaRPr lang="ko-KR" altLang="en-US" sz="4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2" name="텍스트 상자 1"/>
          <p:cNvSpPr txBox="1">
            <a:spLocks noGrp="1" noChangeArrowheads="1"/>
          </p:cNvSpPr>
          <p:nvPr/>
        </p:nvSpPr>
        <p:spPr>
          <a:xfrm>
            <a:off x="539552" y="3217703"/>
            <a:ext cx="2191347" cy="40733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1. </a:t>
            </a:r>
            <a:r>
              <a:rPr lang="ko-KR" altLang="en-US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삼겹</a:t>
            </a:r>
            <a:r>
              <a:rPr lang="en-US" altLang="ko-KR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살을</a:t>
            </a: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먹기좋게 자른다.</a:t>
            </a:r>
            <a:endParaRPr lang="ko-KR" altLang="en-US" sz="2000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3" name="텍스트 상자 1"/>
          <p:cNvSpPr txBox="1">
            <a:spLocks noGrp="1" noChangeArrowheads="1"/>
          </p:cNvSpPr>
          <p:nvPr/>
        </p:nvSpPr>
        <p:spPr>
          <a:xfrm>
            <a:off x="6134549" y="3162285"/>
            <a:ext cx="2736303" cy="91948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3. 데리야끼 소스와 고추장, 고춧가루, 물엿, 다진 파인애플을 넣고 섞는다.</a:t>
            </a:r>
            <a:endParaRPr lang="ko-KR" altLang="en-US" sz="2000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4" name="텍스트 상자 1"/>
          <p:cNvSpPr txBox="1">
            <a:spLocks noGrp="1" noChangeArrowheads="1"/>
          </p:cNvSpPr>
          <p:nvPr/>
        </p:nvSpPr>
        <p:spPr>
          <a:xfrm>
            <a:off x="539552" y="5706869"/>
            <a:ext cx="2373908" cy="81847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4. </a:t>
            </a:r>
            <a:r>
              <a:rPr lang="en-US" altLang="ko-KR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데리야끼</a:t>
            </a: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고추장</a:t>
            </a: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소스</a:t>
            </a:r>
            <a:r>
              <a:rPr lang="ko-KR" altLang="en-US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를 고기에 바르면서 석쇠에 굽는다</a:t>
            </a: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</p:txBody>
      </p:sp>
      <p:sp>
        <p:nvSpPr>
          <p:cNvPr id="16" name="텍스트 상자 1"/>
          <p:cNvSpPr txBox="1">
            <a:spLocks noGrp="1" noChangeArrowheads="1"/>
          </p:cNvSpPr>
          <p:nvPr/>
        </p:nvSpPr>
        <p:spPr>
          <a:xfrm>
            <a:off x="3352604" y="3162285"/>
            <a:ext cx="2160240" cy="56070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127000" indent="0" algn="l" defTabSz="914400" eaLnBrk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2. </a:t>
            </a:r>
            <a:r>
              <a:rPr lang="en-US" altLang="ko-KR" sz="2000" dirty="0" err="1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석쇠에</a:t>
            </a:r>
            <a:r>
              <a:rPr lang="en-US" altLang="ko-KR" sz="20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2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초벌로</a:t>
            </a:r>
            <a:r>
              <a:rPr lang="en-US" altLang="ko-KR" sz="2000" dirty="0" smtClean="0">
                <a:solidFill>
                  <a:schemeClr val="tx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구워준다 </a:t>
            </a:r>
            <a:endParaRPr lang="ko-KR" altLang="en-US" sz="2000" dirty="0" smtClean="0">
              <a:solidFill>
                <a:schemeClr val="tx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02780" y="5688569"/>
            <a:ext cx="2495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eaLnBrk="0" fontAlgn="base"/>
            <a:r>
              <a:rPr lang="en-US" altLang="ko-KR" sz="2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5. </a:t>
            </a:r>
            <a:r>
              <a:rPr lang="ko-KR" altLang="en-US" sz="2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파를 </a:t>
            </a:r>
            <a:r>
              <a:rPr lang="ko-KR" altLang="en-US" sz="2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채썰어</a:t>
            </a:r>
            <a:r>
              <a:rPr lang="ko-KR" altLang="en-US" sz="2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2000" dirty="0">
                <a:latin typeface="DX새날B" panose="02020600000000000000" pitchFamily="18" charset="-127"/>
                <a:ea typeface="DX새날B" panose="02020600000000000000" pitchFamily="18" charset="-127"/>
              </a:rPr>
              <a:t>깔고 </a:t>
            </a:r>
            <a:r>
              <a:rPr lang="ko-KR" altLang="en-US" sz="2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그 위에 </a:t>
            </a:r>
            <a:r>
              <a:rPr lang="ko-KR" altLang="en-US" sz="2000" dirty="0">
                <a:latin typeface="DX새날B" panose="02020600000000000000" pitchFamily="18" charset="-127"/>
                <a:ea typeface="DX새날B" panose="02020600000000000000" pitchFamily="18" charset="-127"/>
              </a:rPr>
              <a:t>고기를 얹는다</a:t>
            </a:r>
            <a:r>
              <a:rPr lang="en-US" altLang="ko-KR" sz="2000" dirty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2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85277"/>
            <a:ext cx="2081312" cy="156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8885" y="1231469"/>
            <a:ext cx="1522852" cy="2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313" y="3926618"/>
            <a:ext cx="1495949" cy="1994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48" y="1485277"/>
            <a:ext cx="2046269" cy="153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7765" y="3950298"/>
            <a:ext cx="1381095" cy="198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6230" r="6154" b="11885"/>
          <a:stretch/>
        </p:blipFill>
        <p:spPr>
          <a:xfrm>
            <a:off x="539552" y="665077"/>
            <a:ext cx="8604448" cy="99885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68838"/>
            <a:ext cx="9144000" cy="189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0300" y="822836"/>
            <a:ext cx="620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데리야끼</a:t>
            </a:r>
            <a:r>
              <a:rPr lang="ko-KR" altLang="en-US" sz="36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고추장 삼겹살 구이</a:t>
            </a:r>
            <a:endParaRPr lang="ko-KR" altLang="en-US" sz="36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10653" y="5434051"/>
            <a:ext cx="7560840" cy="7920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돼지고기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양질의 </a:t>
            </a:r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단백질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과 </a:t>
            </a:r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 함유하고 있고 철분함유량과 </a:t>
            </a:r>
            <a:r>
              <a:rPr lang="ko-KR" altLang="en-US" sz="3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철분흡수량이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높아 </a:t>
            </a:r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빈혈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</a:t>
            </a:r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예방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하는</a:t>
            </a:r>
            <a:r>
              <a:rPr lang="ko-KR" alt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효과가 뛰어나다</a:t>
            </a:r>
            <a:r>
              <a:rPr lang="en-US" altLang="ko-KR" sz="3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endParaRPr lang="en-US" altLang="ko-KR" sz="1800" dirty="0" smtClean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20072" y="2183507"/>
            <a:ext cx="3744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늦은 저녁시간에 삼겹살을 부담스럽지 않게 먹을 수 있도록 석쇠에 구워 </a:t>
            </a:r>
            <a:r>
              <a:rPr lang="ko-KR" altLang="en-US" sz="36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기름기를 빼고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파인애플을 넣은 </a:t>
            </a:r>
            <a:r>
              <a:rPr lang="ko-KR" altLang="en-US" sz="28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새콤달콤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한 소스를 발라 구웠습니다</a:t>
            </a:r>
            <a:r>
              <a:rPr lang="en-US" altLang="ko-KR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r>
              <a:rPr lang="ko-KR" altLang="en-US" sz="2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endParaRPr lang="ko-KR" altLang="en-US" sz="2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589240"/>
            <a:ext cx="504056" cy="4817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6482" y="1257717"/>
            <a:ext cx="2981430" cy="397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1475656" cy="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770</Words>
  <Application>Microsoft Office PowerPoint</Application>
  <PresentationFormat>화면 슬라이드 쇼(4:3)</PresentationFormat>
  <Paragraphs>111</Paragraphs>
  <Slides>20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굴림</vt:lpstr>
      <vt:lpstr>Arial</vt:lpstr>
      <vt:lpstr>맑은 고딕</vt:lpstr>
      <vt:lpstr>DX새날B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user140203</cp:lastModifiedBy>
  <cp:revision>92</cp:revision>
  <dcterms:created xsi:type="dcterms:W3CDTF">2015-03-14T03:12:18Z</dcterms:created>
  <dcterms:modified xsi:type="dcterms:W3CDTF">2016-08-01T22:09:11Z</dcterms:modified>
</cp:coreProperties>
</file>