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70" r:id="rId11"/>
    <p:sldId id="269" r:id="rId12"/>
    <p:sldId id="263" r:id="rId13"/>
    <p:sldId id="264" r:id="rId14"/>
    <p:sldId id="265" r:id="rId15"/>
    <p:sldId id="266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FF00"/>
    <a:srgbClr val="003300"/>
    <a:srgbClr val="DCA212"/>
    <a:srgbClr val="EE0000"/>
    <a:srgbClr val="07B931"/>
    <a:srgbClr val="E7A90F"/>
    <a:srgbClr val="EDE80A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EF157-3A41-4939-8A3A-3C5070F25F82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82A23-A3A5-422F-A67C-7AEAA4DDE2A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435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82A23-A3A5-422F-A67C-7AEAA4DDE2A9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919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82A23-A3A5-422F-A67C-7AEAA4DDE2A9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9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82A23-A3A5-422F-A67C-7AEAA4DDE2A9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9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2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247094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2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5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2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62" y="261893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7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1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31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4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C438849-146D-4F88-BACF-D42DDBB5E9D0}" type="datetimeFigureOut">
              <a:rPr lang="ko-KR" altLang="en-US" smtClean="0"/>
              <a:t>2016-07-31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F3EA38B9-7E36-448D-9854-4F4D20D76716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1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1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1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1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1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1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1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1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1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bmp"/><Relationship Id="rId4" Type="http://schemas.openxmlformats.org/officeDocument/2006/relationships/image" Target="../media/image48.b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7406640" cy="1472184"/>
          </a:xfrm>
          <a:noFill/>
        </p:spPr>
        <p:txBody>
          <a:bodyPr>
            <a:normAutofit/>
          </a:bodyPr>
          <a:lstStyle/>
          <a:p>
            <a:pPr algn="ctr"/>
            <a:r>
              <a:rPr lang="ko-KR" altLang="en-US" sz="3600" b="1" dirty="0" smtClean="0">
                <a:solidFill>
                  <a:schemeClr val="accent1"/>
                </a:solidFill>
              </a:rPr>
              <a:t>건강 </a:t>
            </a:r>
            <a:r>
              <a:rPr lang="ko-KR" altLang="en-US" sz="3600" b="1" dirty="0" smtClean="0">
                <a:solidFill>
                  <a:srgbClr val="FF00FF"/>
                </a:solidFill>
              </a:rPr>
              <a:t>건강한</a:t>
            </a:r>
            <a:r>
              <a:rPr lang="ko-KR" altLang="en-US" sz="3600" b="1" dirty="0" smtClean="0"/>
              <a:t> </a:t>
            </a:r>
            <a:r>
              <a:rPr lang="ko-KR" altLang="en-US" sz="3600" b="1" dirty="0" smtClean="0">
                <a:solidFill>
                  <a:srgbClr val="EE0000"/>
                </a:solidFill>
              </a:rPr>
              <a:t>야식</a:t>
            </a:r>
            <a:r>
              <a:rPr lang="en-US" altLang="ko-KR" sz="3600" b="1" dirty="0" smtClean="0">
                <a:solidFill>
                  <a:srgbClr val="FFFF00"/>
                </a:solidFill>
              </a:rPr>
              <a:t>[H.H.Y]</a:t>
            </a:r>
            <a:br>
              <a:rPr lang="en-US" altLang="ko-KR" sz="3600" b="1" dirty="0" smtClean="0">
                <a:solidFill>
                  <a:srgbClr val="FFFF00"/>
                </a:solidFill>
              </a:rPr>
            </a:b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Healthy  Healthy  Yasik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899592" y="4581128"/>
            <a:ext cx="7406640" cy="1752600"/>
          </a:xfrm>
          <a:noFill/>
        </p:spPr>
        <p:txBody>
          <a:bodyPr>
            <a:normAutofit fontScale="92500"/>
          </a:bodyPr>
          <a:lstStyle/>
          <a:p>
            <a:endParaRPr lang="en-US" altLang="ko-KR" dirty="0" smtClean="0"/>
          </a:p>
          <a:p>
            <a:pPr algn="ctr"/>
            <a:r>
              <a:rPr lang="en-US" altLang="ko-KR" sz="3200" dirty="0" smtClean="0">
                <a:solidFill>
                  <a:schemeClr val="bg1"/>
                </a:solidFill>
              </a:rPr>
              <a:t>                           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-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부산조리고등학교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ko-KR" altLang="en-US" sz="3200" b="1" dirty="0" smtClean="0">
                <a:solidFill>
                  <a:srgbClr val="0000FF"/>
                </a:solidFill>
              </a:rPr>
              <a:t>                            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이수성</a:t>
            </a:r>
            <a:r>
              <a:rPr lang="en-US" altLang="ko-K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오세훈</a:t>
            </a:r>
            <a:endParaRPr lang="ko-KR" alt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62" y="260668"/>
            <a:ext cx="11461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36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2"/>
          <p:cNvGrpSpPr/>
          <p:nvPr/>
        </p:nvGrpSpPr>
        <p:grpSpPr>
          <a:xfrm>
            <a:off x="252412" y="0"/>
            <a:ext cx="8629656" cy="6858000"/>
            <a:chOff x="336549" y="0"/>
            <a:chExt cx="11506208" cy="685800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33654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69611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105568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41525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77482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213439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249396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285353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321310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357267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393223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429180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465137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501094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537051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573008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608965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644922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680879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716836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752792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788749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824706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860663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896620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932577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>
              <a:off x="968534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1004491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1040448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>
              <a:off x="1076405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1112361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>
              <a:off x="1148318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>
              <a:off x="1184275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직선 연결선 110"/>
          <p:cNvCxnSpPr/>
          <p:nvPr/>
        </p:nvCxnSpPr>
        <p:spPr>
          <a:xfrm rot="5400000">
            <a:off x="4572001" y="-437674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 rot="5400000">
            <a:off x="4572001" y="-401717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 rot="5400000">
            <a:off x="4572001" y="-365760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 flipH="1">
            <a:off x="10" y="1273966"/>
            <a:ext cx="914400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rot="5400000">
            <a:off x="4572001" y="-293846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 rot="5400000">
            <a:off x="4572001" y="-2578897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 rot="5400000">
            <a:off x="4572001" y="-2219328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/>
          <p:cNvCxnSpPr/>
          <p:nvPr/>
        </p:nvCxnSpPr>
        <p:spPr>
          <a:xfrm rot="5400000">
            <a:off x="4572001" y="-185975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 rot="5400000">
            <a:off x="4572001" y="-150019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 rot="5400000">
            <a:off x="4572001" y="-114062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 rot="5400000">
            <a:off x="4572001" y="-78105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 rot="5400000">
            <a:off x="4572001" y="-42148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/>
          <p:nvPr/>
        </p:nvCxnSpPr>
        <p:spPr>
          <a:xfrm rot="5400000">
            <a:off x="4572001" y="-6191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rot="5400000">
            <a:off x="4572001" y="297665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/>
          <p:cNvCxnSpPr/>
          <p:nvPr/>
        </p:nvCxnSpPr>
        <p:spPr>
          <a:xfrm rot="5400000">
            <a:off x="4572001" y="65723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 rot="5400000">
            <a:off x="4572001" y="101680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/>
          <p:nvPr/>
        </p:nvCxnSpPr>
        <p:spPr>
          <a:xfrm rot="5400000">
            <a:off x="4572001" y="137637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 rot="5400000">
            <a:off x="4572001" y="173595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/>
          <p:cNvCxnSpPr/>
          <p:nvPr/>
        </p:nvCxnSpPr>
        <p:spPr>
          <a:xfrm rot="5400000">
            <a:off x="4572001" y="209551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그림 63" descr="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51" y="104775"/>
            <a:ext cx="907256" cy="723900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3" name="그룹 149"/>
          <p:cNvGrpSpPr/>
          <p:nvPr/>
        </p:nvGrpSpPr>
        <p:grpSpPr>
          <a:xfrm>
            <a:off x="209237" y="214327"/>
            <a:ext cx="1576711" cy="769441"/>
            <a:chOff x="7947313" y="1427132"/>
            <a:chExt cx="3152242" cy="1153728"/>
          </a:xfrm>
        </p:grpSpPr>
        <p:grpSp>
          <p:nvGrpSpPr>
            <p:cNvPr id="5" name="그룹 140"/>
            <p:cNvGrpSpPr/>
            <p:nvPr/>
          </p:nvGrpSpPr>
          <p:grpSpPr>
            <a:xfrm flipH="1">
              <a:off x="8247065" y="1568048"/>
              <a:ext cx="2609099" cy="504825"/>
              <a:chOff x="7609469" y="1652581"/>
              <a:chExt cx="1906006" cy="504825"/>
            </a:xfrm>
          </p:grpSpPr>
          <p:sp>
            <p:nvSpPr>
              <p:cNvPr id="154" name="갈매기형 수장 153"/>
              <p:cNvSpPr/>
              <p:nvPr/>
            </p:nvSpPr>
            <p:spPr>
              <a:xfrm>
                <a:off x="7609469" y="1666865"/>
                <a:ext cx="636595" cy="490541"/>
              </a:xfrm>
              <a:prstGeom prst="chevron">
                <a:avLst>
                  <a:gd name="adj" fmla="val 4805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직사각형 154"/>
              <p:cNvSpPr/>
              <p:nvPr/>
            </p:nvSpPr>
            <p:spPr>
              <a:xfrm>
                <a:off x="7887498" y="1652581"/>
                <a:ext cx="1627977" cy="4905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7947313" y="1427132"/>
              <a:ext cx="1016565" cy="115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>
                  <a:solidFill>
                    <a:prstClr val="white">
                      <a:lumMod val="50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</a:t>
              </a:r>
              <a:endParaRPr lang="ko-KR" altLang="en-US" sz="4400" dirty="0">
                <a:solidFill>
                  <a:prstClr val="white">
                    <a:lumMod val="50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666367" y="1553764"/>
              <a:ext cx="2433188" cy="5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  <a:latin typeface="HY나무B" pitchFamily="18" charset="-127"/>
                  <a:ea typeface="HY나무B" pitchFamily="18" charset="-127"/>
                </a:rPr>
                <a:t>조리과정</a:t>
              </a:r>
              <a:endParaRPr lang="ko-KR" altLang="en-US" dirty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endParaRPr>
            </a:p>
          </p:txBody>
        </p:sp>
      </p:grpSp>
      <p:pic>
        <p:nvPicPr>
          <p:cNvPr id="110" name="그림 109" descr="dthumb_phinf_naver_net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2563" y="1007362"/>
            <a:ext cx="2025000" cy="27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31" name="모서리가 둥근 직사각형 130"/>
          <p:cNvSpPr/>
          <p:nvPr/>
        </p:nvSpPr>
        <p:spPr>
          <a:xfrm>
            <a:off x="4436268" y="1047750"/>
            <a:ext cx="4500563" cy="5486401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2" name="모서리가 둥근 직사각형 131"/>
          <p:cNvSpPr/>
          <p:nvPr/>
        </p:nvSpPr>
        <p:spPr>
          <a:xfrm>
            <a:off x="4500563" y="1196752"/>
            <a:ext cx="4371975" cy="5111199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fontAlgn="base"/>
            <a:r>
              <a:rPr lang="en-US" altLang="ko-KR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1.</a:t>
            </a:r>
            <a:r>
              <a:rPr lang="ko-KR" altLang="en-US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불고기</a:t>
            </a:r>
            <a:r>
              <a:rPr lang="ko-KR" altLang="en-US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소스를 만들어 둔다</a:t>
            </a:r>
            <a:r>
              <a:rPr lang="en-US" altLang="ko-KR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(</a:t>
            </a:r>
            <a:r>
              <a:rPr lang="ko-KR" altLang="en-US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그전 닭똥집 재운소스에 참기름</a:t>
            </a:r>
            <a:r>
              <a:rPr lang="en-US" altLang="ko-KR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,</a:t>
            </a:r>
            <a:r>
              <a:rPr lang="ko-KR" altLang="en-US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미림</a:t>
            </a:r>
            <a:r>
              <a:rPr lang="en-US" altLang="ko-KR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,</a:t>
            </a:r>
            <a:r>
              <a:rPr lang="ko-KR" altLang="en-US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청양고추</a:t>
            </a:r>
            <a:r>
              <a:rPr lang="en-US" altLang="ko-KR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,</a:t>
            </a:r>
            <a:r>
              <a:rPr lang="ko-KR" altLang="en-US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생강 조금 더 추가하면 됨</a:t>
            </a:r>
            <a:r>
              <a:rPr lang="en-US" altLang="ko-KR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)</a:t>
            </a:r>
          </a:p>
          <a:p>
            <a:pPr fontAlgn="base"/>
            <a:r>
              <a:rPr lang="en-US" altLang="ko-KR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2. </a:t>
            </a:r>
            <a:r>
              <a:rPr lang="ko-KR" altLang="en-US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쇠고기를 편 썰어 잘게 칼집을 낸 다음 고기를 재운다</a:t>
            </a:r>
            <a:r>
              <a:rPr lang="en-US" altLang="ko-KR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  <a:p>
            <a:pPr fontAlgn="base"/>
            <a:r>
              <a:rPr lang="en-US" altLang="ko-KR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3. </a:t>
            </a:r>
            <a:r>
              <a:rPr lang="ko-KR" altLang="en-US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쪽파</a:t>
            </a:r>
            <a:r>
              <a:rPr lang="ko-KR" altLang="en-US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는 </a:t>
            </a:r>
            <a:r>
              <a:rPr lang="en-US" altLang="ko-KR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0.5cm</a:t>
            </a:r>
            <a:r>
              <a:rPr lang="ko-KR" altLang="en-US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로 송송 썰고</a:t>
            </a:r>
            <a:r>
              <a:rPr lang="en-US" altLang="ko-KR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김</a:t>
            </a:r>
            <a:r>
              <a:rPr lang="ko-KR" altLang="en-US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은 구워 얇게 채 썬다</a:t>
            </a:r>
            <a:r>
              <a:rPr lang="en-US" altLang="ko-KR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  <a:p>
            <a:pPr fontAlgn="base"/>
            <a:r>
              <a:rPr lang="en-US" altLang="ko-KR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(</a:t>
            </a:r>
            <a:r>
              <a:rPr lang="ko-KR" altLang="en-US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그전 샐러드 우동 때 준비하여도 </a:t>
            </a:r>
            <a:r>
              <a:rPr lang="ko-KR" altLang="en-US" sz="2100" dirty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됨</a:t>
            </a:r>
            <a:r>
              <a:rPr lang="en-US" altLang="ko-KR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)</a:t>
            </a:r>
          </a:p>
          <a:p>
            <a:pPr fontAlgn="base"/>
            <a:r>
              <a:rPr lang="en-US" altLang="ko-KR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4. </a:t>
            </a:r>
            <a:r>
              <a:rPr lang="ko-KR" altLang="en-US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석쇠에 만가닥 버섯을 손질해 올린 다음 소금 후추간 하여 굽는다</a:t>
            </a:r>
            <a:r>
              <a:rPr lang="en-US" altLang="ko-KR" sz="21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.</a:t>
            </a:r>
            <a:endParaRPr lang="en-US" altLang="ko-KR" sz="2100" dirty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r>
              <a:rPr lang="en-US" altLang="ko-KR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5.</a:t>
            </a:r>
            <a:r>
              <a:rPr lang="ko-KR" altLang="en-US" sz="21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달궈진 석쇠에 불고기를 굽는다</a:t>
            </a:r>
            <a:endParaRPr lang="en-US" altLang="ko-KR" sz="21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.(</a:t>
            </a:r>
            <a:r>
              <a:rPr lang="ko-KR" altLang="en-US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고기를 재운 소스는 농도가 나게 졸인다</a:t>
            </a:r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.)</a:t>
            </a:r>
            <a:endParaRPr lang="en-US" altLang="ko-KR" sz="2200" dirty="0" smtClean="0">
              <a:solidFill>
                <a:prstClr val="black"/>
              </a:solidFill>
              <a:latin typeface="HY나무M" pitchFamily="18" charset="-127"/>
              <a:ea typeface="HY나무M" pitchFamily="18" charset="-127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63" y="3790950"/>
            <a:ext cx="1984176" cy="2717776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0" y="1007362"/>
            <a:ext cx="2015023" cy="27000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9" y="3852739"/>
            <a:ext cx="2015023" cy="2655987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03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2"/>
          <p:cNvGrpSpPr/>
          <p:nvPr/>
        </p:nvGrpSpPr>
        <p:grpSpPr>
          <a:xfrm>
            <a:off x="252412" y="0"/>
            <a:ext cx="8629656" cy="6858000"/>
            <a:chOff x="336549" y="0"/>
            <a:chExt cx="11506208" cy="685800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33654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69611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105568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41525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77482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213439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249396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285353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321310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357267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393223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429180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465137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501094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537051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573008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608965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644922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680879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716836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752792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788749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824706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860663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896620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932577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>
              <a:off x="968534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1004491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1040448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>
              <a:off x="1076405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1112361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>
              <a:off x="1148318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>
              <a:off x="1184275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직선 연결선 110"/>
          <p:cNvCxnSpPr/>
          <p:nvPr/>
        </p:nvCxnSpPr>
        <p:spPr>
          <a:xfrm rot="5400000">
            <a:off x="4572001" y="-437674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 rot="5400000">
            <a:off x="4572001" y="-401717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 rot="5400000">
            <a:off x="4572001" y="-365760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 flipH="1">
            <a:off x="10" y="1273966"/>
            <a:ext cx="914400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rot="5400000">
            <a:off x="4572001" y="-293846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 rot="5400000">
            <a:off x="4572001" y="-2578897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 rot="5400000">
            <a:off x="4572001" y="-2219328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/>
          <p:cNvCxnSpPr/>
          <p:nvPr/>
        </p:nvCxnSpPr>
        <p:spPr>
          <a:xfrm rot="5400000">
            <a:off x="4572001" y="-185975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 rot="5400000">
            <a:off x="4572001" y="-150019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 rot="5400000">
            <a:off x="4572001" y="-114062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 rot="5400000">
            <a:off x="4572001" y="-78105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 rot="5400000">
            <a:off x="4572001" y="-42148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/>
          <p:nvPr/>
        </p:nvCxnSpPr>
        <p:spPr>
          <a:xfrm rot="5400000">
            <a:off x="4572001" y="-6191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rot="5400000">
            <a:off x="4572001" y="297665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/>
          <p:cNvCxnSpPr/>
          <p:nvPr/>
        </p:nvCxnSpPr>
        <p:spPr>
          <a:xfrm rot="5400000">
            <a:off x="4572001" y="65723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 rot="5400000">
            <a:off x="4572001" y="101680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/>
          <p:nvPr/>
        </p:nvCxnSpPr>
        <p:spPr>
          <a:xfrm rot="5400000">
            <a:off x="4572001" y="137637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 rot="5400000">
            <a:off x="4572001" y="173595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/>
          <p:cNvCxnSpPr/>
          <p:nvPr/>
        </p:nvCxnSpPr>
        <p:spPr>
          <a:xfrm rot="5400000">
            <a:off x="4572001" y="209551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그림 63" descr="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51" y="104775"/>
            <a:ext cx="907256" cy="723900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3" name="그룹 149"/>
          <p:cNvGrpSpPr/>
          <p:nvPr/>
        </p:nvGrpSpPr>
        <p:grpSpPr>
          <a:xfrm>
            <a:off x="209237" y="214327"/>
            <a:ext cx="1576711" cy="769441"/>
            <a:chOff x="7947313" y="1427132"/>
            <a:chExt cx="3152242" cy="1153728"/>
          </a:xfrm>
        </p:grpSpPr>
        <p:grpSp>
          <p:nvGrpSpPr>
            <p:cNvPr id="5" name="그룹 140"/>
            <p:cNvGrpSpPr/>
            <p:nvPr/>
          </p:nvGrpSpPr>
          <p:grpSpPr>
            <a:xfrm flipH="1">
              <a:off x="8247065" y="1568048"/>
              <a:ext cx="2609099" cy="504825"/>
              <a:chOff x="7609469" y="1652581"/>
              <a:chExt cx="1906006" cy="504825"/>
            </a:xfrm>
          </p:grpSpPr>
          <p:sp>
            <p:nvSpPr>
              <p:cNvPr id="154" name="갈매기형 수장 153"/>
              <p:cNvSpPr/>
              <p:nvPr/>
            </p:nvSpPr>
            <p:spPr>
              <a:xfrm>
                <a:off x="7609469" y="1666865"/>
                <a:ext cx="636595" cy="490541"/>
              </a:xfrm>
              <a:prstGeom prst="chevron">
                <a:avLst>
                  <a:gd name="adj" fmla="val 4805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직사각형 154"/>
              <p:cNvSpPr/>
              <p:nvPr/>
            </p:nvSpPr>
            <p:spPr>
              <a:xfrm>
                <a:off x="7887498" y="1652581"/>
                <a:ext cx="1627977" cy="4905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7947313" y="1427132"/>
              <a:ext cx="1016565" cy="115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>
                  <a:solidFill>
                    <a:prstClr val="white">
                      <a:lumMod val="50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</a:t>
              </a:r>
              <a:endParaRPr lang="ko-KR" altLang="en-US" sz="4400" dirty="0">
                <a:solidFill>
                  <a:prstClr val="white">
                    <a:lumMod val="50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666367" y="1553764"/>
              <a:ext cx="2433188" cy="5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  <a:latin typeface="HY나무B" pitchFamily="18" charset="-127"/>
                  <a:ea typeface="HY나무B" pitchFamily="18" charset="-127"/>
                </a:rPr>
                <a:t>조리과정</a:t>
              </a:r>
              <a:endParaRPr lang="ko-KR" altLang="en-US" dirty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endParaRPr>
            </a:p>
          </p:txBody>
        </p:sp>
      </p:grpSp>
      <p:sp>
        <p:nvSpPr>
          <p:cNvPr id="131" name="모서리가 둥근 직사각형 130"/>
          <p:cNvSpPr/>
          <p:nvPr/>
        </p:nvSpPr>
        <p:spPr>
          <a:xfrm>
            <a:off x="4381505" y="1051116"/>
            <a:ext cx="4500563" cy="5429814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2" name="모서리가 둥근 직사각형 131"/>
          <p:cNvSpPr/>
          <p:nvPr/>
        </p:nvSpPr>
        <p:spPr>
          <a:xfrm>
            <a:off x="4500563" y="1196752"/>
            <a:ext cx="4247901" cy="5111199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fontAlgn="base"/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6.</a:t>
            </a:r>
            <a:r>
              <a:rPr lang="ko-KR" altLang="en-US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마늘과 파를 얇게 편 썰어 기름 두른 팬에 튀기듯 볶는다</a:t>
            </a:r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.(</a:t>
            </a:r>
            <a:r>
              <a:rPr lang="ko-KR" altLang="en-US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그 전 닭똥집 튀긴 기름에 튀겨도 괜찮음</a:t>
            </a:r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)</a:t>
            </a:r>
          </a:p>
          <a:p>
            <a:pPr fontAlgn="base"/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6.</a:t>
            </a:r>
            <a:r>
              <a:rPr lang="ko-KR" altLang="en-US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밥에 날달걀과 참치 액</a:t>
            </a:r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</a:t>
            </a:r>
            <a:r>
              <a:rPr lang="ko-KR" altLang="en-US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깨</a:t>
            </a:r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</a:t>
            </a:r>
            <a:r>
              <a:rPr lang="ko-KR" altLang="en-US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참기름 을 넣고 섞는다</a:t>
            </a:r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  <a:p>
            <a:pPr fontAlgn="base"/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7.</a:t>
            </a:r>
            <a:r>
              <a:rPr lang="ko-KR" altLang="en-US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밥을 놓고 그 위에 구운 만가닥 버섯과 불고기를 얹힌다</a:t>
            </a:r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 </a:t>
            </a:r>
          </a:p>
          <a:p>
            <a:pPr fontAlgn="base"/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8.</a:t>
            </a:r>
            <a:r>
              <a:rPr lang="ko-KR" altLang="en-US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준비 해 둔 고명을 중앙에 올리고</a:t>
            </a:r>
            <a:endParaRPr lang="en-US" altLang="ko-KR" sz="22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r>
              <a:rPr lang="en-US" altLang="ko-KR" sz="2200" dirty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</a:t>
            </a:r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</a:t>
            </a:r>
            <a:r>
              <a:rPr lang="ko-KR" altLang="en-US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어린잎을 그 위에 올려 완성한다</a:t>
            </a:r>
            <a:r>
              <a:rPr lang="en-US" altLang="ko-KR" sz="22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  <a:endParaRPr lang="en-US" altLang="ko-KR" sz="2200" dirty="0" smtClean="0">
              <a:solidFill>
                <a:prstClr val="black"/>
              </a:solidFill>
              <a:latin typeface="HY나무M" pitchFamily="18" charset="-127"/>
              <a:ea typeface="HY나무M" pitchFamily="18" charset="-127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1047750"/>
            <a:ext cx="1979756" cy="2525266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57" y="1068141"/>
            <a:ext cx="1938106" cy="25048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0" y="3730039"/>
            <a:ext cx="4078183" cy="275089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71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759491" y="773433"/>
            <a:ext cx="6696744" cy="548640"/>
          </a:xfrm>
        </p:spPr>
        <p:txBody>
          <a:bodyPr/>
          <a:lstStyle/>
          <a:p>
            <a:r>
              <a:rPr lang="ko-KR" altLang="en-US" sz="2400" b="1" dirty="0" smtClean="0"/>
              <a:t>제</a:t>
            </a:r>
            <a:r>
              <a:rPr lang="en-US" altLang="ko-KR" sz="2400" b="1" dirty="0"/>
              <a:t>3</a:t>
            </a:r>
            <a:r>
              <a:rPr lang="ko-KR" altLang="en-US" sz="2400" b="1" dirty="0" smtClean="0"/>
              <a:t>코스 </a:t>
            </a:r>
            <a:r>
              <a:rPr lang="en-US" altLang="ko-KR" sz="2400" b="1" dirty="0" smtClean="0"/>
              <a:t>= </a:t>
            </a:r>
            <a:r>
              <a:rPr lang="ko-KR" altLang="en-US" sz="2400" b="1" dirty="0" smtClean="0"/>
              <a:t>말차 요거트 소스를 곁들인 핫 케익과 와송주스</a:t>
            </a:r>
            <a:endParaRPr lang="ko-KR" altLang="en-US" sz="2400" b="1" dirty="0"/>
          </a:p>
        </p:txBody>
      </p:sp>
      <p:sp>
        <p:nvSpPr>
          <p:cNvPr id="8" name="가로로 말린 두루마리 모양 7"/>
          <p:cNvSpPr/>
          <p:nvPr/>
        </p:nvSpPr>
        <p:spPr>
          <a:xfrm>
            <a:off x="467544" y="183388"/>
            <a:ext cx="1296144" cy="509307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prstClr val="black"/>
                </a:solidFill>
              </a:rPr>
              <a:t>메뉴설명</a:t>
            </a:r>
            <a:endParaRPr lang="ko-KR" alt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83389"/>
            <a:ext cx="21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sz="3600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7" y="3141683"/>
            <a:ext cx="46355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62" y="183408"/>
            <a:ext cx="11461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포인트가 7개인 별 11"/>
          <p:cNvSpPr/>
          <p:nvPr/>
        </p:nvSpPr>
        <p:spPr>
          <a:xfrm>
            <a:off x="151405" y="743199"/>
            <a:ext cx="632277" cy="607993"/>
          </a:xfrm>
          <a:prstGeom prst="star7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FF00"/>
              </a:solidFill>
            </a:endParaRPr>
          </a:p>
        </p:txBody>
      </p:sp>
      <p:pic>
        <p:nvPicPr>
          <p:cNvPr id="16" name="내용 개체 틀 15" descr="P20160712_130826615_CC719900-84B8-4B9A-8FC0-E7A5C8E64F30.JPG"/>
          <p:cNvPicPr>
            <a:picLocks noGrp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683568" y="1557990"/>
            <a:ext cx="3517902" cy="3167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09"/>
          <p:cNvSpPr txBox="1"/>
          <p:nvPr/>
        </p:nvSpPr>
        <p:spPr>
          <a:xfrm>
            <a:off x="4803782" y="1196752"/>
            <a:ext cx="3944687" cy="341632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진한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말차 요거트 소스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를 곁들인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나무L" pitchFamily="18" charset="-127"/>
              <a:ea typeface="HY나무L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달달한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핫 케익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과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나무L" pitchFamily="18" charset="-127"/>
              <a:ea typeface="HY나무L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바삭하고 달콤한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캐러멜 호두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그리고 건강한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와송 주스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까지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!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야자의 피곤함을 물리쳐줄 디저트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!</a:t>
            </a:r>
          </a:p>
        </p:txBody>
      </p:sp>
      <p:sp>
        <p:nvSpPr>
          <p:cNvPr id="18" name="TextBox 131"/>
          <p:cNvSpPr txBox="1"/>
          <p:nvPr/>
        </p:nvSpPr>
        <p:spPr>
          <a:xfrm>
            <a:off x="216024" y="4625539"/>
            <a:ext cx="878497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: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말차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→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테아민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,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아미노산이 함유되어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불안감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을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덜어주고 마음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을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진정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 </a:t>
            </a:r>
            <a:r>
              <a:rPr lang="ko-KR" altLang="en-US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시켜주며 비타민 </a:t>
            </a:r>
            <a:r>
              <a:rPr lang="en-US" altLang="ko-KR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C,E</a:t>
            </a:r>
            <a:r>
              <a:rPr lang="ko-KR" altLang="en-US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등이 함유되어 있어 </a:t>
            </a:r>
            <a:r>
              <a:rPr lang="ko-KR" altLang="en-US" sz="1600" b="1" dirty="0" smtClean="0">
                <a:solidFill>
                  <a:srgbClr val="FF00FF"/>
                </a:solidFill>
                <a:latin typeface="HY나무M" pitchFamily="18" charset="-127"/>
                <a:ea typeface="HY나무M" pitchFamily="18" charset="-127"/>
              </a:rPr>
              <a:t>피부미용</a:t>
            </a:r>
            <a:r>
              <a:rPr lang="ko-KR" altLang="en-US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과 </a:t>
            </a:r>
            <a:r>
              <a:rPr lang="ko-KR" altLang="en-US" sz="1600" b="1" dirty="0" smtClean="0">
                <a:solidFill>
                  <a:srgbClr val="FF00FF"/>
                </a:solidFill>
                <a:latin typeface="HY나무M" pitchFamily="18" charset="-127"/>
                <a:ea typeface="HY나무M" pitchFamily="18" charset="-127"/>
              </a:rPr>
              <a:t>미백효과</a:t>
            </a:r>
            <a:r>
              <a:rPr lang="ko-KR" altLang="en-US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가 좋다 또한 탄닌 성분이 </a:t>
            </a:r>
            <a:r>
              <a:rPr lang="ko-KR" altLang="en-US" sz="1600" b="1" dirty="0" smtClean="0">
                <a:solidFill>
                  <a:srgbClr val="FF00FF"/>
                </a:solidFill>
                <a:latin typeface="HY나무M" pitchFamily="18" charset="-127"/>
                <a:ea typeface="HY나무M" pitchFamily="18" charset="-127"/>
              </a:rPr>
              <a:t>성인병 예방</a:t>
            </a:r>
            <a:r>
              <a:rPr lang="en-US" altLang="ko-KR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sz="1600" b="1" dirty="0" smtClean="0">
                <a:solidFill>
                  <a:srgbClr val="FF00FF"/>
                </a:solidFill>
                <a:latin typeface="HY나무M" pitchFamily="18" charset="-127"/>
                <a:ea typeface="HY나무M" pitchFamily="18" charset="-127"/>
              </a:rPr>
              <a:t>콜레스테롤 분해</a:t>
            </a:r>
            <a:r>
              <a:rPr lang="ko-KR" altLang="en-US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 </a:t>
            </a:r>
            <a:r>
              <a:rPr lang="en-US" altLang="ko-KR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,</a:t>
            </a:r>
            <a:r>
              <a:rPr lang="ko-KR" altLang="en-US" sz="1600" b="1" dirty="0" smtClean="0">
                <a:solidFill>
                  <a:srgbClr val="FF00FF"/>
                </a:solidFill>
                <a:latin typeface="HY나무M" pitchFamily="18" charset="-127"/>
                <a:ea typeface="HY나무M" pitchFamily="18" charset="-127"/>
              </a:rPr>
              <a:t>동맥경화</a:t>
            </a:r>
            <a:r>
              <a:rPr lang="ko-KR" altLang="en-US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 </a:t>
            </a:r>
            <a:r>
              <a:rPr lang="en-US" altLang="ko-KR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,</a:t>
            </a:r>
            <a:r>
              <a:rPr lang="ko-KR" altLang="en-US" sz="1600" b="1" dirty="0" smtClean="0">
                <a:solidFill>
                  <a:srgbClr val="FF00FF"/>
                </a:solidFill>
                <a:latin typeface="HY나무M" pitchFamily="18" charset="-127"/>
                <a:ea typeface="HY나무M" pitchFamily="18" charset="-127"/>
              </a:rPr>
              <a:t>뇌졸중</a:t>
            </a:r>
            <a:r>
              <a:rPr lang="en-US" altLang="ko-KR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sz="1600" b="1" dirty="0" smtClean="0">
                <a:solidFill>
                  <a:srgbClr val="FF00FF"/>
                </a:solidFill>
                <a:latin typeface="HY나무M" pitchFamily="18" charset="-127"/>
                <a:ea typeface="HY나무M" pitchFamily="18" charset="-127"/>
              </a:rPr>
              <a:t>심장병 예방</a:t>
            </a:r>
            <a:r>
              <a:rPr lang="en-US" altLang="ko-KR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sz="1600" b="1" dirty="0" smtClean="0">
                <a:solidFill>
                  <a:srgbClr val="FF00FF"/>
                </a:solidFill>
                <a:latin typeface="HY나무M" pitchFamily="18" charset="-127"/>
                <a:ea typeface="HY나무M" pitchFamily="18" charset="-127"/>
              </a:rPr>
              <a:t>당뇨병 예방</a:t>
            </a:r>
            <a:r>
              <a:rPr lang="ko-KR" altLang="en-US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에도 좋다</a:t>
            </a:r>
            <a:r>
              <a:rPr lang="en-US" altLang="ko-KR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.</a:t>
            </a: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나무M" pitchFamily="18" charset="-127"/>
              <a:ea typeface="HY나무M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: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호두</a:t>
            </a: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→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체력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을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회복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해주며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,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기억력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,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집중력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을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증진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 시키며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콜레스테롤 수치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를 낮춰준다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.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나무M" pitchFamily="18" charset="-127"/>
              <a:ea typeface="HY나무M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: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요거트</a:t>
            </a: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→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장 운동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을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활발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하게 해주며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,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면역력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을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증진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 시키며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나트륨과 칼륨의 균형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을 맞추어 준다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.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또한 칼슘이 풍부하여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체지방감소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에 도움을 주며 신체회복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,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</a:rPr>
              <a:t>비타민</a:t>
            </a:r>
            <a:r>
              <a:rPr lang="en-US" altLang="ko-KR" sz="1600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B12</a:t>
            </a:r>
            <a:r>
              <a:rPr lang="ko-KR" altLang="en-US" sz="16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가 있어 힘을 내게 해주며 뇌활동에 도움을 준다</a:t>
            </a:r>
            <a:r>
              <a:rPr lang="en-US" altLang="ko-KR" sz="2000" dirty="0" smtClean="0">
                <a:solidFill>
                  <a:sysClr val="windowText" lastClr="000000"/>
                </a:solidFill>
                <a:latin typeface="HY나무M" pitchFamily="18" charset="-127"/>
                <a:ea typeface="HY나무M" pitchFamily="18" charset="-127"/>
              </a:rPr>
              <a:t>.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나무M" pitchFamily="18" charset="-127"/>
              <a:ea typeface="HY나무M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: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와송</a:t>
            </a: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→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항암 효과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가 있으며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,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스트레스로 인한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위장병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을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개선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해주며 신체의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열을 내린다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.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나무M" pitchFamily="18" charset="-127"/>
              <a:ea typeface="HY나무M" pitchFamily="18" charset="-127"/>
              <a:cs typeface="+mn-cs"/>
            </a:endParaRPr>
          </a:p>
        </p:txBody>
      </p:sp>
      <p:sp>
        <p:nvSpPr>
          <p:cNvPr id="2" name="1/2 액자 1"/>
          <p:cNvSpPr/>
          <p:nvPr/>
        </p:nvSpPr>
        <p:spPr>
          <a:xfrm>
            <a:off x="658416" y="1484784"/>
            <a:ext cx="914400" cy="914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1/2 액자 2"/>
          <p:cNvSpPr/>
          <p:nvPr/>
        </p:nvSpPr>
        <p:spPr>
          <a:xfrm rot="10800000">
            <a:off x="3347864" y="3861048"/>
            <a:ext cx="914400" cy="914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3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2"/>
          <p:cNvGrpSpPr/>
          <p:nvPr/>
        </p:nvGrpSpPr>
        <p:grpSpPr>
          <a:xfrm>
            <a:off x="252412" y="0"/>
            <a:ext cx="8629656" cy="6858000"/>
            <a:chOff x="336549" y="0"/>
            <a:chExt cx="11506208" cy="685800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33654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69611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105568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41525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77482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213439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249396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285353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321310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357267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393223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429180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465137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501094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537051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573008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608965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644922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680879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716836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752792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788749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824706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860663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896620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932577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>
              <a:off x="968534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1004491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1040448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>
              <a:off x="1076405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1112361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>
              <a:off x="1148318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>
              <a:off x="1184275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직선 연결선 110"/>
          <p:cNvCxnSpPr/>
          <p:nvPr/>
        </p:nvCxnSpPr>
        <p:spPr>
          <a:xfrm rot="5400000">
            <a:off x="4572001" y="-437674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 rot="5400000">
            <a:off x="4550571" y="-4026698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 rot="5400000">
            <a:off x="4572001" y="-365760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 flipH="1">
            <a:off x="-1" y="1283491"/>
            <a:ext cx="914400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rot="5400000">
            <a:off x="4571999" y="-292894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 rot="5400000">
            <a:off x="4571999" y="-256937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 rot="5400000">
            <a:off x="4571999" y="-220980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/>
          <p:cNvCxnSpPr/>
          <p:nvPr/>
        </p:nvCxnSpPr>
        <p:spPr>
          <a:xfrm rot="5400000">
            <a:off x="4571999" y="-185023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 rot="5400000">
            <a:off x="4571999" y="-1490665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 rot="5400000">
            <a:off x="4571999" y="-113109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 rot="5400000">
            <a:off x="4572002" y="-77152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 rot="5400000">
            <a:off x="4571999" y="-411958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/>
          <p:nvPr/>
        </p:nvCxnSpPr>
        <p:spPr>
          <a:xfrm rot="5400000">
            <a:off x="4571999" y="-5238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rot="5400000">
            <a:off x="4571999" y="307187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/>
          <p:cNvCxnSpPr/>
          <p:nvPr/>
        </p:nvCxnSpPr>
        <p:spPr>
          <a:xfrm rot="5400000">
            <a:off x="4571999" y="66675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 rot="5400000">
            <a:off x="4571999" y="1026325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/>
          <p:nvPr/>
        </p:nvCxnSpPr>
        <p:spPr>
          <a:xfrm rot="5400000">
            <a:off x="4572001" y="137636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 rot="5400000">
            <a:off x="4572001" y="173594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/>
          <p:cNvCxnSpPr/>
          <p:nvPr/>
        </p:nvCxnSpPr>
        <p:spPr>
          <a:xfrm rot="5400000">
            <a:off x="4572001" y="209551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모서리가 둥근 직사각형 3"/>
          <p:cNvSpPr/>
          <p:nvPr/>
        </p:nvSpPr>
        <p:spPr>
          <a:xfrm>
            <a:off x="238124" y="1047754"/>
            <a:ext cx="2812257" cy="5572125"/>
          </a:xfrm>
          <a:prstGeom prst="roundRect">
            <a:avLst>
              <a:gd name="adj" fmla="val 773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4" name="그림 63" descr="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3894" y="114343"/>
            <a:ext cx="857143" cy="685714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55" name="모서리가 둥근 직사각형 154"/>
          <p:cNvSpPr/>
          <p:nvPr/>
        </p:nvSpPr>
        <p:spPr>
          <a:xfrm>
            <a:off x="328613" y="1143000"/>
            <a:ext cx="2636004" cy="5334000"/>
          </a:xfrm>
          <a:prstGeom prst="roundRect">
            <a:avLst>
              <a:gd name="adj" fmla="val 6258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13" name="그룹 148"/>
          <p:cNvGrpSpPr/>
          <p:nvPr/>
        </p:nvGrpSpPr>
        <p:grpSpPr>
          <a:xfrm>
            <a:off x="209234" y="214321"/>
            <a:ext cx="1576711" cy="769441"/>
            <a:chOff x="7947313" y="1427132"/>
            <a:chExt cx="3152242" cy="1153728"/>
          </a:xfrm>
        </p:grpSpPr>
        <p:grpSp>
          <p:nvGrpSpPr>
            <p:cNvPr id="14" name="그룹 140"/>
            <p:cNvGrpSpPr/>
            <p:nvPr/>
          </p:nvGrpSpPr>
          <p:grpSpPr>
            <a:xfrm flipH="1">
              <a:off x="8247065" y="1568048"/>
              <a:ext cx="2609099" cy="504825"/>
              <a:chOff x="7609469" y="1652581"/>
              <a:chExt cx="1906006" cy="504825"/>
            </a:xfrm>
          </p:grpSpPr>
          <p:sp>
            <p:nvSpPr>
              <p:cNvPr id="153" name="갈매기형 수장 152"/>
              <p:cNvSpPr/>
              <p:nvPr/>
            </p:nvSpPr>
            <p:spPr>
              <a:xfrm>
                <a:off x="7609469" y="1666865"/>
                <a:ext cx="636595" cy="490541"/>
              </a:xfrm>
              <a:prstGeom prst="chevron">
                <a:avLst>
                  <a:gd name="adj" fmla="val 4805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직사각형 153"/>
              <p:cNvSpPr/>
              <p:nvPr/>
            </p:nvSpPr>
            <p:spPr>
              <a:xfrm>
                <a:off x="7887498" y="1652581"/>
                <a:ext cx="1627977" cy="4905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1" name="TextBox 150"/>
            <p:cNvSpPr txBox="1"/>
            <p:nvPr/>
          </p:nvSpPr>
          <p:spPr>
            <a:xfrm>
              <a:off x="7947313" y="1427132"/>
              <a:ext cx="1016565" cy="115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</a:t>
              </a:r>
              <a:endParaRPr lang="ko-KR" alt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666367" y="1553764"/>
              <a:ext cx="2433188" cy="5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  <a:latin typeface="HY나무B" pitchFamily="18" charset="-127"/>
                  <a:ea typeface="HY나무B" pitchFamily="18" charset="-127"/>
                </a:rPr>
                <a:t>재료목록</a:t>
              </a:r>
              <a:endParaRPr lang="ko-KR" altLang="en-US" dirty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endParaRPr>
            </a:p>
          </p:txBody>
        </p:sp>
      </p:grpSp>
      <p:pic>
        <p:nvPicPr>
          <p:cNvPr id="68" name="그림 67" descr="P20160712_111905243_9BBEA520-EE96-4E69-821B-516A52358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8" y="1257312"/>
            <a:ext cx="2371725" cy="3077461"/>
          </a:xfrm>
          <a:prstGeom prst="roundRect">
            <a:avLst>
              <a:gd name="adj" fmla="val 662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3" name="TextBox 102"/>
          <p:cNvSpPr txBox="1"/>
          <p:nvPr/>
        </p:nvSpPr>
        <p:spPr>
          <a:xfrm>
            <a:off x="514356" y="4448175"/>
            <a:ext cx="22645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FFFF"/>
                </a:solidFill>
                <a:latin typeface="HY나무B" pitchFamily="18" charset="-127"/>
                <a:ea typeface="HY나무B" pitchFamily="18" charset="-127"/>
              </a:rPr>
              <a:t>핫 케익가루</a:t>
            </a:r>
            <a:r>
              <a:rPr lang="ko-KR" altLang="en-US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100g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우유</a:t>
            </a:r>
            <a:r>
              <a:rPr lang="ko-KR" altLang="en-US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130ml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플레인 </a:t>
            </a:r>
            <a:r>
              <a:rPr lang="ko-KR" altLang="en-US" sz="2000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요거트</a:t>
            </a:r>
            <a:r>
              <a:rPr lang="ko-KR" altLang="en-US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120ml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말차 가루</a:t>
            </a:r>
            <a:r>
              <a:rPr lang="ko-KR" altLang="en-US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15g</a:t>
            </a:r>
          </a:p>
          <a:p>
            <a:r>
              <a:rPr lang="ko-KR" altLang="en-US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설탕</a:t>
            </a:r>
            <a:r>
              <a:rPr lang="en-US" altLang="ko-KR" sz="2000" dirty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3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g</a:t>
            </a:r>
          </a:p>
          <a:p>
            <a:endParaRPr lang="ko-KR" altLang="en-US" sz="2000" dirty="0">
              <a:solidFill>
                <a:srgbClr val="E7E6E6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104" name="모서리가 둥근 직사각형 103"/>
          <p:cNvSpPr/>
          <p:nvPr/>
        </p:nvSpPr>
        <p:spPr>
          <a:xfrm>
            <a:off x="3152774" y="1047754"/>
            <a:ext cx="2812257" cy="5572125"/>
          </a:xfrm>
          <a:prstGeom prst="roundRect">
            <a:avLst>
              <a:gd name="adj" fmla="val 773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7" name="모서리가 둥근 직사각형 106"/>
          <p:cNvSpPr/>
          <p:nvPr/>
        </p:nvSpPr>
        <p:spPr>
          <a:xfrm>
            <a:off x="3243263" y="1143000"/>
            <a:ext cx="2636004" cy="5334000"/>
          </a:xfrm>
          <a:prstGeom prst="roundRect">
            <a:avLst>
              <a:gd name="adj" fmla="val 6258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8" name="모서리가 둥근 직사각형 107"/>
          <p:cNvSpPr/>
          <p:nvPr/>
        </p:nvSpPr>
        <p:spPr>
          <a:xfrm>
            <a:off x="6074570" y="1047754"/>
            <a:ext cx="2812257" cy="5572125"/>
          </a:xfrm>
          <a:prstGeom prst="roundRect">
            <a:avLst>
              <a:gd name="adj" fmla="val 773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0" name="모서리가 둥근 직사각형 129"/>
          <p:cNvSpPr/>
          <p:nvPr/>
        </p:nvSpPr>
        <p:spPr>
          <a:xfrm>
            <a:off x="6165057" y="1143000"/>
            <a:ext cx="2636004" cy="5334000"/>
          </a:xfrm>
          <a:prstGeom prst="roundRect">
            <a:avLst>
              <a:gd name="adj" fmla="val 6258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626052" y="4448175"/>
            <a:ext cx="1750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호두</a:t>
            </a:r>
            <a:r>
              <a:rPr lang="ko-KR" altLang="en-US" sz="24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4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2ea</a:t>
            </a:r>
          </a:p>
          <a:p>
            <a:r>
              <a:rPr lang="ko-KR" altLang="en-US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식용유</a:t>
            </a:r>
            <a:r>
              <a:rPr lang="ko-KR" altLang="en-US" sz="24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4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1/2t</a:t>
            </a:r>
          </a:p>
          <a:p>
            <a:r>
              <a:rPr lang="ko-KR" altLang="en-US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설탕</a:t>
            </a:r>
            <a:r>
              <a:rPr lang="ko-KR" altLang="en-US" sz="24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4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2T</a:t>
            </a:r>
          </a:p>
          <a:p>
            <a:r>
              <a:rPr lang="ko-KR" altLang="en-US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계피가루</a:t>
            </a:r>
            <a:r>
              <a:rPr lang="ko-KR" altLang="en-US" sz="24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4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add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615113" y="4876813"/>
            <a:ext cx="1750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와송</a:t>
            </a:r>
            <a:r>
              <a:rPr lang="ko-KR" altLang="en-US" sz="24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400" dirty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2</a:t>
            </a:r>
            <a:r>
              <a:rPr lang="en-US" altLang="ko-KR" sz="24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00g</a:t>
            </a:r>
          </a:p>
          <a:p>
            <a:r>
              <a:rPr lang="ko-KR" altLang="en-US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요구르트</a:t>
            </a:r>
            <a:r>
              <a:rPr lang="ko-KR" altLang="en-US" sz="24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4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65ml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78632" y="1257307"/>
            <a:ext cx="2157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핫 케익</a:t>
            </a:r>
            <a:r>
              <a:rPr lang="en-US" altLang="ko-KR" sz="3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&amp;</a:t>
            </a:r>
            <a:r>
              <a:rPr lang="ko-KR" altLang="en-US" sz="3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소스</a:t>
            </a:r>
            <a:endParaRPr lang="ko-KR" altLang="en-US" sz="3200" dirty="0">
              <a:solidFill>
                <a:srgbClr val="FFFF00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3347864" y="1231337"/>
            <a:ext cx="2448272" cy="305128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1286822"/>
            <a:ext cx="258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캐러멜</a:t>
            </a:r>
            <a:r>
              <a:rPr lang="ko-KR" altLang="en-US" sz="24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sz="3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호두</a:t>
            </a:r>
            <a:endParaRPr lang="ko-KR" altLang="en-US" sz="3200" dirty="0">
              <a:solidFill>
                <a:srgbClr val="FFFF00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6267454" y="1251658"/>
            <a:ext cx="2405011" cy="3030961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5988" y="1348376"/>
            <a:ext cx="188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와송 </a:t>
            </a:r>
            <a:r>
              <a:rPr lang="ko-KR" altLang="en-US" sz="2800" b="1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주스</a:t>
            </a:r>
            <a:endParaRPr lang="ko-KR" altLang="en-US" sz="2800" b="1" dirty="0">
              <a:solidFill>
                <a:srgbClr val="FFFF00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5113" y="4448175"/>
            <a:ext cx="2108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/>
              <a:t>장보</a:t>
            </a:r>
            <a:r>
              <a:rPr lang="ko-KR" altLang="en-US" sz="1400" b="1" dirty="0"/>
              <a:t>러 </a:t>
            </a:r>
            <a:r>
              <a:rPr lang="ko-KR" altLang="en-US" sz="1400" b="1" dirty="0" smtClean="0"/>
              <a:t>간 날 재고가 </a:t>
            </a:r>
            <a:endParaRPr lang="en-US" altLang="ko-KR" sz="1400" b="1" dirty="0" smtClean="0"/>
          </a:p>
          <a:p>
            <a:r>
              <a:rPr lang="ko-KR" altLang="en-US" sz="1400" b="1" dirty="0" smtClean="0"/>
              <a:t> 떨어져 따로 촬영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6716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4" grpId="0" animBg="1"/>
      <p:bldP spid="10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2"/>
          <p:cNvGrpSpPr/>
          <p:nvPr/>
        </p:nvGrpSpPr>
        <p:grpSpPr>
          <a:xfrm>
            <a:off x="252412" y="0"/>
            <a:ext cx="8629656" cy="6858000"/>
            <a:chOff x="336549" y="0"/>
            <a:chExt cx="11506208" cy="685800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33654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69611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105568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41525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77482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213439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249396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285353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321310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357267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393223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429180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465137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501094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537051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573008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608965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644922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680879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716836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752792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788749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824706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860663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896620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932577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>
              <a:off x="968534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1004491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1040448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>
              <a:off x="1076405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1112361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>
              <a:off x="1148318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>
              <a:off x="1184275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직선 연결선 110"/>
          <p:cNvCxnSpPr/>
          <p:nvPr/>
        </p:nvCxnSpPr>
        <p:spPr>
          <a:xfrm rot="5400000">
            <a:off x="4572001" y="-437674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 rot="5400000">
            <a:off x="4572001" y="-401717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 rot="5400000">
            <a:off x="4572001" y="-365760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 flipH="1">
            <a:off x="5" y="1273966"/>
            <a:ext cx="914400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rot="5400000">
            <a:off x="4572001" y="-293846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 rot="5400000">
            <a:off x="4572001" y="-2578897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 rot="5400000">
            <a:off x="4572001" y="-2219328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/>
          <p:cNvCxnSpPr/>
          <p:nvPr/>
        </p:nvCxnSpPr>
        <p:spPr>
          <a:xfrm rot="5400000">
            <a:off x="4572001" y="-185975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 rot="5400000">
            <a:off x="4572001" y="-150019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 rot="5400000">
            <a:off x="4572001" y="-114062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 rot="5400000">
            <a:off x="4572001" y="-78105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 rot="5400000">
            <a:off x="4572001" y="-42148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/>
          <p:nvPr/>
        </p:nvCxnSpPr>
        <p:spPr>
          <a:xfrm rot="5400000">
            <a:off x="4572001" y="-6191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rot="5400000">
            <a:off x="4572001" y="29766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/>
          <p:cNvCxnSpPr/>
          <p:nvPr/>
        </p:nvCxnSpPr>
        <p:spPr>
          <a:xfrm rot="5400000">
            <a:off x="4572001" y="65722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 rot="5400000">
            <a:off x="4572001" y="1016798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/>
          <p:nvPr/>
        </p:nvCxnSpPr>
        <p:spPr>
          <a:xfrm rot="5400000">
            <a:off x="4572001" y="1376367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 rot="5400000">
            <a:off x="4572001" y="173594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그림 63" descr="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51" y="104775"/>
            <a:ext cx="907256" cy="723900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3" name="그룹 149"/>
          <p:cNvGrpSpPr/>
          <p:nvPr/>
        </p:nvGrpSpPr>
        <p:grpSpPr>
          <a:xfrm>
            <a:off x="209232" y="214317"/>
            <a:ext cx="1576711" cy="769441"/>
            <a:chOff x="7947313" y="1427132"/>
            <a:chExt cx="3152242" cy="1153728"/>
          </a:xfrm>
        </p:grpSpPr>
        <p:grpSp>
          <p:nvGrpSpPr>
            <p:cNvPr id="5" name="그룹 140"/>
            <p:cNvGrpSpPr/>
            <p:nvPr/>
          </p:nvGrpSpPr>
          <p:grpSpPr>
            <a:xfrm flipH="1">
              <a:off x="8247065" y="1568048"/>
              <a:ext cx="2609099" cy="504825"/>
              <a:chOff x="7609469" y="1652581"/>
              <a:chExt cx="1906006" cy="504825"/>
            </a:xfrm>
          </p:grpSpPr>
          <p:sp>
            <p:nvSpPr>
              <p:cNvPr id="154" name="갈매기형 수장 153"/>
              <p:cNvSpPr/>
              <p:nvPr/>
            </p:nvSpPr>
            <p:spPr>
              <a:xfrm>
                <a:off x="7609469" y="1666865"/>
                <a:ext cx="636595" cy="490541"/>
              </a:xfrm>
              <a:prstGeom prst="chevron">
                <a:avLst>
                  <a:gd name="adj" fmla="val 4805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직사각형 154"/>
              <p:cNvSpPr/>
              <p:nvPr/>
            </p:nvSpPr>
            <p:spPr>
              <a:xfrm>
                <a:off x="7887498" y="1652581"/>
                <a:ext cx="1627977" cy="4905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7947313" y="1427132"/>
              <a:ext cx="1016565" cy="115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>
                  <a:solidFill>
                    <a:prstClr val="white">
                      <a:lumMod val="50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</a:t>
              </a:r>
              <a:endParaRPr lang="ko-KR" altLang="en-US" sz="4400" dirty="0">
                <a:solidFill>
                  <a:prstClr val="white">
                    <a:lumMod val="50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666367" y="1553764"/>
              <a:ext cx="2433188" cy="5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  <a:latin typeface="HY나무B" pitchFamily="18" charset="-127"/>
                  <a:ea typeface="HY나무B" pitchFamily="18" charset="-127"/>
                </a:rPr>
                <a:t>조리과정</a:t>
              </a:r>
              <a:endParaRPr lang="ko-KR" altLang="en-US" dirty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endParaRPr>
            </a:p>
          </p:txBody>
        </p:sp>
      </p:grpSp>
      <p:sp>
        <p:nvSpPr>
          <p:cNvPr id="132" name="모서리가 둥근 직사각형 131"/>
          <p:cNvSpPr/>
          <p:nvPr/>
        </p:nvSpPr>
        <p:spPr>
          <a:xfrm>
            <a:off x="4436273" y="1019182"/>
            <a:ext cx="4500563" cy="5486401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3" name="모서리가 둥근 직사각형 132"/>
          <p:cNvSpPr/>
          <p:nvPr/>
        </p:nvSpPr>
        <p:spPr>
          <a:xfrm>
            <a:off x="4500563" y="1104900"/>
            <a:ext cx="4371975" cy="526732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514350" indent="-514350" fontAlgn="base"/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1. </a:t>
            </a:r>
            <a:r>
              <a:rPr lang="ko-KR" altLang="en-US" sz="20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소스</a:t>
            </a:r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: </a:t>
            </a:r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섞어 차게 해준다</a:t>
            </a:r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  <a:p>
            <a:pPr marL="514350" indent="-514350" fontAlgn="base">
              <a:buFontTx/>
              <a:buAutoNum type="arabicPeriod"/>
            </a:pPr>
            <a:endParaRPr lang="ko-KR" altLang="en-US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2. </a:t>
            </a:r>
            <a:r>
              <a:rPr lang="ko-KR" altLang="en-US" sz="20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캐러맬호두</a:t>
            </a:r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: </a:t>
            </a:r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팬에 식용유와 설탕</a:t>
            </a:r>
            <a:endParaRPr lang="en-US" altLang="ko-KR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을 넣고 설탕이 녹으면 호두를 </a:t>
            </a:r>
            <a:endParaRPr lang="en-US" altLang="ko-KR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버무린 후 계피가루를 뿌려준다</a:t>
            </a:r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  <a:endParaRPr lang="ko-KR" altLang="en-US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endParaRPr lang="en-US" altLang="ko-KR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3. </a:t>
            </a:r>
            <a:r>
              <a:rPr lang="ko-KR" altLang="en-US" sz="20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핫케익</a:t>
            </a:r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: </a:t>
            </a:r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가루</a:t>
            </a:r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우유를 섞은 뒤</a:t>
            </a:r>
            <a:endParaRPr lang="en-US" altLang="ko-KR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기름을 두른 팬에 지그재그로</a:t>
            </a:r>
            <a:endParaRPr lang="en-US" altLang="ko-KR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뿌려 구운 후 롤처럼 말아준다</a:t>
            </a:r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  <a:p>
            <a:pPr fontAlgn="base"/>
            <a:endParaRPr lang="en-US" altLang="ko-KR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4. </a:t>
            </a:r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소스를 깔고 핫케익과 카라멜</a:t>
            </a:r>
            <a:endParaRPr lang="en-US" altLang="ko-KR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fontAlgn="base"/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 </a:t>
            </a:r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호두를 올려 완성한다</a:t>
            </a:r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  <a:endParaRPr lang="ko-KR" altLang="en-US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9" y="983100"/>
            <a:ext cx="1905000" cy="2445899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35" y="948315"/>
            <a:ext cx="1825228" cy="2480683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3" y="3597278"/>
            <a:ext cx="3924680" cy="290830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4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2"/>
          <p:cNvGrpSpPr/>
          <p:nvPr/>
        </p:nvGrpSpPr>
        <p:grpSpPr>
          <a:xfrm>
            <a:off x="252412" y="0"/>
            <a:ext cx="8629656" cy="6858000"/>
            <a:chOff x="336549" y="0"/>
            <a:chExt cx="11506208" cy="685800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33654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69611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105568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41525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77482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213439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249396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285353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321310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357267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393223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429180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465137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501094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537051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573008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608965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644922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680879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716836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752792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788749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824706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860663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896620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932577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>
              <a:off x="968534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1004491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1040448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>
              <a:off x="1076405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1112361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>
              <a:off x="1148318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>
              <a:off x="1184275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직선 연결선 110"/>
          <p:cNvCxnSpPr/>
          <p:nvPr/>
        </p:nvCxnSpPr>
        <p:spPr>
          <a:xfrm rot="5400000">
            <a:off x="4572001" y="-437674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 rot="5400000">
            <a:off x="4572001" y="-401717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 rot="5400000">
            <a:off x="4572001" y="-365760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 flipH="1">
            <a:off x="2" y="1273966"/>
            <a:ext cx="914400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rot="5400000">
            <a:off x="4572001" y="-293846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 rot="5400000">
            <a:off x="4572001" y="-2578897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 rot="5400000">
            <a:off x="4572001" y="-2219328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/>
          <p:cNvCxnSpPr/>
          <p:nvPr/>
        </p:nvCxnSpPr>
        <p:spPr>
          <a:xfrm rot="5400000">
            <a:off x="4572001" y="-185975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 rot="5400000">
            <a:off x="4572001" y="-150019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 rot="5400000">
            <a:off x="4572001" y="-114062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 rot="5400000">
            <a:off x="4572001" y="-78105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 rot="5400000">
            <a:off x="4572001" y="-42148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/>
          <p:nvPr/>
        </p:nvCxnSpPr>
        <p:spPr>
          <a:xfrm rot="5400000">
            <a:off x="4572001" y="-6191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rot="5400000">
            <a:off x="4572001" y="297657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/>
          <p:cNvCxnSpPr/>
          <p:nvPr/>
        </p:nvCxnSpPr>
        <p:spPr>
          <a:xfrm rot="5400000">
            <a:off x="4572001" y="65722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 rot="5400000">
            <a:off x="4572001" y="1016795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/>
          <p:nvPr/>
        </p:nvCxnSpPr>
        <p:spPr>
          <a:xfrm rot="5400000">
            <a:off x="4572001" y="137636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 rot="5400000">
            <a:off x="4572001" y="173593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/>
          <p:cNvCxnSpPr/>
          <p:nvPr/>
        </p:nvCxnSpPr>
        <p:spPr>
          <a:xfrm rot="5400000">
            <a:off x="4572001" y="209550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그림 63" descr="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51" y="104775"/>
            <a:ext cx="907256" cy="723900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3" name="그룹 149"/>
          <p:cNvGrpSpPr/>
          <p:nvPr/>
        </p:nvGrpSpPr>
        <p:grpSpPr>
          <a:xfrm>
            <a:off x="209229" y="214311"/>
            <a:ext cx="1576711" cy="769441"/>
            <a:chOff x="7947313" y="1427132"/>
            <a:chExt cx="3152242" cy="1153728"/>
          </a:xfrm>
        </p:grpSpPr>
        <p:grpSp>
          <p:nvGrpSpPr>
            <p:cNvPr id="4" name="그룹 140"/>
            <p:cNvGrpSpPr/>
            <p:nvPr/>
          </p:nvGrpSpPr>
          <p:grpSpPr>
            <a:xfrm flipH="1">
              <a:off x="8247065" y="1568048"/>
              <a:ext cx="2609099" cy="504825"/>
              <a:chOff x="7609469" y="1652581"/>
              <a:chExt cx="1906006" cy="504825"/>
            </a:xfrm>
          </p:grpSpPr>
          <p:sp>
            <p:nvSpPr>
              <p:cNvPr id="154" name="갈매기형 수장 153"/>
              <p:cNvSpPr/>
              <p:nvPr/>
            </p:nvSpPr>
            <p:spPr>
              <a:xfrm>
                <a:off x="7609469" y="1666865"/>
                <a:ext cx="636595" cy="490541"/>
              </a:xfrm>
              <a:prstGeom prst="chevron">
                <a:avLst>
                  <a:gd name="adj" fmla="val 4805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직사각형 154"/>
              <p:cNvSpPr/>
              <p:nvPr/>
            </p:nvSpPr>
            <p:spPr>
              <a:xfrm>
                <a:off x="7887498" y="1652581"/>
                <a:ext cx="1627977" cy="4905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7947313" y="1427132"/>
              <a:ext cx="1016565" cy="115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>
                  <a:solidFill>
                    <a:prstClr val="white">
                      <a:lumMod val="50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</a:t>
              </a:r>
              <a:endParaRPr lang="ko-KR" altLang="en-US" sz="4400" dirty="0">
                <a:solidFill>
                  <a:prstClr val="white">
                    <a:lumMod val="50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666367" y="1553764"/>
              <a:ext cx="2433188" cy="5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  <a:latin typeface="HY나무B" pitchFamily="18" charset="-127"/>
                  <a:ea typeface="HY나무B" pitchFamily="18" charset="-127"/>
                </a:rPr>
                <a:t>조리과정</a:t>
              </a:r>
              <a:endParaRPr lang="ko-KR" altLang="en-US" dirty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endParaRPr>
            </a:p>
          </p:txBody>
        </p:sp>
      </p:grpSp>
      <p:sp>
        <p:nvSpPr>
          <p:cNvPr id="132" name="모서리가 둥근 직사각형 131"/>
          <p:cNvSpPr/>
          <p:nvPr/>
        </p:nvSpPr>
        <p:spPr>
          <a:xfrm>
            <a:off x="4436270" y="1019178"/>
            <a:ext cx="4500563" cy="5486401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3" name="모서리가 둥근 직사각형 132"/>
          <p:cNvSpPr/>
          <p:nvPr/>
        </p:nvSpPr>
        <p:spPr>
          <a:xfrm>
            <a:off x="4500563" y="1104900"/>
            <a:ext cx="4371975" cy="526732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514350" indent="-514350" fontAlgn="base"/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1. </a:t>
            </a:r>
            <a:r>
              <a:rPr lang="ko-KR" altLang="en-US" sz="20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와송</a:t>
            </a:r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잎을 하나씩 떼어</a:t>
            </a:r>
            <a:endParaRPr lang="en-US" altLang="ko-KR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marL="514350" indent="-514350" fontAlgn="base"/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 </a:t>
            </a:r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깨끗이 씻는다</a:t>
            </a:r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  <a:p>
            <a:pPr marL="514350" indent="-514350" fontAlgn="base"/>
            <a:endParaRPr lang="en-US" altLang="ko-KR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marL="514350" indent="-514350" fontAlgn="base"/>
            <a:endParaRPr lang="en-US" altLang="ko-KR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marL="514350" indent="-514350" fontAlgn="base"/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2. </a:t>
            </a:r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믹서에 잎</a:t>
            </a:r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요구르트를 넣고 </a:t>
            </a:r>
            <a:endParaRPr lang="en-US" altLang="ko-KR" sz="20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marL="514350" indent="-514350" fontAlgn="base"/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 </a:t>
            </a:r>
            <a:r>
              <a:rPr lang="ko-KR" altLang="en-US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곱게 갈아준다</a:t>
            </a:r>
            <a:r>
              <a:rPr lang="en-US" altLang="ko-KR" sz="20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94" y="1177493"/>
            <a:ext cx="3338463" cy="2350358"/>
          </a:xfrm>
          <a:prstGeom prst="rect">
            <a:avLst/>
          </a:prstGeom>
          <a:noFill/>
          <a:ln w="666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04" y="3745277"/>
            <a:ext cx="3271683" cy="2420027"/>
          </a:xfrm>
          <a:prstGeom prst="rect">
            <a:avLst/>
          </a:prstGeom>
          <a:noFill/>
          <a:ln w="666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56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istrator\My Documents\My Pictures\2__160725\1469454239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3240360" cy="280831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Administrator\My Documents\My Pictures\2__160725\14694542604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88024" y="3501008"/>
            <a:ext cx="3096344" cy="32403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세로로 말린 두루마리 모양 5"/>
          <p:cNvSpPr/>
          <p:nvPr/>
        </p:nvSpPr>
        <p:spPr>
          <a:xfrm>
            <a:off x="-35068" y="0"/>
            <a:ext cx="4737720" cy="6858000"/>
          </a:xfrm>
          <a:prstGeom prst="vertic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612" y="244272"/>
            <a:ext cx="324036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저희 </a:t>
            </a:r>
            <a:r>
              <a:rPr lang="en-US" altLang="ko-KR" sz="2200" dirty="0" smtClean="0">
                <a:latin typeface="휴먼중간팸체" pitchFamily="2" charset="-127"/>
                <a:ea typeface="휴먼중간팸체" pitchFamily="2" charset="-127"/>
              </a:rPr>
              <a:t>(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이수성</a:t>
            </a:r>
            <a:r>
              <a:rPr lang="en-US" altLang="ko-KR" sz="2200" dirty="0" smtClean="0">
                <a:latin typeface="휴먼중간팸체" pitchFamily="2" charset="-127"/>
                <a:ea typeface="휴먼중간팸체" pitchFamily="2" charset="-127"/>
              </a:rPr>
              <a:t>,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오세훈</a:t>
            </a:r>
            <a:r>
              <a:rPr lang="en-US" altLang="ko-KR" sz="2200" dirty="0" smtClean="0">
                <a:latin typeface="휴먼중간팸체" pitchFamily="2" charset="-127"/>
                <a:ea typeface="휴먼중간팸체" pitchFamily="2" charset="-127"/>
              </a:rPr>
              <a:t>)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의 야식 코스는</a:t>
            </a:r>
            <a:r>
              <a:rPr lang="en-US" altLang="ko-KR" sz="2200" dirty="0">
                <a:latin typeface="휴먼중간팸체" pitchFamily="2" charset="-127"/>
                <a:ea typeface="휴먼중간팸체" pitchFamily="2" charset="-127"/>
              </a:rPr>
              <a:t> 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실제로 야간 자율학습을  하는 친구들의  의견을 </a:t>
            </a:r>
            <a:r>
              <a:rPr lang="ko-KR" altLang="en-US" sz="2200" dirty="0">
                <a:latin typeface="휴먼중간팸체" pitchFamily="2" charset="-127"/>
                <a:ea typeface="휴먼중간팸체" pitchFamily="2" charset="-127"/>
              </a:rPr>
              <a:t>모아  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대다수의 야간 </a:t>
            </a:r>
            <a:r>
              <a:rPr lang="ko-KR" altLang="en-US" sz="2200" dirty="0">
                <a:latin typeface="휴먼중간팸체" pitchFamily="2" charset="-127"/>
                <a:ea typeface="휴먼중간팸체" pitchFamily="2" charset="-127"/>
              </a:rPr>
              <a:t>자율학습을 마치고 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돌아온  친구들이 원하는 음식들 가운데 입맛을 돋구는 새콤달콤하며 여름을 이겨낼 시원한 냉 우동 혹은 냉면 </a:t>
            </a:r>
            <a:r>
              <a:rPr lang="en-US" altLang="ko-KR" sz="2200" dirty="0" smtClean="0">
                <a:latin typeface="휴먼중간팸체" pitchFamily="2" charset="-127"/>
                <a:ea typeface="휴먼중간팸체" pitchFamily="2" charset="-127"/>
              </a:rPr>
              <a:t>,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기름에 튀겨  고소한 맛을  내는 튀김 혹은 치킨</a:t>
            </a:r>
            <a:r>
              <a:rPr lang="en-US" altLang="ko-KR" sz="2200" dirty="0" smtClean="0">
                <a:latin typeface="휴먼중간팸체" pitchFamily="2" charset="-127"/>
                <a:ea typeface="휴먼중간팸체" pitchFamily="2" charset="-127"/>
              </a:rPr>
              <a:t>,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 불의 맛과 간장의 풍미를 더한 즉석구이와  꼬지</a:t>
            </a:r>
            <a:r>
              <a:rPr lang="en-US" altLang="ko-KR" sz="2200" dirty="0" smtClean="0">
                <a:latin typeface="휴먼중간팸체" pitchFamily="2" charset="-127"/>
                <a:ea typeface="휴먼중간팸체" pitchFamily="2" charset="-127"/>
              </a:rPr>
              <a:t>,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 여자친구들이 원하는 달 달한 디저트 등등 모든 맛을 충족하여 코스 담으려 노력한 결과 탄생한 코스이며</a:t>
            </a:r>
            <a:r>
              <a:rPr lang="en-US" altLang="ko-KR" sz="2200" dirty="0">
                <a:latin typeface="휴먼중간팸체" pitchFamily="2" charset="-127"/>
                <a:ea typeface="휴먼중간팸체" pitchFamily="2" charset="-127"/>
              </a:rPr>
              <a:t> 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 원하는 음식을 먹되  건강은  지키고</a:t>
            </a:r>
            <a:r>
              <a:rPr lang="en-US" altLang="ko-KR" sz="2200" dirty="0" smtClean="0">
                <a:latin typeface="휴먼중간팸체" pitchFamily="2" charset="-127"/>
                <a:ea typeface="휴먼중간팸체" pitchFamily="2" charset="-127"/>
              </a:rPr>
              <a:t>, 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피부와 살찜</a:t>
            </a:r>
            <a:r>
              <a:rPr lang="en-US" altLang="ko-KR" sz="2200" dirty="0" smtClean="0">
                <a:latin typeface="휴먼중간팸체" pitchFamily="2" charset="-127"/>
                <a:ea typeface="휴먼중간팸체" pitchFamily="2" charset="-127"/>
              </a:rPr>
              <a:t>!!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을 걱정하는 친구들이 우려하는 기름진 음식을 먹고 난 뒤의 트러블</a:t>
            </a:r>
            <a:r>
              <a:rPr lang="en-US" altLang="ko-KR" sz="2200" dirty="0" smtClean="0">
                <a:latin typeface="휴먼중간팸체" pitchFamily="2" charset="-127"/>
                <a:ea typeface="휴먼중간팸체" pitchFamily="2" charset="-127"/>
              </a:rPr>
              <a:t>!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과 칼로리</a:t>
            </a:r>
            <a:r>
              <a:rPr lang="en-US" altLang="ko-KR" sz="2200" dirty="0" smtClean="0">
                <a:latin typeface="휴먼중간팸체" pitchFamily="2" charset="-127"/>
                <a:ea typeface="휴먼중간팸체" pitchFamily="2" charset="-127"/>
              </a:rPr>
              <a:t>! </a:t>
            </a:r>
            <a:r>
              <a:rPr lang="ko-KR" altLang="en-US" sz="2200" dirty="0" smtClean="0">
                <a:latin typeface="휴먼중간팸체" pitchFamily="2" charset="-127"/>
                <a:ea typeface="휴먼중간팸체" pitchFamily="2" charset="-127"/>
              </a:rPr>
              <a:t>그리고 어머니의 밥을 먹은 듯한 따뜻한 포만감과 다음날 아침을 견디게 해줄 든든함을 더하였습니다</a:t>
            </a:r>
            <a:r>
              <a:rPr lang="en-US" altLang="ko-KR" sz="2200" dirty="0" smtClean="0">
                <a:latin typeface="휴먼중간팸체" pitchFamily="2" charset="-127"/>
                <a:ea typeface="휴먼중간팸체" pitchFamily="2" charset="-127"/>
              </a:rPr>
              <a:t>.</a:t>
            </a:r>
            <a:endParaRPr lang="ko-KR" altLang="en-US" sz="2200" dirty="0">
              <a:latin typeface="휴먼중간팸체" pitchFamily="2" charset="-127"/>
              <a:ea typeface="휴먼중간팸체" pitchFamily="2" charset="-127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959"/>
            <a:ext cx="11461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타원형 설명선 2"/>
          <p:cNvSpPr/>
          <p:nvPr/>
        </p:nvSpPr>
        <p:spPr>
          <a:xfrm>
            <a:off x="7114412" y="896348"/>
            <a:ext cx="2029588" cy="144016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1673" y="1108596"/>
            <a:ext cx="1770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굵은안상수체" pitchFamily="2" charset="-127"/>
                <a:ea typeface="굵은안상수체" pitchFamily="2" charset="-127"/>
              </a:rPr>
              <a:t>재료를 봉지째 원가로 사도 </a:t>
            </a:r>
            <a:r>
              <a:rPr lang="en-US" altLang="ko-KR" sz="2000" dirty="0" smtClean="0">
                <a:latin typeface="굵은안상수체" pitchFamily="2" charset="-127"/>
                <a:ea typeface="굵은안상수체" pitchFamily="2" charset="-127"/>
              </a:rPr>
              <a:t>25000</a:t>
            </a:r>
            <a:r>
              <a:rPr lang="ko-KR" altLang="en-US" sz="2000" dirty="0" smtClean="0">
                <a:latin typeface="굵은안상수체" pitchFamily="2" charset="-127"/>
                <a:ea typeface="굵은안상수체" pitchFamily="2" charset="-127"/>
              </a:rPr>
              <a:t>원이 넘지 않는 저렴함</a:t>
            </a:r>
            <a:r>
              <a:rPr lang="en-US" altLang="ko-KR" sz="2000" dirty="0" smtClean="0">
                <a:latin typeface="굵은안상수체" pitchFamily="2" charset="-127"/>
                <a:ea typeface="굵은안상수체" pitchFamily="2" charset="-127"/>
              </a:rPr>
              <a:t>!!</a:t>
            </a:r>
            <a:endParaRPr lang="ko-KR" altLang="en-US" sz="2000" dirty="0">
              <a:latin typeface="굵은안상수체" pitchFamily="2" charset="-127"/>
              <a:ea typeface="굵은안상수체" pitchFamily="2" charset="-127"/>
            </a:endParaRPr>
          </a:p>
        </p:txBody>
      </p:sp>
      <p:sp>
        <p:nvSpPr>
          <p:cNvPr id="2" name="폭발 1 1"/>
          <p:cNvSpPr/>
          <p:nvPr/>
        </p:nvSpPr>
        <p:spPr>
          <a:xfrm>
            <a:off x="7034315" y="430613"/>
            <a:ext cx="671441" cy="81684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폭발 2 4"/>
          <p:cNvSpPr/>
          <p:nvPr/>
        </p:nvSpPr>
        <p:spPr>
          <a:xfrm>
            <a:off x="8529463" y="1739067"/>
            <a:ext cx="614537" cy="770384"/>
          </a:xfrm>
          <a:prstGeom prst="irregularSeal2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순서도: 연결자 6"/>
          <p:cNvSpPr/>
          <p:nvPr/>
        </p:nvSpPr>
        <p:spPr>
          <a:xfrm>
            <a:off x="3826768" y="327273"/>
            <a:ext cx="457200" cy="457200"/>
          </a:xfrm>
          <a:prstGeom prst="flowChartConnector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순서도: 연결자 7"/>
          <p:cNvSpPr/>
          <p:nvPr/>
        </p:nvSpPr>
        <p:spPr>
          <a:xfrm>
            <a:off x="4116564" y="86919"/>
            <a:ext cx="457200" cy="457200"/>
          </a:xfrm>
          <a:prstGeom prst="flowChartConnector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3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추가 </a:t>
            </a:r>
            <a:r>
              <a:rPr lang="en-US" altLang="ko-KR" dirty="0" smtClean="0"/>
              <a:t>!! </a:t>
            </a:r>
            <a:r>
              <a:rPr lang="ko-KR" altLang="en-US" dirty="0" smtClean="0"/>
              <a:t>더 싸고 간단하게 똑 같은 맛 내는 법</a:t>
            </a:r>
            <a:r>
              <a:rPr lang="en-US" altLang="ko-KR" dirty="0" smtClean="0"/>
              <a:t>!!</a:t>
            </a:r>
            <a:endParaRPr lang="ko-KR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1461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순서도: 순차적 액세스 저장소 3"/>
          <p:cNvSpPr/>
          <p:nvPr/>
        </p:nvSpPr>
        <p:spPr>
          <a:xfrm>
            <a:off x="-1" y="799257"/>
            <a:ext cx="9030543" cy="6058743"/>
          </a:xfrm>
          <a:prstGeom prst="flowChartMagneticTap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46918" y="1454420"/>
            <a:ext cx="633670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FF00"/>
                </a:solidFill>
              </a:rPr>
              <a:t>*</a:t>
            </a:r>
            <a:r>
              <a:rPr lang="ko-KR" altLang="en-US" sz="1500" b="1" dirty="0">
                <a:solidFill>
                  <a:srgbClr val="FFFF00"/>
                </a:solidFill>
              </a:rPr>
              <a:t>샐러드 우동</a:t>
            </a:r>
            <a:r>
              <a:rPr lang="en-US" altLang="ko-KR" sz="1500" b="1" dirty="0">
                <a:solidFill>
                  <a:srgbClr val="FFFF00"/>
                </a:solidFill>
              </a:rPr>
              <a:t>~ : </a:t>
            </a:r>
            <a:r>
              <a:rPr lang="ko-KR" altLang="en-US" sz="1500" b="1" dirty="0">
                <a:solidFill>
                  <a:srgbClr val="FFFF00"/>
                </a:solidFill>
              </a:rPr>
              <a:t>마트에 파는 </a:t>
            </a:r>
            <a:r>
              <a:rPr lang="ko-KR" altLang="en-US" sz="1500" b="1" dirty="0" smtClean="0">
                <a:solidFill>
                  <a:srgbClr val="FFFF00"/>
                </a:solidFill>
              </a:rPr>
              <a:t>가 쓰오 </a:t>
            </a:r>
            <a:r>
              <a:rPr lang="ko-KR" altLang="en-US" sz="1500" b="1" dirty="0">
                <a:solidFill>
                  <a:srgbClr val="FFFF00"/>
                </a:solidFill>
              </a:rPr>
              <a:t>우동을 산다 </a:t>
            </a:r>
            <a:r>
              <a:rPr lang="en-US" altLang="ko-KR" sz="1500" b="1" dirty="0">
                <a:solidFill>
                  <a:srgbClr val="FFFF00"/>
                </a:solidFill>
              </a:rPr>
              <a:t>(</a:t>
            </a:r>
            <a:r>
              <a:rPr lang="ko-KR" altLang="en-US" sz="1500" b="1" dirty="0">
                <a:solidFill>
                  <a:srgbClr val="FFFF00"/>
                </a:solidFill>
              </a:rPr>
              <a:t>개인적으로 백</a:t>
            </a:r>
            <a:r>
              <a:rPr lang="en-US" altLang="ko-KR" sz="1500" b="1" dirty="0">
                <a:solidFill>
                  <a:srgbClr val="FFFF00"/>
                </a:solidFill>
              </a:rPr>
              <a:t>0</a:t>
            </a:r>
            <a:r>
              <a:rPr lang="ko-KR" altLang="en-US" sz="1500" b="1" dirty="0">
                <a:solidFill>
                  <a:srgbClr val="FFFF00"/>
                </a:solidFill>
              </a:rPr>
              <a:t>원의 하</a:t>
            </a:r>
            <a:r>
              <a:rPr lang="en-US" altLang="ko-KR" sz="1500" b="1" dirty="0">
                <a:solidFill>
                  <a:srgbClr val="FFFF00"/>
                </a:solidFill>
              </a:rPr>
              <a:t>0</a:t>
            </a:r>
            <a:r>
              <a:rPr lang="ko-KR" altLang="en-US" sz="1500" b="1" dirty="0">
                <a:solidFill>
                  <a:srgbClr val="FFFF00"/>
                </a:solidFill>
              </a:rPr>
              <a:t>면을 추천</a:t>
            </a:r>
            <a:r>
              <a:rPr lang="en-US" altLang="ko-KR" sz="1500" b="1" dirty="0" smtClean="0">
                <a:solidFill>
                  <a:srgbClr val="FFFF00"/>
                </a:solidFill>
              </a:rPr>
              <a:t>)</a:t>
            </a:r>
            <a:r>
              <a:rPr lang="ko-KR" altLang="en-US" sz="1500" b="1" dirty="0" smtClean="0">
                <a:solidFill>
                  <a:srgbClr val="FFFF00"/>
                </a:solidFill>
              </a:rPr>
              <a:t>우동 </a:t>
            </a:r>
            <a:r>
              <a:rPr lang="ko-KR" altLang="en-US" sz="1500" b="1" dirty="0">
                <a:solidFill>
                  <a:srgbClr val="FFFF00"/>
                </a:solidFill>
              </a:rPr>
              <a:t>면은 위와 같이하고 동봉된 소스에  식초를 한 스푼 더한다</a:t>
            </a:r>
            <a:r>
              <a:rPr lang="en-US" altLang="ko-KR" sz="1500" b="1" dirty="0">
                <a:solidFill>
                  <a:srgbClr val="FFFF00"/>
                </a:solidFill>
              </a:rPr>
              <a:t>.</a:t>
            </a:r>
          </a:p>
          <a:p>
            <a:r>
              <a:rPr lang="en-US" altLang="ko-KR" sz="1500" b="1" dirty="0">
                <a:solidFill>
                  <a:srgbClr val="FFFF00"/>
                </a:solidFill>
              </a:rPr>
              <a:t> </a:t>
            </a:r>
            <a:r>
              <a:rPr lang="ko-KR" altLang="en-US" sz="1500" b="1" dirty="0" smtClean="0">
                <a:solidFill>
                  <a:srgbClr val="FFFF00"/>
                </a:solidFill>
              </a:rPr>
              <a:t>샐러드는 </a:t>
            </a:r>
            <a:r>
              <a:rPr lang="ko-KR" altLang="en-US" sz="1500" b="1" dirty="0">
                <a:solidFill>
                  <a:srgbClr val="FFFF00"/>
                </a:solidFill>
              </a:rPr>
              <a:t>마트에 </a:t>
            </a:r>
            <a:r>
              <a:rPr lang="ko-KR" altLang="en-US" sz="1500" b="1" dirty="0" smtClean="0">
                <a:solidFill>
                  <a:srgbClr val="FFFF00"/>
                </a:solidFill>
              </a:rPr>
              <a:t> 파는 </a:t>
            </a:r>
            <a:r>
              <a:rPr lang="ko-KR" altLang="en-US" sz="1500" b="1" dirty="0">
                <a:solidFill>
                  <a:srgbClr val="FFFF00"/>
                </a:solidFill>
              </a:rPr>
              <a:t>한끼 샐러드 박스 </a:t>
            </a:r>
            <a:r>
              <a:rPr lang="en-US" altLang="ko-KR" sz="1500" b="1" dirty="0">
                <a:solidFill>
                  <a:srgbClr val="FFFF00"/>
                </a:solidFill>
              </a:rPr>
              <a:t>(</a:t>
            </a:r>
            <a:r>
              <a:rPr lang="ko-KR" altLang="en-US" sz="1500" b="1" dirty="0">
                <a:solidFill>
                  <a:srgbClr val="FFFF00"/>
                </a:solidFill>
              </a:rPr>
              <a:t>ㅇ마트와 </a:t>
            </a:r>
            <a:r>
              <a:rPr lang="ko-KR" altLang="en-US" sz="1500" b="1" dirty="0" smtClean="0">
                <a:solidFill>
                  <a:srgbClr val="FFFF00"/>
                </a:solidFill>
              </a:rPr>
              <a:t>  </a:t>
            </a:r>
            <a:r>
              <a:rPr lang="ko-KR" altLang="en-US" sz="1500" b="1" dirty="0">
                <a:solidFill>
                  <a:srgbClr val="FFFF00"/>
                </a:solidFill>
              </a:rPr>
              <a:t>ㄹ데마트 평균                        작은 사이즈 </a:t>
            </a:r>
            <a:r>
              <a:rPr lang="en-US" altLang="ko-KR" sz="1500" b="1" dirty="0">
                <a:solidFill>
                  <a:srgbClr val="FFFF00"/>
                </a:solidFill>
              </a:rPr>
              <a:t>2600</a:t>
            </a:r>
            <a:r>
              <a:rPr lang="ko-KR" altLang="en-US" sz="1500" b="1" dirty="0">
                <a:solidFill>
                  <a:srgbClr val="FFFF00"/>
                </a:solidFill>
              </a:rPr>
              <a:t>원</a:t>
            </a:r>
            <a:r>
              <a:rPr lang="en-US" altLang="ko-KR" sz="1500" b="1" dirty="0">
                <a:solidFill>
                  <a:srgbClr val="FFFF00"/>
                </a:solidFill>
              </a:rPr>
              <a:t>)</a:t>
            </a:r>
            <a:r>
              <a:rPr lang="ko-KR" altLang="en-US" sz="1500" b="1" dirty="0">
                <a:solidFill>
                  <a:srgbClr val="FFFF00"/>
                </a:solidFill>
              </a:rPr>
              <a:t>으로 구입하여 이용하고 주변 분식집에서 닭 강정을 구입한다</a:t>
            </a:r>
            <a:r>
              <a:rPr lang="en-US" altLang="ko-KR" sz="1500" b="1" dirty="0">
                <a:solidFill>
                  <a:srgbClr val="FFFF00"/>
                </a:solidFill>
              </a:rPr>
              <a:t>. </a:t>
            </a:r>
            <a:r>
              <a:rPr lang="ko-KR" altLang="en-US" sz="1500" b="1" dirty="0" smtClean="0">
                <a:solidFill>
                  <a:srgbClr val="FFFF00"/>
                </a:solidFill>
              </a:rPr>
              <a:t>혹시나 </a:t>
            </a:r>
            <a:r>
              <a:rPr lang="ko-KR" altLang="en-US" sz="1500" b="1" dirty="0">
                <a:solidFill>
                  <a:srgbClr val="FFFF00"/>
                </a:solidFill>
              </a:rPr>
              <a:t>집에 깨가 있으면 </a:t>
            </a:r>
            <a:r>
              <a:rPr lang="ko-KR" altLang="en-US" sz="1500" b="1" dirty="0" smtClean="0">
                <a:solidFill>
                  <a:srgbClr val="FFFF00"/>
                </a:solidFill>
              </a:rPr>
              <a:t>곁들이</a:t>
            </a:r>
            <a:r>
              <a:rPr lang="ko-KR" altLang="en-US" sz="1500" b="1" dirty="0">
                <a:solidFill>
                  <a:srgbClr val="FFFF00"/>
                </a:solidFill>
              </a:rPr>
              <a:t>고</a:t>
            </a:r>
            <a:r>
              <a:rPr lang="ko-KR" altLang="en-US" sz="1500" b="1" dirty="0" smtClean="0">
                <a:solidFill>
                  <a:srgbClr val="FFFF00"/>
                </a:solidFill>
              </a:rPr>
              <a:t> </a:t>
            </a:r>
            <a:r>
              <a:rPr lang="ko-KR" altLang="en-US" sz="1500" b="1" dirty="0">
                <a:solidFill>
                  <a:srgbClr val="FFFF00"/>
                </a:solidFill>
              </a:rPr>
              <a:t>쪽파가 없고 대파가 있다 하면 대파의 파란 부분</a:t>
            </a:r>
            <a:r>
              <a:rPr lang="en-US" altLang="ko-KR" sz="1500" b="1" dirty="0">
                <a:solidFill>
                  <a:srgbClr val="FFFF00"/>
                </a:solidFill>
              </a:rPr>
              <a:t>(</a:t>
            </a:r>
            <a:r>
              <a:rPr lang="ko-KR" altLang="en-US" sz="1500" b="1" dirty="0" smtClean="0">
                <a:solidFill>
                  <a:srgbClr val="FFFF00"/>
                </a:solidFill>
              </a:rPr>
              <a:t>흰 부분은  </a:t>
            </a:r>
            <a:r>
              <a:rPr lang="ko-KR" altLang="en-US" sz="1500" b="1" dirty="0">
                <a:solidFill>
                  <a:srgbClr val="FFFF00"/>
                </a:solidFill>
              </a:rPr>
              <a:t>중앙의 두꺼운 대에 특유의 향이 있어 </a:t>
            </a:r>
            <a:r>
              <a:rPr lang="ko-KR" altLang="en-US" sz="1500" b="1" dirty="0" smtClean="0">
                <a:solidFill>
                  <a:srgbClr val="FFFF00"/>
                </a:solidFill>
              </a:rPr>
              <a:t> 피하는 것을 </a:t>
            </a:r>
            <a:r>
              <a:rPr lang="ko-KR" altLang="en-US" sz="1500" b="1" dirty="0">
                <a:solidFill>
                  <a:srgbClr val="FFFF00"/>
                </a:solidFill>
              </a:rPr>
              <a:t>추천하다</a:t>
            </a:r>
            <a:r>
              <a:rPr lang="en-US" altLang="ko-KR" sz="1500" b="1" dirty="0">
                <a:solidFill>
                  <a:srgbClr val="FFFF00"/>
                </a:solidFill>
              </a:rPr>
              <a:t>.)</a:t>
            </a:r>
            <a:r>
              <a:rPr lang="ko-KR" altLang="en-US" sz="1500" b="1" dirty="0">
                <a:solidFill>
                  <a:srgbClr val="FFFF00"/>
                </a:solidFill>
              </a:rPr>
              <a:t>을 얇</a:t>
            </a:r>
            <a:r>
              <a:rPr lang="ko-KR" altLang="en-US" sz="1500" b="1" dirty="0" smtClean="0">
                <a:solidFill>
                  <a:srgbClr val="FFFF00"/>
                </a:solidFill>
              </a:rPr>
              <a:t>게 </a:t>
            </a:r>
            <a:r>
              <a:rPr lang="ko-KR" altLang="en-US" sz="1500" b="1" dirty="0">
                <a:solidFill>
                  <a:srgbClr val="FFFF00"/>
                </a:solidFill>
              </a:rPr>
              <a:t>잘라 이용한다</a:t>
            </a:r>
            <a:r>
              <a:rPr lang="en-US" altLang="ko-KR" sz="1500" b="1" dirty="0">
                <a:solidFill>
                  <a:srgbClr val="FFFF00"/>
                </a:solidFill>
              </a:rPr>
              <a:t>.</a:t>
            </a:r>
          </a:p>
          <a:p>
            <a:r>
              <a:rPr lang="en-US" altLang="ko-KR" sz="1500" b="1" dirty="0">
                <a:solidFill>
                  <a:srgbClr val="FF00FF"/>
                </a:solidFill>
              </a:rPr>
              <a:t>*</a:t>
            </a:r>
            <a:r>
              <a:rPr lang="ko-KR" altLang="en-US" sz="1500" b="1" dirty="0">
                <a:solidFill>
                  <a:srgbClr val="FF00FF"/>
                </a:solidFill>
              </a:rPr>
              <a:t>타마고 고항과 석쇠 불고기</a:t>
            </a:r>
            <a:r>
              <a:rPr lang="en-US" altLang="ko-KR" sz="1500" b="1" dirty="0">
                <a:solidFill>
                  <a:srgbClr val="FF00FF"/>
                </a:solidFill>
              </a:rPr>
              <a:t>&amp; </a:t>
            </a:r>
            <a:r>
              <a:rPr lang="ko-KR" altLang="en-US" sz="1500" b="1" dirty="0" smtClean="0">
                <a:solidFill>
                  <a:srgbClr val="FF00FF"/>
                </a:solidFill>
              </a:rPr>
              <a:t>만가</a:t>
            </a:r>
            <a:r>
              <a:rPr lang="ko-KR" altLang="en-US" sz="1500" b="1" dirty="0">
                <a:solidFill>
                  <a:srgbClr val="FF00FF"/>
                </a:solidFill>
              </a:rPr>
              <a:t>닥</a:t>
            </a:r>
            <a:r>
              <a:rPr lang="ko-KR" altLang="en-US" sz="1500" b="1" dirty="0" smtClean="0">
                <a:solidFill>
                  <a:srgbClr val="FF00FF"/>
                </a:solidFill>
              </a:rPr>
              <a:t> </a:t>
            </a:r>
            <a:r>
              <a:rPr lang="ko-KR" altLang="en-US" sz="1500" b="1" dirty="0">
                <a:solidFill>
                  <a:srgbClr val="FF00FF"/>
                </a:solidFill>
              </a:rPr>
              <a:t>구이</a:t>
            </a:r>
            <a:r>
              <a:rPr lang="en-US" altLang="ko-KR" sz="1500" b="1" dirty="0">
                <a:solidFill>
                  <a:srgbClr val="FF00FF"/>
                </a:solidFill>
              </a:rPr>
              <a:t>~: </a:t>
            </a:r>
            <a:r>
              <a:rPr lang="ko-KR" altLang="en-US" sz="1500" b="1" dirty="0">
                <a:solidFill>
                  <a:srgbClr val="FF00FF"/>
                </a:solidFill>
              </a:rPr>
              <a:t>햇반을 산 다음 레인지에 돌려 계란을 넣고 가쓰오 육수를 대신할 것을 간장</a:t>
            </a:r>
            <a:r>
              <a:rPr lang="en-US" altLang="ko-KR" sz="1500" b="1" dirty="0">
                <a:solidFill>
                  <a:srgbClr val="FF00FF"/>
                </a:solidFill>
              </a:rPr>
              <a:t>1/2T,</a:t>
            </a:r>
            <a:r>
              <a:rPr lang="ko-KR" altLang="en-US" sz="1500" b="1" dirty="0">
                <a:solidFill>
                  <a:srgbClr val="FF00FF"/>
                </a:solidFill>
              </a:rPr>
              <a:t>설탕</a:t>
            </a:r>
            <a:r>
              <a:rPr lang="en-US" altLang="ko-KR" sz="1500" b="1" dirty="0">
                <a:solidFill>
                  <a:srgbClr val="FF00FF"/>
                </a:solidFill>
              </a:rPr>
              <a:t>1/2t</a:t>
            </a:r>
            <a:r>
              <a:rPr lang="en-US" altLang="ko-KR" sz="1500" b="1" dirty="0" smtClean="0">
                <a:solidFill>
                  <a:srgbClr val="FF00FF"/>
                </a:solidFill>
              </a:rPr>
              <a:t>, </a:t>
            </a:r>
            <a:r>
              <a:rPr lang="ko-KR" altLang="en-US" sz="1500" b="1" dirty="0" smtClean="0">
                <a:solidFill>
                  <a:srgbClr val="FF00FF"/>
                </a:solidFill>
              </a:rPr>
              <a:t>액젓 </a:t>
            </a:r>
            <a:r>
              <a:rPr lang="en-US" altLang="ko-KR" sz="1500" b="1" dirty="0" smtClean="0">
                <a:solidFill>
                  <a:srgbClr val="FF00FF"/>
                </a:solidFill>
              </a:rPr>
              <a:t>(</a:t>
            </a:r>
            <a:r>
              <a:rPr lang="ko-KR" altLang="en-US" sz="1500" b="1" dirty="0">
                <a:solidFill>
                  <a:srgbClr val="FF00FF"/>
                </a:solidFill>
              </a:rPr>
              <a:t>멸치액젓 혹은 </a:t>
            </a:r>
            <a:r>
              <a:rPr lang="ko-KR" altLang="en-US" sz="1500" b="1" dirty="0" smtClean="0">
                <a:solidFill>
                  <a:srgbClr val="FF00FF"/>
                </a:solidFill>
              </a:rPr>
              <a:t>까나리 액젓</a:t>
            </a:r>
            <a:r>
              <a:rPr lang="en-US" altLang="ko-KR" sz="1500" b="1" dirty="0">
                <a:solidFill>
                  <a:srgbClr val="FF00FF"/>
                </a:solidFill>
              </a:rPr>
              <a:t>)1/5t</a:t>
            </a:r>
            <a:r>
              <a:rPr lang="ko-KR" altLang="en-US" sz="1500" b="1" dirty="0">
                <a:solidFill>
                  <a:srgbClr val="FF00FF"/>
                </a:solidFill>
              </a:rPr>
              <a:t>으로 만들어 이용한다</a:t>
            </a:r>
            <a:r>
              <a:rPr lang="en-US" altLang="ko-KR" sz="1500" b="1" dirty="0">
                <a:solidFill>
                  <a:srgbClr val="FF00FF"/>
                </a:solidFill>
              </a:rPr>
              <a:t>.(</a:t>
            </a:r>
            <a:r>
              <a:rPr lang="ko-KR" altLang="en-US" sz="1500" b="1" dirty="0">
                <a:solidFill>
                  <a:srgbClr val="FF00FF"/>
                </a:solidFill>
              </a:rPr>
              <a:t>가쓰오 육수의 특유의 향이 나지 않으나 그와 비슷한 풍미는 느낄 수 있다</a:t>
            </a:r>
            <a:r>
              <a:rPr lang="en-US" altLang="ko-KR" sz="1500" b="1" dirty="0">
                <a:solidFill>
                  <a:srgbClr val="FF00FF"/>
                </a:solidFill>
              </a:rPr>
              <a:t>.)</a:t>
            </a:r>
            <a:r>
              <a:rPr lang="ko-KR" altLang="en-US" sz="1500" b="1" dirty="0">
                <a:solidFill>
                  <a:srgbClr val="FF00FF"/>
                </a:solidFill>
              </a:rPr>
              <a:t> </a:t>
            </a:r>
            <a:endParaRPr lang="en-US" altLang="ko-KR" sz="1500" b="1" dirty="0">
              <a:solidFill>
                <a:srgbClr val="FF00FF"/>
              </a:solidFill>
            </a:endParaRPr>
          </a:p>
          <a:p>
            <a:r>
              <a:rPr lang="en-US" altLang="ko-KR" sz="1500" b="1" dirty="0">
                <a:solidFill>
                  <a:srgbClr val="FF00FF"/>
                </a:solidFill>
              </a:rPr>
              <a:t>*</a:t>
            </a:r>
            <a:r>
              <a:rPr lang="ko-KR" altLang="en-US" sz="1500" b="1" dirty="0">
                <a:solidFill>
                  <a:srgbClr val="FF00FF"/>
                </a:solidFill>
              </a:rPr>
              <a:t>불고기는 마트 에서  </a:t>
            </a:r>
            <a:r>
              <a:rPr lang="en-US" altLang="ko-KR" sz="1500" b="1" dirty="0">
                <a:solidFill>
                  <a:srgbClr val="FF00FF"/>
                </a:solidFill>
              </a:rPr>
              <a:t>100g</a:t>
            </a:r>
            <a:r>
              <a:rPr lang="ko-KR" altLang="en-US" sz="1500" b="1" dirty="0">
                <a:solidFill>
                  <a:srgbClr val="FF00FF"/>
                </a:solidFill>
              </a:rPr>
              <a:t>정도 사 이용하고 </a:t>
            </a:r>
            <a:r>
              <a:rPr lang="ko-KR" altLang="en-US" sz="1500" b="1" dirty="0" smtClean="0">
                <a:solidFill>
                  <a:srgbClr val="FF00FF"/>
                </a:solidFill>
              </a:rPr>
              <a:t>만가닥은 손질 한 다음 간하여 </a:t>
            </a:r>
            <a:r>
              <a:rPr lang="ko-KR" altLang="en-US" sz="1500" b="1" dirty="0">
                <a:solidFill>
                  <a:srgbClr val="FF00FF"/>
                </a:solidFill>
              </a:rPr>
              <a:t>팬에 볶아 이용한다</a:t>
            </a:r>
            <a:r>
              <a:rPr lang="en-US" altLang="ko-KR" sz="1500" b="1" dirty="0">
                <a:solidFill>
                  <a:srgbClr val="FF00FF"/>
                </a:solidFill>
              </a:rPr>
              <a:t>(</a:t>
            </a:r>
            <a:r>
              <a:rPr lang="ko-KR" altLang="en-US" sz="1500" b="1" dirty="0">
                <a:solidFill>
                  <a:srgbClr val="FF00FF"/>
                </a:solidFill>
              </a:rPr>
              <a:t>훈연한 맛을 내기 위해선 불고기는 쌘 불에서 간장을 조금 태운 뒤 볶아주면 훈연한 풍미와 조금 더 진한 맛을 낼 수 있다</a:t>
            </a:r>
            <a:r>
              <a:rPr lang="en-US" altLang="ko-KR" sz="1500" b="1" dirty="0">
                <a:solidFill>
                  <a:srgbClr val="FF00FF"/>
                </a:solidFill>
              </a:rPr>
              <a:t>. </a:t>
            </a:r>
            <a:r>
              <a:rPr lang="ko-KR" altLang="en-US" sz="1500" b="1" dirty="0">
                <a:solidFill>
                  <a:srgbClr val="FF00FF"/>
                </a:solidFill>
              </a:rPr>
              <a:t>그런데도 부족하다 싶으면 집주면 마른 낙엽 혹은 코팅되지 않은 이쑤시개를 그릇에 담아 불을 붙여 충분히 태운 뒤 뚜껑을 덮어주어 </a:t>
            </a:r>
            <a:r>
              <a:rPr lang="en-US" altLang="ko-KR" sz="1500" b="1" dirty="0">
                <a:solidFill>
                  <a:srgbClr val="FF00FF"/>
                </a:solidFill>
              </a:rPr>
              <a:t>15</a:t>
            </a:r>
            <a:r>
              <a:rPr lang="ko-KR" altLang="en-US" sz="1500" b="1" dirty="0">
                <a:solidFill>
                  <a:srgbClr val="FF00FF"/>
                </a:solidFill>
              </a:rPr>
              <a:t>분 정도 기다리면 향이 베여있다</a:t>
            </a:r>
            <a:r>
              <a:rPr lang="en-US" altLang="ko-KR" sz="1500" b="1" dirty="0">
                <a:solidFill>
                  <a:srgbClr val="FF00FF"/>
                </a:solidFill>
              </a:rPr>
              <a:t>.</a:t>
            </a:r>
            <a:r>
              <a:rPr lang="ko-KR" altLang="en-US" sz="1500" b="1" dirty="0">
                <a:solidFill>
                  <a:srgbClr val="FF00FF"/>
                </a:solidFill>
              </a:rPr>
              <a:t> </a:t>
            </a:r>
            <a:r>
              <a:rPr lang="en-US" altLang="ko-KR" sz="1500" b="1" dirty="0" smtClean="0">
                <a:solidFill>
                  <a:srgbClr val="FF00FF"/>
                </a:solidFill>
              </a:rPr>
              <a:t>)</a:t>
            </a:r>
            <a:r>
              <a:rPr lang="ko-KR" altLang="en-US" sz="1500" b="1" dirty="0" smtClean="0">
                <a:solidFill>
                  <a:srgbClr val="FF00FF"/>
                </a:solidFill>
              </a:rPr>
              <a:t>만가닥이 없으면  느타리로  대처가  가능하다</a:t>
            </a:r>
            <a:r>
              <a:rPr lang="en-US" altLang="ko-KR" sz="1500" b="1" dirty="0" smtClean="0">
                <a:solidFill>
                  <a:srgbClr val="FF00FF"/>
                </a:solidFill>
              </a:rPr>
              <a:t>!</a:t>
            </a:r>
            <a:endParaRPr lang="en-US" altLang="ko-KR" sz="1500" b="1" dirty="0">
              <a:solidFill>
                <a:srgbClr val="FF00FF"/>
              </a:solidFill>
            </a:endParaRPr>
          </a:p>
          <a:p>
            <a:r>
              <a:rPr lang="en-US" altLang="ko-KR" sz="1500" b="1" dirty="0">
                <a:solidFill>
                  <a:srgbClr val="0000FF"/>
                </a:solidFill>
              </a:rPr>
              <a:t>*</a:t>
            </a:r>
            <a:r>
              <a:rPr lang="ko-KR" altLang="en-US" sz="1500" b="1" dirty="0">
                <a:solidFill>
                  <a:srgbClr val="0000FF"/>
                </a:solidFill>
              </a:rPr>
              <a:t>말차 소스를 곁들인 핫 케익과 캐러멜 호두</a:t>
            </a:r>
            <a:r>
              <a:rPr lang="en-US" altLang="ko-KR" sz="1500" b="1" dirty="0">
                <a:solidFill>
                  <a:srgbClr val="0000FF"/>
                </a:solidFill>
              </a:rPr>
              <a:t>~: </a:t>
            </a:r>
            <a:r>
              <a:rPr lang="ko-KR" altLang="en-US" sz="1500" b="1" dirty="0">
                <a:solidFill>
                  <a:srgbClr val="0000FF"/>
                </a:solidFill>
              </a:rPr>
              <a:t>핫 케익은 반죽을 사서 이용할 수 밖에 없지만 소스는 </a:t>
            </a:r>
            <a:r>
              <a:rPr lang="ko-KR" altLang="en-US" sz="1500" b="1" dirty="0" smtClean="0">
                <a:solidFill>
                  <a:srgbClr val="0000FF"/>
                </a:solidFill>
              </a:rPr>
              <a:t>녹차 라떼를 </a:t>
            </a:r>
            <a:r>
              <a:rPr lang="ko-KR" altLang="en-US" sz="1500" b="1" dirty="0">
                <a:solidFill>
                  <a:srgbClr val="0000FF"/>
                </a:solidFill>
              </a:rPr>
              <a:t>산 다음 플레인 요거트와 섞고 아몬드 사탕을 부수어 같이 곁들여 먹으면 똑같진 않지만 비슷한 고소함과 색다른 맛을 느낄 수 있다</a:t>
            </a:r>
            <a:r>
              <a:rPr lang="en-US" altLang="ko-KR" sz="15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7" name="포인트가 7개인 별 6"/>
          <p:cNvSpPr/>
          <p:nvPr/>
        </p:nvSpPr>
        <p:spPr>
          <a:xfrm>
            <a:off x="467544" y="2132856"/>
            <a:ext cx="648072" cy="792088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8" name="포인트가 7개인 별 7"/>
          <p:cNvSpPr/>
          <p:nvPr/>
        </p:nvSpPr>
        <p:spPr>
          <a:xfrm>
            <a:off x="7884368" y="5085184"/>
            <a:ext cx="1146174" cy="130905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포인트가 7개인 별 8"/>
          <p:cNvSpPr/>
          <p:nvPr/>
        </p:nvSpPr>
        <p:spPr>
          <a:xfrm>
            <a:off x="7683622" y="2132856"/>
            <a:ext cx="773833" cy="792088"/>
          </a:xfrm>
          <a:prstGeom prst="star7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00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지금까</a:t>
            </a:r>
            <a:r>
              <a:rPr lang="ko-KR" altLang="en-US" dirty="0">
                <a:latin typeface="HY나무B" pitchFamily="18" charset="-127"/>
                <a:ea typeface="HY나무B" pitchFamily="18" charset="-127"/>
              </a:rPr>
              <a:t>지</a:t>
            </a:r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이수성 </a:t>
            </a:r>
            <a:r>
              <a:rPr lang="en-US" altLang="ko-KR" dirty="0" smtClean="0">
                <a:latin typeface="HY나무B" pitchFamily="18" charset="-127"/>
                <a:ea typeface="HY나무B" pitchFamily="18" charset="-127"/>
              </a:rPr>
              <a:t>,</a:t>
            </a:r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오세훈의 </a:t>
            </a:r>
            <a:r>
              <a:rPr lang="en-US" altLang="ko-KR" dirty="0" smtClean="0">
                <a:latin typeface="HY나무B" pitchFamily="18" charset="-127"/>
                <a:ea typeface="HY나무B" pitchFamily="18" charset="-127"/>
              </a:rPr>
              <a:t/>
            </a:r>
            <a:br>
              <a:rPr lang="en-US" altLang="ko-KR" dirty="0" smtClean="0">
                <a:latin typeface="HY나무B" pitchFamily="18" charset="-127"/>
                <a:ea typeface="HY나무B" pitchFamily="18" charset="-127"/>
              </a:rPr>
            </a:br>
            <a:r>
              <a:rPr lang="ko-KR" altLang="en-US" dirty="0" smtClean="0">
                <a:solidFill>
                  <a:srgbClr val="00FF00"/>
                </a:solidFill>
                <a:latin typeface="HY나무B" pitchFamily="18" charset="-127"/>
                <a:ea typeface="HY나무B" pitchFamily="18" charset="-127"/>
              </a:rPr>
              <a:t>건강</a:t>
            </a:r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dirty="0" smtClean="0">
                <a:solidFill>
                  <a:srgbClr val="FF00FF"/>
                </a:solidFill>
                <a:latin typeface="HY나무B" pitchFamily="18" charset="-127"/>
                <a:ea typeface="HY나무B" pitchFamily="18" charset="-127"/>
              </a:rPr>
              <a:t>건강한</a:t>
            </a:r>
            <a:r>
              <a:rPr lang="en-US" altLang="ko-KR" dirty="0"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dirty="0" smtClean="0">
                <a:solidFill>
                  <a:srgbClr val="0000FF"/>
                </a:solidFill>
                <a:latin typeface="HY나무B" pitchFamily="18" charset="-127"/>
                <a:ea typeface="HY나무B" pitchFamily="18" charset="-127"/>
              </a:rPr>
              <a:t>야식</a:t>
            </a:r>
            <a:r>
              <a:rPr lang="ko-KR" altLang="en-US" dirty="0" smtClean="0">
                <a:latin typeface="HY나무B" pitchFamily="18" charset="-127"/>
                <a:ea typeface="HY나무B" pitchFamily="18" charset="-127"/>
              </a:rPr>
              <a:t>이었습니다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읽으시느라 수고 많으셨습니다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감사합니다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3890">
            <a:off x="2305212" y="4379878"/>
            <a:ext cx="1627900" cy="96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폭발 2 5"/>
          <p:cNvSpPr/>
          <p:nvPr/>
        </p:nvSpPr>
        <p:spPr>
          <a:xfrm>
            <a:off x="683568" y="1816421"/>
            <a:ext cx="1626433" cy="2062143"/>
          </a:xfrm>
          <a:prstGeom prst="irregularSeal2">
            <a:avLst/>
          </a:prstGeom>
          <a:blipFill>
            <a:blip r:embed="rId3"/>
            <a:stretch>
              <a:fillRect/>
            </a:stretch>
          </a:blip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포인트가 7개인 별 6"/>
          <p:cNvSpPr/>
          <p:nvPr/>
        </p:nvSpPr>
        <p:spPr>
          <a:xfrm>
            <a:off x="357818" y="3348002"/>
            <a:ext cx="1008112" cy="1224136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포인트가 7개인 별 7"/>
          <p:cNvSpPr/>
          <p:nvPr/>
        </p:nvSpPr>
        <p:spPr>
          <a:xfrm>
            <a:off x="6156176" y="1124744"/>
            <a:ext cx="792088" cy="1008112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2" name="타원 1"/>
          <p:cNvSpPr/>
          <p:nvPr/>
        </p:nvSpPr>
        <p:spPr>
          <a:xfrm>
            <a:off x="4067944" y="3878564"/>
            <a:ext cx="1872208" cy="279079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타원 2"/>
          <p:cNvSpPr/>
          <p:nvPr/>
        </p:nvSpPr>
        <p:spPr>
          <a:xfrm>
            <a:off x="5364088" y="2313461"/>
            <a:ext cx="2088232" cy="25202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7584" y="469005"/>
            <a:ext cx="7520940" cy="542960"/>
          </a:xfrm>
        </p:spPr>
        <p:txBody>
          <a:bodyPr/>
          <a:lstStyle/>
          <a:p>
            <a:r>
              <a:rPr lang="ko-KR" altLang="en-US" b="1" dirty="0">
                <a:solidFill>
                  <a:srgbClr val="07B931"/>
                </a:solidFill>
                <a:latin typeface="HY나무B" pitchFamily="18" charset="-127"/>
                <a:ea typeface="HY나무B" pitchFamily="18" charset="-127"/>
              </a:rPr>
              <a:t>야간 </a:t>
            </a:r>
            <a:r>
              <a:rPr lang="ko-KR" altLang="en-US" b="1" dirty="0">
                <a:solidFill>
                  <a:srgbClr val="FF00FF"/>
                </a:solidFill>
                <a:latin typeface="HY나무B" pitchFamily="18" charset="-127"/>
                <a:ea typeface="HY나무B" pitchFamily="18" charset="-127"/>
              </a:rPr>
              <a:t>자율 </a:t>
            </a:r>
            <a:r>
              <a:rPr lang="ko-KR" altLang="en-US" b="1" dirty="0">
                <a:solidFill>
                  <a:srgbClr val="0000FF"/>
                </a:solidFill>
                <a:latin typeface="HY나무B" pitchFamily="18" charset="-127"/>
                <a:ea typeface="HY나무B" pitchFamily="18" charset="-127"/>
              </a:rPr>
              <a:t>학습시간</a:t>
            </a:r>
            <a:r>
              <a:rPr lang="en-US" altLang="ko-KR" b="1" dirty="0"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b="1" dirty="0">
                <a:latin typeface="HY나무B" pitchFamily="18" charset="-127"/>
                <a:ea typeface="HY나무B" pitchFamily="18" charset="-127"/>
              </a:rPr>
              <a:t>친구들을 위한 </a:t>
            </a:r>
            <a:r>
              <a:rPr lang="ko-KR" altLang="en-US" b="1" dirty="0">
                <a:solidFill>
                  <a:srgbClr val="DCA212"/>
                </a:solidFill>
                <a:latin typeface="HY나무B" pitchFamily="18" charset="-127"/>
                <a:ea typeface="HY나무B" pitchFamily="18" charset="-127"/>
              </a:rPr>
              <a:t>건강식</a:t>
            </a:r>
            <a:br>
              <a:rPr lang="ko-KR" altLang="en-US" b="1" dirty="0">
                <a:solidFill>
                  <a:srgbClr val="DCA212"/>
                </a:solidFill>
                <a:latin typeface="HY나무B" pitchFamily="18" charset="-127"/>
                <a:ea typeface="HY나무B" pitchFamily="18" charset="-127"/>
              </a:rPr>
            </a:br>
            <a:endParaRPr lang="ko-KR" altLang="en-US" b="1" dirty="0">
              <a:solidFill>
                <a:srgbClr val="DCA21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285">
            <a:off x="2472412" y="3239515"/>
            <a:ext cx="2761841" cy="207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19043" y="975764"/>
            <a:ext cx="4176464" cy="5544616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algn="ctr"/>
            <a:r>
              <a:rPr lang="ko-KR" altLang="en-US" sz="2200" dirty="0" smtClean="0"/>
              <a:t>야자</a:t>
            </a:r>
            <a:r>
              <a:rPr lang="ko-KR" altLang="en-US" sz="2000" b="0" dirty="0"/>
              <a:t>를 </a:t>
            </a:r>
            <a:r>
              <a:rPr lang="ko-KR" altLang="en-US" sz="2000" b="0" dirty="0" smtClean="0"/>
              <a:t>하고 온 친구들</a:t>
            </a:r>
            <a:endParaRPr lang="en-US" altLang="ko-KR" sz="2000" b="0" dirty="0"/>
          </a:p>
          <a:p>
            <a:pPr algn="ctr"/>
            <a:r>
              <a:rPr lang="en-US" altLang="ko-KR" sz="2000" b="0" dirty="0" smtClean="0"/>
              <a:t> </a:t>
            </a:r>
            <a:r>
              <a:rPr lang="ko-KR" altLang="en-US" sz="2000" b="0" dirty="0" smtClean="0"/>
              <a:t>그렇지 않은 친구들 모두가</a:t>
            </a:r>
            <a:r>
              <a:rPr lang="en-US" altLang="ko-KR" sz="2000" b="0" dirty="0" smtClean="0"/>
              <a:t>!</a:t>
            </a:r>
            <a:r>
              <a:rPr lang="ko-KR" altLang="en-US" sz="2000" b="0" dirty="0" smtClean="0"/>
              <a:t>  </a:t>
            </a:r>
            <a:endParaRPr lang="en-US" altLang="ko-KR" sz="2000" b="0" dirty="0" smtClean="0"/>
          </a:p>
          <a:p>
            <a:pPr algn="ctr"/>
            <a:r>
              <a:rPr lang="ko-KR" altLang="en-US" sz="2200" dirty="0" smtClean="0"/>
              <a:t>저녁</a:t>
            </a:r>
            <a:r>
              <a:rPr lang="en-US" altLang="ko-KR" sz="2200" dirty="0" smtClean="0"/>
              <a:t>6</a:t>
            </a:r>
            <a:r>
              <a:rPr lang="ko-KR" altLang="en-US" sz="2200" dirty="0" smtClean="0"/>
              <a:t>시 이후 </a:t>
            </a:r>
            <a:r>
              <a:rPr lang="ko-KR" altLang="en-US" sz="2000" b="0" dirty="0" smtClean="0"/>
              <a:t>입이 터진다</a:t>
            </a:r>
            <a:r>
              <a:rPr lang="en-US" altLang="ko-KR" sz="2000" b="0" dirty="0" smtClean="0"/>
              <a:t>!!</a:t>
            </a:r>
          </a:p>
          <a:p>
            <a:pPr algn="ctr"/>
            <a:endParaRPr lang="en-US" altLang="ko-KR" sz="2000" b="0" dirty="0" smtClean="0"/>
          </a:p>
          <a:p>
            <a:pPr algn="ctr"/>
            <a:endParaRPr lang="en-US" altLang="ko-KR" sz="2000" b="0" dirty="0" smtClean="0"/>
          </a:p>
          <a:p>
            <a:pPr algn="ctr"/>
            <a:endParaRPr lang="en-US" altLang="ko-KR" sz="2000" dirty="0" smtClean="0"/>
          </a:p>
          <a:p>
            <a:pPr algn="ctr"/>
            <a:endParaRPr lang="en-US" altLang="ko-KR" sz="2000" dirty="0"/>
          </a:p>
          <a:p>
            <a:pPr algn="ctr"/>
            <a:endParaRPr lang="en-US" altLang="ko-KR" sz="2000" dirty="0" smtClean="0"/>
          </a:p>
          <a:p>
            <a:pPr algn="ctr"/>
            <a:endParaRPr lang="en-US" altLang="ko-KR" sz="2000" dirty="0"/>
          </a:p>
          <a:p>
            <a:pPr algn="ctr"/>
            <a:endParaRPr lang="en-US" altLang="ko-KR" sz="2000" dirty="0" smtClean="0"/>
          </a:p>
          <a:p>
            <a:pPr algn="ctr"/>
            <a:r>
              <a:rPr lang="ko-KR" altLang="en-US" sz="2000" dirty="0" smtClean="0"/>
              <a:t>친구들이 원하는 야식들 중</a:t>
            </a:r>
            <a:endParaRPr lang="en-US" altLang="ko-KR" sz="2000" dirty="0" smtClean="0"/>
          </a:p>
          <a:p>
            <a:pPr algn="ctr"/>
            <a:r>
              <a:rPr lang="ko-KR" altLang="en-US" sz="2000" dirty="0" smtClean="0">
                <a:solidFill>
                  <a:srgbClr val="A305FB"/>
                </a:solidFill>
              </a:rPr>
              <a:t>열량이 높고</a:t>
            </a:r>
            <a:r>
              <a:rPr lang="en-US" altLang="ko-KR" sz="2000" dirty="0" smtClean="0"/>
              <a:t>, </a:t>
            </a:r>
            <a:r>
              <a:rPr lang="ko-KR" altLang="en-US" sz="2000" dirty="0" smtClean="0">
                <a:solidFill>
                  <a:srgbClr val="CC0000"/>
                </a:solidFill>
              </a:rPr>
              <a:t>자극적인 </a:t>
            </a:r>
            <a:r>
              <a:rPr lang="ko-KR" altLang="en-US" sz="2000" dirty="0" smtClean="0"/>
              <a:t>음식을 </a:t>
            </a:r>
            <a:endParaRPr lang="en-US" altLang="ko-KR" sz="2000" dirty="0" smtClean="0"/>
          </a:p>
          <a:p>
            <a:pPr algn="ctr"/>
            <a:r>
              <a:rPr lang="ko-KR" altLang="en-US" sz="2000" dirty="0" smtClean="0"/>
              <a:t>건강하고 속 편하며 간편한 조리법의 음식으로 재탄생 시켰다</a:t>
            </a:r>
            <a:r>
              <a:rPr lang="en-US" altLang="ko-KR" sz="2000" dirty="0"/>
              <a:t>.</a:t>
            </a:r>
            <a:endParaRPr lang="en-US" altLang="ko-KR" sz="2000" dirty="0" smtClean="0"/>
          </a:p>
          <a:p>
            <a:pPr algn="ctr"/>
            <a:endParaRPr lang="en-US" altLang="ko-KR" sz="2000" b="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4" y="1412796"/>
            <a:ext cx="291465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536">
            <a:off x="371475" y="3284984"/>
            <a:ext cx="25717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410">
            <a:off x="2608529" y="1725265"/>
            <a:ext cx="2288601" cy="171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뺄셈 기호 4"/>
          <p:cNvSpPr/>
          <p:nvPr/>
        </p:nvSpPr>
        <p:spPr>
          <a:xfrm rot="2950662">
            <a:off x="-1438848" y="3397110"/>
            <a:ext cx="7915229" cy="38571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" name="뺄셈 기호 5"/>
          <p:cNvSpPr/>
          <p:nvPr/>
        </p:nvSpPr>
        <p:spPr>
          <a:xfrm rot="18766512">
            <a:off x="-1408843" y="2890102"/>
            <a:ext cx="7723352" cy="947786"/>
          </a:xfrm>
          <a:prstGeom prst="mathMinus">
            <a:avLst>
              <a:gd name="adj1" fmla="val 1022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3238" y="2282654"/>
            <a:ext cx="3253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rgbClr val="00B0F0"/>
                </a:solidFill>
                <a:latin typeface="HY나무B" pitchFamily="18" charset="-127"/>
                <a:ea typeface="HY나무B" pitchFamily="18" charset="-127"/>
              </a:rPr>
              <a:t>대중적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B" pitchFamily="18" charset="-127"/>
                <a:ea typeface="HY나무B" pitchFamily="18" charset="-127"/>
              </a:rPr>
              <a:t>인 맛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B" pitchFamily="18" charset="-127"/>
                <a:ea typeface="HY나무B" pitchFamily="18" charset="-127"/>
              </a:rPr>
              <a:t>!</a:t>
            </a:r>
          </a:p>
          <a:p>
            <a:pPr algn="ctr"/>
            <a:r>
              <a:rPr lang="ko-KR" altLang="en-US" sz="2000" b="1" dirty="0">
                <a:solidFill>
                  <a:schemeClr val="accent3"/>
                </a:solidFill>
                <a:latin typeface="HY나무B" pitchFamily="18" charset="-127"/>
                <a:ea typeface="HY나무B" pitchFamily="18" charset="-127"/>
              </a:rPr>
              <a:t>건강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B" pitchFamily="18" charset="-127"/>
                <a:ea typeface="HY나무B" pitchFamily="18" charset="-127"/>
              </a:rPr>
              <a:t>에 </a:t>
            </a:r>
            <a:r>
              <a:rPr lang="ko-KR" altLang="en-US" sz="2000" b="1" dirty="0">
                <a:solidFill>
                  <a:srgbClr val="92D050"/>
                </a:solidFill>
                <a:latin typeface="HY나무B" pitchFamily="18" charset="-127"/>
                <a:ea typeface="HY나무B" pitchFamily="18" charset="-127"/>
              </a:rPr>
              <a:t>좋은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B" pitchFamily="18" charset="-127"/>
                <a:ea typeface="HY나무B" pitchFamily="18" charset="-127"/>
              </a:rPr>
              <a:t> 재료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B" pitchFamily="18" charset="-127"/>
                <a:ea typeface="HY나무B" pitchFamily="18" charset="-127"/>
              </a:rPr>
              <a:t>!</a:t>
            </a:r>
          </a:p>
          <a:p>
            <a:pPr algn="ctr"/>
            <a:r>
              <a:rPr lang="ko-KR" altLang="en-US" sz="2000" b="1" dirty="0">
                <a:solidFill>
                  <a:srgbClr val="C00000"/>
                </a:solidFill>
                <a:latin typeface="HY나무B" pitchFamily="18" charset="-127"/>
                <a:ea typeface="HY나무B" pitchFamily="18" charset="-127"/>
              </a:rPr>
              <a:t>간편한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B" pitchFamily="18" charset="-127"/>
                <a:ea typeface="HY나무B" pitchFamily="18" charset="-127"/>
              </a:rPr>
              <a:t> 방법까지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B" pitchFamily="18" charset="-127"/>
                <a:ea typeface="HY나무B" pitchFamily="18" charset="-127"/>
              </a:rPr>
              <a:t>!</a:t>
            </a:r>
          </a:p>
          <a:p>
            <a:pPr algn="ctr"/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HY나무M" pitchFamily="18" charset="-127"/>
              <a:ea typeface="HY나무M" pitchFamily="18" charset="-127"/>
            </a:endParaRPr>
          </a:p>
          <a:p>
            <a:pPr algn="ctr"/>
            <a:r>
              <a:rPr lang="ko-KR" altLang="en-US" sz="2000" b="1" dirty="0">
                <a:solidFill>
                  <a:srgbClr val="0000FF"/>
                </a:solidFill>
                <a:latin typeface="HY나무M" pitchFamily="18" charset="-127"/>
                <a:ea typeface="HY나무M" pitchFamily="18" charset="-127"/>
              </a:rPr>
              <a:t>야자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M" pitchFamily="18" charset="-127"/>
                <a:ea typeface="HY나무M" pitchFamily="18" charset="-127"/>
              </a:rPr>
              <a:t>의 </a:t>
            </a:r>
            <a:r>
              <a:rPr lang="ko-KR" altLang="en-US" sz="2000" b="1" dirty="0">
                <a:solidFill>
                  <a:srgbClr val="A305FB"/>
                </a:solidFill>
                <a:latin typeface="HY나무M" pitchFamily="18" charset="-127"/>
                <a:ea typeface="HY나무M" pitchFamily="18" charset="-127"/>
              </a:rPr>
              <a:t>출출함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M" pitchFamily="18" charset="-127"/>
                <a:ea typeface="HY나무M" pitchFamily="18" charset="-127"/>
              </a:rPr>
              <a:t>과 </a:t>
            </a:r>
            <a:r>
              <a:rPr lang="ko-KR" altLang="en-US" sz="2000" b="1" dirty="0">
                <a:solidFill>
                  <a:srgbClr val="00B0F0"/>
                </a:solidFill>
                <a:latin typeface="HY나무M" pitchFamily="18" charset="-127"/>
                <a:ea typeface="HY나무M" pitchFamily="18" charset="-127"/>
              </a:rPr>
              <a:t>피곤함</a:t>
            </a:r>
            <a:r>
              <a:rPr lang="ko-KR" altLang="en-US" sz="2000" b="1" dirty="0">
                <a:solidFill>
                  <a:srgbClr val="357907"/>
                </a:solidFill>
                <a:latin typeface="HY나무M" pitchFamily="18" charset="-127"/>
                <a:ea typeface="HY나무M" pitchFamily="18" charset="-127"/>
              </a:rPr>
              <a:t>을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M" pitchFamily="18" charset="-127"/>
                <a:ea typeface="HY나무M" pitchFamily="18" charset="-127"/>
              </a:rPr>
              <a:t> 달래줄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HY나무M" pitchFamily="18" charset="-127"/>
              <a:ea typeface="HY나무M" pitchFamily="18" charset="-127"/>
            </a:endParaRPr>
          </a:p>
          <a:p>
            <a:pPr algn="ctr"/>
            <a:r>
              <a:rPr lang="en-US" altLang="ko-KR" sz="2000" b="1" dirty="0">
                <a:solidFill>
                  <a:schemeClr val="accent3"/>
                </a:solidFill>
                <a:latin typeface="HY나무M" pitchFamily="18" charset="-127"/>
                <a:ea typeface="HY나무M" pitchFamily="18" charset="-127"/>
              </a:rPr>
              <a:t>1</a:t>
            </a:r>
            <a:r>
              <a:rPr lang="ko-KR" altLang="en-US" sz="2000" b="1" dirty="0">
                <a:solidFill>
                  <a:schemeClr val="accent3"/>
                </a:solidFill>
                <a:latin typeface="HY나무M" pitchFamily="18" charset="-127"/>
                <a:ea typeface="HY나무M" pitchFamily="18" charset="-127"/>
              </a:rPr>
              <a:t>석</a:t>
            </a:r>
            <a:r>
              <a:rPr lang="en-US" altLang="ko-KR" sz="2000" b="1" dirty="0">
                <a:solidFill>
                  <a:srgbClr val="EE0000"/>
                </a:solidFill>
                <a:latin typeface="HY나무M" pitchFamily="18" charset="-127"/>
                <a:ea typeface="HY나무M" pitchFamily="18" charset="-127"/>
              </a:rPr>
              <a:t>3</a:t>
            </a:r>
            <a:r>
              <a:rPr lang="ko-KR" altLang="en-US" sz="2000" b="1" dirty="0">
                <a:solidFill>
                  <a:srgbClr val="EE0000"/>
                </a:solidFill>
                <a:latin typeface="HY나무M" pitchFamily="18" charset="-127"/>
                <a:ea typeface="HY나무M" pitchFamily="18" charset="-127"/>
              </a:rPr>
              <a:t>조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M" pitchFamily="18" charset="-127"/>
                <a:ea typeface="HY나무M" pitchFamily="18" charset="-127"/>
              </a:rPr>
              <a:t>의 </a:t>
            </a:r>
            <a:r>
              <a:rPr lang="en-US" altLang="ko-KR" sz="2000" b="1" dirty="0">
                <a:solidFill>
                  <a:srgbClr val="1F1FDF"/>
                </a:solidFill>
                <a:latin typeface="HY나무M" pitchFamily="18" charset="-127"/>
                <a:ea typeface="HY나무M" pitchFamily="18" charset="-127"/>
              </a:rPr>
              <a:t>3</a:t>
            </a:r>
            <a:r>
              <a:rPr lang="ko-KR" altLang="en-US" sz="2000" b="1" dirty="0">
                <a:solidFill>
                  <a:srgbClr val="1F1FDF"/>
                </a:solidFill>
                <a:latin typeface="HY나무M" pitchFamily="18" charset="-127"/>
                <a:ea typeface="HY나무M" pitchFamily="18" charset="-127"/>
              </a:rPr>
              <a:t>코스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M" pitchFamily="18" charset="-127"/>
                <a:ea typeface="HY나무M" pitchFamily="18" charset="-127"/>
              </a:rPr>
              <a:t>요리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나무M" pitchFamily="18" charset="-127"/>
                <a:ea typeface="HY나무M" pitchFamily="18" charset="-127"/>
              </a:rPr>
              <a:t>!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1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1907714" y="764724"/>
            <a:ext cx="6649627" cy="5178895"/>
          </a:xfrm>
        </p:spPr>
        <p:txBody>
          <a:bodyPr/>
          <a:lstStyle/>
          <a:p>
            <a:endParaRPr lang="en-US" altLang="ko-KR" dirty="0" smtClean="0"/>
          </a:p>
          <a:p>
            <a:r>
              <a:rPr lang="en-US" altLang="ko-KR" dirty="0" smtClean="0"/>
              <a:t>      </a:t>
            </a:r>
            <a:r>
              <a:rPr lang="en-US" altLang="ko-KR" sz="3600" dirty="0" smtClean="0">
                <a:solidFill>
                  <a:srgbClr val="0000FF"/>
                </a:solidFill>
                <a:latin typeface="양재와당체M" pitchFamily="18" charset="-127"/>
                <a:ea typeface="양재와당체M" pitchFamily="18" charset="-127"/>
              </a:rPr>
              <a:t>1</a:t>
            </a:r>
            <a:r>
              <a:rPr lang="en-US" altLang="ko-KR" dirty="0" smtClean="0">
                <a:solidFill>
                  <a:srgbClr val="0000FF"/>
                </a:solidFill>
                <a:latin typeface="양재와당체M" pitchFamily="18" charset="-127"/>
                <a:ea typeface="양재와당체M" pitchFamily="18" charset="-127"/>
              </a:rPr>
              <a:t>.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      </a:t>
            </a:r>
          </a:p>
          <a:p>
            <a:r>
              <a:rPr lang="en-US" altLang="ko-KR" dirty="0">
                <a:solidFill>
                  <a:srgbClr val="0000FF"/>
                </a:solidFill>
                <a:latin typeface="양재이니셜체" pitchFamily="18" charset="-127"/>
                <a:ea typeface="양재이니셜체" pitchFamily="18" charset="-127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양재이니셜체" pitchFamily="18" charset="-127"/>
                <a:ea typeface="양재이니셜체" pitchFamily="18" charset="-127"/>
              </a:rPr>
              <a:t>        </a:t>
            </a:r>
            <a:r>
              <a:rPr lang="en-US" altLang="ko-KR" sz="3600" dirty="0" smtClean="0">
                <a:solidFill>
                  <a:srgbClr val="0000FF"/>
                </a:solidFill>
                <a:latin typeface="양재와당체M" pitchFamily="18" charset="-127"/>
                <a:ea typeface="양재와당체M" pitchFamily="18" charset="-127"/>
              </a:rPr>
              <a:t>2.</a:t>
            </a:r>
          </a:p>
          <a:p>
            <a:endParaRPr lang="en-US" altLang="ko-KR" dirty="0"/>
          </a:p>
          <a:p>
            <a:r>
              <a:rPr lang="en-US" altLang="ko-KR" dirty="0" smtClean="0">
                <a:solidFill>
                  <a:srgbClr val="0000FF"/>
                </a:solidFill>
              </a:rPr>
              <a:t>                     </a:t>
            </a:r>
            <a:r>
              <a:rPr lang="en-US" altLang="ko-KR" sz="3600" dirty="0" smtClean="0">
                <a:solidFill>
                  <a:srgbClr val="0000FF"/>
                </a:solidFill>
                <a:latin typeface="양재와당체M" pitchFamily="18" charset="-127"/>
                <a:ea typeface="양재와당체M" pitchFamily="18" charset="-127"/>
              </a:rPr>
              <a:t>3.</a:t>
            </a:r>
          </a:p>
          <a:p>
            <a:r>
              <a:rPr lang="en-US" altLang="ko-KR" dirty="0"/>
              <a:t> </a:t>
            </a:r>
            <a:endParaRPr lang="en-US" altLang="ko-KR" dirty="0" smtClean="0"/>
          </a:p>
          <a:p>
            <a:r>
              <a:rPr lang="en-US" altLang="ko-KR" dirty="0">
                <a:solidFill>
                  <a:srgbClr val="0000FF"/>
                </a:solidFill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</a:rPr>
              <a:t>                             </a:t>
            </a:r>
            <a:r>
              <a:rPr lang="en-US" altLang="ko-KR" sz="3600" dirty="0" smtClean="0">
                <a:solidFill>
                  <a:srgbClr val="0000FF"/>
                </a:solidFill>
                <a:latin typeface="양재와당체M" pitchFamily="18" charset="-127"/>
                <a:ea typeface="양재와당체M" pitchFamily="18" charset="-127"/>
              </a:rPr>
              <a:t>4.</a:t>
            </a:r>
            <a:endParaRPr lang="ko-KR" altLang="en-US" sz="3600" dirty="0">
              <a:solidFill>
                <a:srgbClr val="0000FF"/>
              </a:solidFill>
              <a:latin typeface="양재와당체M" pitchFamily="18" charset="-127"/>
              <a:ea typeface="양재와당체M" pitchFamily="18" charset="-127"/>
            </a:endParaRPr>
          </a:p>
        </p:txBody>
      </p:sp>
      <p:sp>
        <p:nvSpPr>
          <p:cNvPr id="7" name="가로로 말린 두루마리 모양 6"/>
          <p:cNvSpPr/>
          <p:nvPr/>
        </p:nvSpPr>
        <p:spPr>
          <a:xfrm>
            <a:off x="3131840" y="1196752"/>
            <a:ext cx="3888432" cy="1033272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메뉴 설명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가로로 말린 두루마리 모양 7"/>
          <p:cNvSpPr/>
          <p:nvPr/>
        </p:nvSpPr>
        <p:spPr>
          <a:xfrm>
            <a:off x="3923928" y="2289755"/>
            <a:ext cx="3656732" cy="1033272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재료 목록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가로로 말린 두루마리 모양 8"/>
          <p:cNvSpPr/>
          <p:nvPr/>
        </p:nvSpPr>
        <p:spPr>
          <a:xfrm>
            <a:off x="4532410" y="3573016"/>
            <a:ext cx="3712000" cy="1033272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조리 과정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가로로 말린 두루마리 모양 9"/>
          <p:cNvSpPr/>
          <p:nvPr/>
        </p:nvSpPr>
        <p:spPr>
          <a:xfrm>
            <a:off x="5268478" y="4797152"/>
            <a:ext cx="3551994" cy="1033272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완성 작품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pic>
        <p:nvPicPr>
          <p:cNvPr id="13" name="그림 12" descr="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2" y="188640"/>
            <a:ext cx="1584176" cy="8297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8" y="603505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00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CONTENTS</a:t>
            </a:r>
            <a:endParaRPr lang="ko-KR" altLang="en-US" sz="3200" dirty="0">
              <a:solidFill>
                <a:srgbClr val="0000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폭발 2 13"/>
          <p:cNvSpPr/>
          <p:nvPr/>
        </p:nvSpPr>
        <p:spPr>
          <a:xfrm>
            <a:off x="166936" y="438692"/>
            <a:ext cx="457200" cy="457200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 rot="21357125">
            <a:off x="395538" y="2806391"/>
            <a:ext cx="2363688" cy="158417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 rot="298342">
            <a:off x="1403648" y="4390264"/>
            <a:ext cx="2232248" cy="184704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8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827584" y="692695"/>
            <a:ext cx="4176464" cy="548640"/>
          </a:xfrm>
        </p:spPr>
        <p:txBody>
          <a:bodyPr/>
          <a:lstStyle/>
          <a:p>
            <a:r>
              <a:rPr lang="ko-KR" altLang="en-US" b="1" dirty="0" smtClean="0"/>
              <a:t>제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코스 </a:t>
            </a:r>
            <a:r>
              <a:rPr lang="en-US" altLang="ko-KR" b="1" dirty="0" smtClean="0"/>
              <a:t>=</a:t>
            </a:r>
            <a:r>
              <a:rPr lang="ko-KR" altLang="en-US" b="1" dirty="0" smtClean="0"/>
              <a:t>샐러드 우동</a:t>
            </a:r>
            <a:endParaRPr lang="ko-KR" altLang="en-US" b="1" dirty="0"/>
          </a:p>
        </p:txBody>
      </p:sp>
      <p:sp>
        <p:nvSpPr>
          <p:cNvPr id="8" name="가로로 말린 두루마리 모양 7"/>
          <p:cNvSpPr/>
          <p:nvPr/>
        </p:nvSpPr>
        <p:spPr>
          <a:xfrm>
            <a:off x="467544" y="183389"/>
            <a:ext cx="1296144" cy="509307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메뉴설명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83389"/>
            <a:ext cx="21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sz="36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7" y="3141683"/>
            <a:ext cx="46355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62" y="183408"/>
            <a:ext cx="11461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포인트가 7개인 별 11"/>
          <p:cNvSpPr/>
          <p:nvPr/>
        </p:nvSpPr>
        <p:spPr>
          <a:xfrm>
            <a:off x="197770" y="695705"/>
            <a:ext cx="539552" cy="626368"/>
          </a:xfrm>
          <a:prstGeom prst="star7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FF00"/>
              </a:solidFill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598"/>
            <a:ext cx="4032448" cy="374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/2 액자 13"/>
          <p:cNvSpPr/>
          <p:nvPr/>
        </p:nvSpPr>
        <p:spPr>
          <a:xfrm>
            <a:off x="611560" y="1484784"/>
            <a:ext cx="648072" cy="914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1/2 액자 14"/>
          <p:cNvSpPr/>
          <p:nvPr/>
        </p:nvSpPr>
        <p:spPr>
          <a:xfrm rot="10800000">
            <a:off x="3646048" y="4294411"/>
            <a:ext cx="698376" cy="62636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TextBox 109"/>
          <p:cNvSpPr txBox="1"/>
          <p:nvPr/>
        </p:nvSpPr>
        <p:spPr>
          <a:xfrm>
            <a:off x="4594664" y="1156524"/>
            <a:ext cx="3828794" cy="341632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952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탱글탱글하고 시원한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우동 면에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나무L" pitchFamily="18" charset="-127"/>
              <a:ea typeface="HY나무L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바삭 하며 고소한 한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고명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과 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나무L" pitchFamily="18" charset="-127"/>
              <a:ea typeface="HY나무L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쫄깃한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M" pitchFamily="18" charset="-127"/>
                <a:ea typeface="HY나무M" pitchFamily="18" charset="-127"/>
                <a:cs typeface="+mn-cs"/>
              </a:rPr>
              <a:t>닭 근위 튀김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을 얹어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담백한 소스를 곁들인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나무L" pitchFamily="18" charset="-127"/>
              <a:ea typeface="HY나무L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야자의 출출함을 달래 줄 면 요리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나무L" pitchFamily="18" charset="-127"/>
                <a:ea typeface="HY나무L" pitchFamily="18" charset="-127"/>
                <a:cs typeface="+mn-cs"/>
              </a:rPr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564" y="5157192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HY나무M" pitchFamily="18" charset="-127"/>
                <a:ea typeface="HY나무M" pitchFamily="18" charset="-127"/>
              </a:rPr>
              <a:t>: </a:t>
            </a:r>
            <a:r>
              <a:rPr lang="ko-KR" altLang="en-US" sz="2000" b="1" dirty="0" smtClean="0">
                <a:solidFill>
                  <a:schemeClr val="bg1"/>
                </a:solidFill>
                <a:latin typeface="HY나무M" pitchFamily="18" charset="-127"/>
                <a:ea typeface="HY나무M" pitchFamily="18" charset="-127"/>
              </a:rPr>
              <a:t>닭 근위</a:t>
            </a:r>
            <a:r>
              <a:rPr lang="ko-KR" altLang="en-US" dirty="0">
                <a:latin typeface="HY나무M" pitchFamily="18" charset="-127"/>
                <a:ea typeface="HY나무M" pitchFamily="18" charset="-127"/>
              </a:rPr>
              <a:t>→ 지방이 적고 콜라겐이 풍부해 </a:t>
            </a:r>
            <a:r>
              <a:rPr lang="ko-KR" altLang="en-US" b="1" dirty="0">
                <a:solidFill>
                  <a:srgbClr val="FF00FF"/>
                </a:solidFill>
                <a:latin typeface="HY나무M" pitchFamily="18" charset="-127"/>
                <a:ea typeface="HY나무M" pitchFamily="18" charset="-127"/>
              </a:rPr>
              <a:t>피부</a:t>
            </a:r>
            <a:r>
              <a:rPr lang="ko-KR" altLang="en-US" dirty="0">
                <a:latin typeface="HY나무M" pitchFamily="18" charset="-127"/>
                <a:ea typeface="HY나무M" pitchFamily="18" charset="-127"/>
              </a:rPr>
              <a:t>를 </a:t>
            </a:r>
            <a:r>
              <a:rPr lang="ko-KR" altLang="en-US" b="1" dirty="0">
                <a:solidFill>
                  <a:srgbClr val="FF00FF"/>
                </a:solidFill>
                <a:latin typeface="HY나무M" pitchFamily="18" charset="-127"/>
                <a:ea typeface="HY나무M" pitchFamily="18" charset="-127"/>
              </a:rPr>
              <a:t>탱탱</a:t>
            </a:r>
            <a:r>
              <a:rPr lang="ko-KR" altLang="en-US" dirty="0">
                <a:latin typeface="HY나무M" pitchFamily="18" charset="-127"/>
                <a:ea typeface="HY나무M" pitchFamily="18" charset="-127"/>
              </a:rPr>
              <a:t>하게 해준다</a:t>
            </a:r>
            <a:r>
              <a:rPr lang="en-US" altLang="ko-KR" dirty="0">
                <a:latin typeface="HY나무M" pitchFamily="18" charset="-127"/>
                <a:ea typeface="HY나무M" pitchFamily="18" charset="-127"/>
              </a:rPr>
              <a:t>.</a:t>
            </a:r>
            <a:endParaRPr lang="ko-KR" altLang="en-US" b="1" dirty="0"/>
          </a:p>
          <a:p>
            <a:endParaRPr lang="en-US" altLang="ko-KR" dirty="0">
              <a:latin typeface="HY나무M" pitchFamily="18" charset="-127"/>
              <a:ea typeface="HY나무M" pitchFamily="18" charset="-127"/>
            </a:endParaRPr>
          </a:p>
          <a:p>
            <a:r>
              <a:rPr lang="en-US" altLang="ko-KR" dirty="0">
                <a:latin typeface="HY나무M" pitchFamily="18" charset="-127"/>
                <a:ea typeface="HY나무M" pitchFamily="18" charset="-127"/>
              </a:rPr>
              <a:t>: </a:t>
            </a:r>
            <a:r>
              <a:rPr lang="ko-KR" altLang="en-US" sz="2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양상추</a:t>
            </a:r>
            <a:r>
              <a:rPr lang="en-US" altLang="ko-KR" sz="2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·</a:t>
            </a:r>
            <a:r>
              <a:rPr lang="ko-KR" altLang="en-US" sz="2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치커리</a:t>
            </a:r>
            <a:r>
              <a:rPr lang="ko-KR" altLang="en-US" dirty="0">
                <a:latin typeface="HY나무M" pitchFamily="18" charset="-127"/>
                <a:ea typeface="HY나무M" pitchFamily="18" charset="-127"/>
              </a:rPr>
              <a:t>→ 녹색채소로 </a:t>
            </a:r>
            <a:r>
              <a:rPr lang="ko-KR" altLang="en-US" b="1" dirty="0">
                <a:solidFill>
                  <a:srgbClr val="0000FF"/>
                </a:solidFill>
                <a:latin typeface="HY나무M" pitchFamily="18" charset="-127"/>
                <a:ea typeface="HY나무M" pitchFamily="18" charset="-127"/>
              </a:rPr>
              <a:t>섬유질</a:t>
            </a:r>
            <a:r>
              <a:rPr lang="ko-KR" altLang="en-US" dirty="0">
                <a:latin typeface="HY나무M" pitchFamily="18" charset="-127"/>
                <a:ea typeface="HY나무M" pitchFamily="18" charset="-127"/>
              </a:rPr>
              <a:t>을 </a:t>
            </a:r>
            <a:r>
              <a:rPr lang="ko-KR" altLang="en-US" b="1" dirty="0">
                <a:solidFill>
                  <a:srgbClr val="0000FF"/>
                </a:solidFill>
                <a:latin typeface="HY나무M" pitchFamily="18" charset="-127"/>
                <a:ea typeface="HY나무M" pitchFamily="18" charset="-127"/>
              </a:rPr>
              <a:t>공급</a:t>
            </a:r>
            <a:r>
              <a:rPr lang="ko-KR" altLang="en-US" dirty="0">
                <a:latin typeface="HY나무M" pitchFamily="18" charset="-127"/>
                <a:ea typeface="HY나무M" pitchFamily="18" charset="-127"/>
              </a:rPr>
              <a:t>해주고</a:t>
            </a:r>
            <a:r>
              <a:rPr lang="en-US" altLang="ko-KR" dirty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>
                <a:solidFill>
                  <a:srgbClr val="0000FF"/>
                </a:solidFill>
                <a:latin typeface="HY나무M" pitchFamily="18" charset="-127"/>
                <a:ea typeface="HY나무M" pitchFamily="18" charset="-127"/>
              </a:rPr>
              <a:t>시력 건강</a:t>
            </a:r>
            <a:r>
              <a:rPr lang="ko-KR" altLang="en-US" dirty="0">
                <a:latin typeface="HY나무M" pitchFamily="18" charset="-127"/>
                <a:ea typeface="HY나무M" pitchFamily="18" charset="-127"/>
              </a:rPr>
              <a:t>을 </a:t>
            </a:r>
            <a:r>
              <a:rPr lang="ko-KR" altLang="en-US" b="1" dirty="0">
                <a:solidFill>
                  <a:srgbClr val="0000FF"/>
                </a:solidFill>
                <a:latin typeface="HY나무M" pitchFamily="18" charset="-127"/>
                <a:ea typeface="HY나무M" pitchFamily="18" charset="-127"/>
              </a:rPr>
              <a:t>증진</a:t>
            </a:r>
            <a:r>
              <a:rPr lang="ko-KR" altLang="en-US" dirty="0">
                <a:latin typeface="HY나무M" pitchFamily="18" charset="-127"/>
                <a:ea typeface="HY나무M" pitchFamily="18" charset="-127"/>
              </a:rPr>
              <a:t> 시킨다</a:t>
            </a:r>
            <a:r>
              <a:rPr lang="en-US" altLang="ko-KR" dirty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: </a:t>
            </a:r>
            <a:r>
              <a:rPr lang="ko-KR" altLang="en-US" sz="2000" b="1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방울 토마토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→ </a:t>
            </a:r>
            <a:r>
              <a:rPr lang="ko-KR" altLang="en-US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비타민</a:t>
            </a:r>
            <a:r>
              <a:rPr lang="en-US" altLang="ko-KR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A,B,C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와 항암 성분인 </a:t>
            </a:r>
            <a:r>
              <a:rPr lang="ko-KR" altLang="en-US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라이코펜을</a:t>
            </a:r>
            <a:r>
              <a:rPr lang="ko-KR" altLang="en-US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가지고 있어 </a:t>
            </a:r>
            <a:r>
              <a:rPr lang="ko-KR" altLang="en-US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피부미용</a:t>
            </a:r>
            <a:r>
              <a:rPr lang="en-US" altLang="ko-KR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고혈압 예방</a:t>
            </a:r>
            <a:r>
              <a:rPr lang="en-US" altLang="ko-KR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항암 작용</a:t>
            </a:r>
            <a:r>
              <a:rPr lang="en-US" altLang="ko-KR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체질 계선</a:t>
            </a:r>
            <a:r>
              <a:rPr lang="en-US" altLang="ko-KR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solidFill>
                  <a:srgbClr val="FFFF00"/>
                </a:solidFill>
                <a:latin typeface="HY나무M" pitchFamily="18" charset="-127"/>
                <a:ea typeface="HY나무M" pitchFamily="18" charset="-127"/>
              </a:rPr>
              <a:t>다이어트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에 도움을 준다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  <a:endParaRPr lang="en-US" altLang="ko-KR" dirty="0">
              <a:latin typeface="HY나무M" pitchFamily="18" charset="-127"/>
              <a:ea typeface="HY나무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705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2"/>
          <p:cNvGrpSpPr/>
          <p:nvPr/>
        </p:nvGrpSpPr>
        <p:grpSpPr>
          <a:xfrm>
            <a:off x="252412" y="0"/>
            <a:ext cx="8629656" cy="6858000"/>
            <a:chOff x="336549" y="0"/>
            <a:chExt cx="11506208" cy="685800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33654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69611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105568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41525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77482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213439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249396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285353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321310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357267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393223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429180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465137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501094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537051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573008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608965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644922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680879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716836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752792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788749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824706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860663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896620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932577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>
              <a:off x="968534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1004491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1040448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>
              <a:off x="1076405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1112361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>
              <a:off x="1148318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>
              <a:off x="1184275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직선 연결선 110"/>
          <p:cNvCxnSpPr/>
          <p:nvPr/>
        </p:nvCxnSpPr>
        <p:spPr>
          <a:xfrm rot="5400000">
            <a:off x="4572001" y="-437674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 rot="5400000">
            <a:off x="4572001" y="-401717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 flipH="1">
            <a:off x="11" y="1283491"/>
            <a:ext cx="914400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 rot="5400000">
            <a:off x="4571999" y="-1490665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 rot="5400000">
            <a:off x="4571999" y="-113109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 rot="5400000">
            <a:off x="4571999" y="-77152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 rot="5400000">
            <a:off x="4571999" y="-411958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/>
          <p:nvPr/>
        </p:nvCxnSpPr>
        <p:spPr>
          <a:xfrm rot="5400000">
            <a:off x="4571999" y="-5238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rot="5400000">
            <a:off x="4571999" y="30719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/>
          <p:cNvCxnSpPr/>
          <p:nvPr/>
        </p:nvCxnSpPr>
        <p:spPr>
          <a:xfrm rot="5400000">
            <a:off x="4571999" y="66676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 rot="5400000">
            <a:off x="4571999" y="102633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/>
          <p:nvPr/>
        </p:nvCxnSpPr>
        <p:spPr>
          <a:xfrm rot="5400000">
            <a:off x="4572001" y="137637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 rot="5400000">
            <a:off x="4572001" y="173595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/>
          <p:cNvCxnSpPr/>
          <p:nvPr/>
        </p:nvCxnSpPr>
        <p:spPr>
          <a:xfrm rot="5400000">
            <a:off x="4572001" y="209552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그림 63" descr="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3893" y="123868"/>
            <a:ext cx="857143" cy="685714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13" name="그룹 148"/>
          <p:cNvGrpSpPr/>
          <p:nvPr/>
        </p:nvGrpSpPr>
        <p:grpSpPr>
          <a:xfrm>
            <a:off x="209239" y="214331"/>
            <a:ext cx="1576711" cy="769441"/>
            <a:chOff x="7947313" y="1427132"/>
            <a:chExt cx="3152242" cy="1153728"/>
          </a:xfrm>
        </p:grpSpPr>
        <p:grpSp>
          <p:nvGrpSpPr>
            <p:cNvPr id="14" name="그룹 140"/>
            <p:cNvGrpSpPr/>
            <p:nvPr/>
          </p:nvGrpSpPr>
          <p:grpSpPr>
            <a:xfrm flipH="1">
              <a:off x="8247065" y="1568048"/>
              <a:ext cx="2609099" cy="504825"/>
              <a:chOff x="7609469" y="1652581"/>
              <a:chExt cx="1906006" cy="504825"/>
            </a:xfrm>
          </p:grpSpPr>
          <p:sp>
            <p:nvSpPr>
              <p:cNvPr id="153" name="갈매기형 수장 152"/>
              <p:cNvSpPr/>
              <p:nvPr/>
            </p:nvSpPr>
            <p:spPr>
              <a:xfrm>
                <a:off x="7609469" y="1666865"/>
                <a:ext cx="636595" cy="490541"/>
              </a:xfrm>
              <a:prstGeom prst="chevron">
                <a:avLst>
                  <a:gd name="adj" fmla="val 4805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직사각형 153"/>
              <p:cNvSpPr/>
              <p:nvPr/>
            </p:nvSpPr>
            <p:spPr>
              <a:xfrm>
                <a:off x="7887498" y="1652581"/>
                <a:ext cx="1627977" cy="4905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1" name="TextBox 150"/>
            <p:cNvSpPr txBox="1"/>
            <p:nvPr/>
          </p:nvSpPr>
          <p:spPr>
            <a:xfrm>
              <a:off x="7947313" y="1427132"/>
              <a:ext cx="1016565" cy="115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>
                  <a:solidFill>
                    <a:prstClr val="white">
                      <a:lumMod val="50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</a:t>
              </a:r>
              <a:endParaRPr lang="ko-KR" altLang="en-US" sz="4400" dirty="0">
                <a:solidFill>
                  <a:prstClr val="white">
                    <a:lumMod val="50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666367" y="1553764"/>
              <a:ext cx="2433188" cy="5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  <a:latin typeface="HY나무B" pitchFamily="18" charset="-127"/>
                  <a:ea typeface="HY나무B" pitchFamily="18" charset="-127"/>
                </a:rPr>
                <a:t>재료목록</a:t>
              </a:r>
              <a:endParaRPr lang="ko-KR" altLang="en-US" dirty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endParaRPr>
            </a:p>
          </p:txBody>
        </p:sp>
      </p:grpSp>
      <p:sp>
        <p:nvSpPr>
          <p:cNvPr id="104" name="모서리가 둥근 직사각형 103"/>
          <p:cNvSpPr/>
          <p:nvPr/>
        </p:nvSpPr>
        <p:spPr>
          <a:xfrm>
            <a:off x="240522" y="3554224"/>
            <a:ext cx="4238621" cy="3122802"/>
          </a:xfrm>
          <a:prstGeom prst="roundRect">
            <a:avLst>
              <a:gd name="adj" fmla="val 773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7" name="모서리가 둥근 직사각형 106"/>
          <p:cNvSpPr/>
          <p:nvPr/>
        </p:nvSpPr>
        <p:spPr>
          <a:xfrm>
            <a:off x="350046" y="3657622"/>
            <a:ext cx="4043848" cy="2905125"/>
          </a:xfrm>
          <a:prstGeom prst="roundRect">
            <a:avLst>
              <a:gd name="adj" fmla="val 6258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793207" y="3762387"/>
            <a:ext cx="1571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치커리</a:t>
            </a:r>
            <a:r>
              <a:rPr lang="ko-KR" altLang="en-US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20g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양상추</a:t>
            </a:r>
            <a:r>
              <a:rPr lang="ko-KR" altLang="en-US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20g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유자 청</a:t>
            </a:r>
            <a:r>
              <a:rPr lang="en-US" altLang="ko-KR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2T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레몬즙</a:t>
            </a:r>
            <a:r>
              <a:rPr lang="en-US" altLang="ko-KR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1T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다진 마늘</a:t>
            </a:r>
            <a:r>
              <a:rPr lang="en-US" altLang="ko-KR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1/2t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올리브오일</a:t>
            </a:r>
            <a:r>
              <a:rPr lang="ko-KR" altLang="en-US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1t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소금</a:t>
            </a:r>
            <a:r>
              <a:rPr lang="en-US" altLang="ko-KR" sz="2000" dirty="0" smtClean="0">
                <a:solidFill>
                  <a:prstClr val="white"/>
                </a:solidFill>
              </a:rPr>
              <a:t> </a:t>
            </a:r>
            <a:r>
              <a:rPr lang="en-US" altLang="ko-KR" sz="2000" dirty="0" smtClean="0">
                <a:solidFill>
                  <a:prstClr val="black"/>
                </a:solidFill>
              </a:rPr>
              <a:t>·</a:t>
            </a:r>
            <a:r>
              <a:rPr lang="en-US" altLang="ko-KR" sz="2000" dirty="0" smtClean="0">
                <a:solidFill>
                  <a:prstClr val="white"/>
                </a:solidFill>
              </a:rPr>
              <a:t> </a:t>
            </a:r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후추</a:t>
            </a:r>
            <a:endParaRPr lang="ko-KR" altLang="en-US" sz="2000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132" name="모서리가 둥근 직사각형 131"/>
          <p:cNvSpPr/>
          <p:nvPr/>
        </p:nvSpPr>
        <p:spPr>
          <a:xfrm>
            <a:off x="4557713" y="3554224"/>
            <a:ext cx="4321968" cy="3122802"/>
          </a:xfrm>
          <a:prstGeom prst="roundRect">
            <a:avLst>
              <a:gd name="adj" fmla="val 773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3" name="모서리가 둥근 직사각형 132"/>
          <p:cNvSpPr/>
          <p:nvPr/>
        </p:nvSpPr>
        <p:spPr>
          <a:xfrm>
            <a:off x="4657327" y="3657622"/>
            <a:ext cx="4135268" cy="2905125"/>
          </a:xfrm>
          <a:prstGeom prst="roundRect">
            <a:avLst>
              <a:gd name="adj" fmla="val 6258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54745" y="3755003"/>
            <a:ext cx="15430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닭 근위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100g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소주</a:t>
            </a:r>
            <a:r>
              <a:rPr lang="ko-KR" altLang="en-US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1T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달걀</a:t>
            </a:r>
            <a:r>
              <a:rPr lang="ko-KR" altLang="en-US" sz="2000" dirty="0" smtClean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2T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전분</a:t>
            </a:r>
            <a:r>
              <a:rPr lang="en-US" altLang="ko-KR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50</a:t>
            </a:r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튀김가루</a:t>
            </a:r>
            <a:r>
              <a:rPr lang="en-US" altLang="ko-KR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50g</a:t>
            </a:r>
            <a:endParaRPr lang="en-US" altLang="ko-KR" sz="2000" dirty="0" smtClean="0">
              <a:solidFill>
                <a:srgbClr val="E7E6E6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소금</a:t>
            </a:r>
            <a:r>
              <a:rPr lang="en-US" altLang="ko-KR" sz="2000" dirty="0" smtClean="0">
                <a:solidFill>
                  <a:prstClr val="black"/>
                </a:solidFill>
              </a:rPr>
              <a:t> · </a:t>
            </a:r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후추</a:t>
            </a:r>
            <a:endParaRPr lang="en-US" altLang="ko-KR" sz="2000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간장</a:t>
            </a:r>
            <a:r>
              <a:rPr lang="en-US" altLang="ko-KR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,</a:t>
            </a:r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마늘</a:t>
            </a:r>
            <a:r>
              <a:rPr lang="en-US" altLang="ko-KR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5g,</a:t>
            </a:r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생강</a:t>
            </a:r>
            <a:r>
              <a:rPr lang="en-US" altLang="ko-KR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5g,</a:t>
            </a:r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쪽파</a:t>
            </a:r>
            <a:r>
              <a:rPr lang="en-US" altLang="ko-KR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5g</a:t>
            </a:r>
            <a:endParaRPr lang="en-US" altLang="ko-KR" sz="2000" dirty="0" smtClean="0">
              <a:solidFill>
                <a:prstClr val="white"/>
              </a:solidFill>
            </a:endParaRPr>
          </a:p>
        </p:txBody>
      </p:sp>
      <p:cxnSp>
        <p:nvCxnSpPr>
          <p:cNvPr id="134" name="직선 연결선 133"/>
          <p:cNvCxnSpPr/>
          <p:nvPr/>
        </p:nvCxnSpPr>
        <p:spPr>
          <a:xfrm flipH="1">
            <a:off x="11" y="940591"/>
            <a:ext cx="914400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연결선 134"/>
          <p:cNvCxnSpPr/>
          <p:nvPr/>
        </p:nvCxnSpPr>
        <p:spPr>
          <a:xfrm rot="5400000">
            <a:off x="4572000" y="-292894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/>
          <p:cNvCxnSpPr/>
          <p:nvPr/>
        </p:nvCxnSpPr>
        <p:spPr>
          <a:xfrm rot="5400000">
            <a:off x="4572000" y="-256937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연결선 136"/>
          <p:cNvCxnSpPr/>
          <p:nvPr/>
        </p:nvCxnSpPr>
        <p:spPr>
          <a:xfrm rot="5400000">
            <a:off x="4572000" y="-220980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연결선 137"/>
          <p:cNvCxnSpPr/>
          <p:nvPr/>
        </p:nvCxnSpPr>
        <p:spPr>
          <a:xfrm rot="5400000">
            <a:off x="4572000" y="-185023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연결선 138"/>
          <p:cNvCxnSpPr/>
          <p:nvPr/>
        </p:nvCxnSpPr>
        <p:spPr>
          <a:xfrm rot="5400000">
            <a:off x="4572000" y="-149066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모서리가 둥근 직사각형 3"/>
          <p:cNvSpPr/>
          <p:nvPr/>
        </p:nvSpPr>
        <p:spPr>
          <a:xfrm>
            <a:off x="188993" y="940591"/>
            <a:ext cx="4833938" cy="2524125"/>
          </a:xfrm>
          <a:prstGeom prst="roundRect">
            <a:avLst>
              <a:gd name="adj" fmla="val 773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5" name="모서리가 둥근 직사각형 154"/>
          <p:cNvSpPr/>
          <p:nvPr/>
        </p:nvSpPr>
        <p:spPr>
          <a:xfrm>
            <a:off x="328613" y="1114425"/>
            <a:ext cx="4629150" cy="2247900"/>
          </a:xfrm>
          <a:prstGeom prst="roundRect">
            <a:avLst>
              <a:gd name="adj" fmla="val 6258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43" name="모서리가 둥근 직사각형 142"/>
          <p:cNvSpPr/>
          <p:nvPr/>
        </p:nvSpPr>
        <p:spPr>
          <a:xfrm>
            <a:off x="5136358" y="952523"/>
            <a:ext cx="3743324" cy="2524125"/>
          </a:xfrm>
          <a:prstGeom prst="roundRect">
            <a:avLst>
              <a:gd name="adj" fmla="val 773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44" name="모서리가 둥근 직사각형 143"/>
          <p:cNvSpPr/>
          <p:nvPr/>
        </p:nvSpPr>
        <p:spPr>
          <a:xfrm>
            <a:off x="5250668" y="1085850"/>
            <a:ext cx="3521867" cy="2266950"/>
          </a:xfrm>
          <a:prstGeom prst="roundRect">
            <a:avLst>
              <a:gd name="adj" fmla="val 6258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878934" y="1219200"/>
            <a:ext cx="20073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우동 면 </a:t>
            </a:r>
            <a:r>
              <a:rPr lang="en-US" altLang="ko-KR" sz="2000" dirty="0" smtClean="0">
                <a:solidFill>
                  <a:srgbClr val="E7E6E6"/>
                </a:solidFill>
                <a:latin typeface="HY나무B" pitchFamily="18" charset="-127"/>
                <a:ea typeface="HY나무B" pitchFamily="18" charset="-127"/>
              </a:rPr>
              <a:t>100g</a:t>
            </a:r>
          </a:p>
          <a:p>
            <a:endParaRPr lang="en-US" altLang="ko-KR" sz="2000" dirty="0" smtClean="0">
              <a:solidFill>
                <a:srgbClr val="E7E6E6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가쓰오육수</a:t>
            </a:r>
            <a:r>
              <a:rPr lang="en-US" altLang="ko-KR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50cc</a:t>
            </a:r>
            <a:r>
              <a:rPr lang="en-US" altLang="ko-KR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간장</a:t>
            </a:r>
            <a:r>
              <a:rPr lang="en-US" altLang="ko-KR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1t     </a:t>
            </a:r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설탕</a:t>
            </a:r>
            <a:r>
              <a:rPr lang="en-US" altLang="ko-KR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1/2T </a:t>
            </a:r>
            <a:endParaRPr lang="en-US" altLang="ko-KR" sz="2000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미림</a:t>
            </a:r>
            <a:r>
              <a:rPr lang="en-US" altLang="ko-KR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1/2T </a:t>
            </a:r>
            <a:r>
              <a:rPr lang="en-US" altLang="ko-KR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식초</a:t>
            </a:r>
            <a:r>
              <a:rPr lang="en-US" altLang="ko-KR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1/2T</a:t>
            </a:r>
            <a:endParaRPr lang="ko-KR" altLang="en-US" sz="2000" dirty="0">
              <a:solidFill>
                <a:prstClr val="white">
                  <a:lumMod val="85000"/>
                </a:prstClr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7486766" y="1219222"/>
            <a:ext cx="1235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김 </a:t>
            </a:r>
            <a:r>
              <a:rPr lang="en-US" altLang="ko-KR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1g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쪽파</a:t>
            </a:r>
            <a:r>
              <a:rPr lang="ko-KR" altLang="en-US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5g</a:t>
            </a:r>
          </a:p>
          <a:p>
            <a:r>
              <a:rPr lang="ko-KR" altLang="en-US" sz="2000" dirty="0" err="1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덴까스</a:t>
            </a:r>
            <a:r>
              <a:rPr lang="ko-KR" altLang="en-US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5g(</a:t>
            </a:r>
            <a:r>
              <a:rPr lang="ko-KR" altLang="en-US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튀김가루</a:t>
            </a:r>
            <a:r>
              <a:rPr lang="en-US" altLang="ko-KR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50g)</a:t>
            </a:r>
          </a:p>
          <a:p>
            <a:r>
              <a:rPr lang="ko-KR" altLang="en-US" sz="20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깨</a:t>
            </a:r>
            <a:r>
              <a:rPr lang="ko-KR" altLang="en-US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prstClr val="white">
                    <a:lumMod val="85000"/>
                  </a:prstClr>
                </a:solidFill>
                <a:latin typeface="HY나무B" pitchFamily="18" charset="-127"/>
                <a:ea typeface="HY나무B" pitchFamily="18" charset="-127"/>
              </a:rPr>
              <a:t>1/2t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5286381" y="1238655"/>
            <a:ext cx="1977627" cy="203934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6660000" algn="ctr" rotWithShape="0">
              <a:srgbClr val="000000">
                <a:alpha val="43137"/>
              </a:srgbClr>
            </a:outerShdw>
            <a:reflection stA="0" endPos="6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5251" y="1283491"/>
            <a:ext cx="107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고명</a:t>
            </a:r>
            <a:endParaRPr lang="ko-KR" altLang="en-US" sz="3200" dirty="0">
              <a:solidFill>
                <a:srgbClr val="FFFF00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09258" y="1219201"/>
            <a:ext cx="2310033" cy="207447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258" y="1283491"/>
            <a:ext cx="1599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면</a:t>
            </a:r>
            <a:r>
              <a:rPr lang="en-US" altLang="ko-KR" sz="28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&amp;</a:t>
            </a:r>
            <a:r>
              <a:rPr lang="ko-KR" altLang="en-US" sz="28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소스</a:t>
            </a:r>
            <a:endParaRPr lang="ko-KR" altLang="en-US" sz="2800" dirty="0">
              <a:solidFill>
                <a:srgbClr val="FFFF00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423962" y="3774157"/>
            <a:ext cx="2369245" cy="2682231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756" y="3847386"/>
            <a:ext cx="237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샐러드</a:t>
            </a:r>
            <a:r>
              <a:rPr lang="en-US" altLang="ko-KR" sz="24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&amp;</a:t>
            </a:r>
            <a:r>
              <a:rPr lang="ko-KR" altLang="en-US" sz="24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드레싱</a:t>
            </a:r>
            <a:endParaRPr lang="ko-KR" altLang="en-US" sz="2400" dirty="0">
              <a:solidFill>
                <a:srgbClr val="FFFF00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4755510" y="3820697"/>
            <a:ext cx="2320228" cy="2603528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0485" y="3924330"/>
            <a:ext cx="2163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닭 근위 튀김</a:t>
            </a:r>
            <a:r>
              <a:rPr lang="en-US" altLang="ko-KR" sz="2200" dirty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sz="2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옷</a:t>
            </a:r>
            <a:r>
              <a:rPr lang="en-US" altLang="ko-KR" sz="2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&amp; </a:t>
            </a:r>
            <a:r>
              <a:rPr lang="ko-KR" altLang="en-US" sz="2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양념</a:t>
            </a:r>
            <a:endParaRPr lang="ko-KR" altLang="en-US" sz="2200" dirty="0">
              <a:solidFill>
                <a:srgbClr val="FFFF00"/>
              </a:solidFill>
              <a:latin typeface="HY나무B" pitchFamily="18" charset="-127"/>
              <a:ea typeface="HY나무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765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32" grpId="0" animBg="1"/>
      <p:bldP spid="4" grpId="0" animBg="1"/>
      <p:bldP spid="1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2"/>
          <p:cNvGrpSpPr/>
          <p:nvPr/>
        </p:nvGrpSpPr>
        <p:grpSpPr>
          <a:xfrm>
            <a:off x="252412" y="0"/>
            <a:ext cx="8629656" cy="6858000"/>
            <a:chOff x="336549" y="0"/>
            <a:chExt cx="11506208" cy="685800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33654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69611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105568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41525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77482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213439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249396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285353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321310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357267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393223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429180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465137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501094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537051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573008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608965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644922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680879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716836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752792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788749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824706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860663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896620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932577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>
              <a:off x="968534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1004491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1040448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>
              <a:off x="1076405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1112361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>
              <a:off x="1148318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>
              <a:off x="1184275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직선 연결선 110"/>
          <p:cNvCxnSpPr/>
          <p:nvPr/>
        </p:nvCxnSpPr>
        <p:spPr>
          <a:xfrm rot="5400000">
            <a:off x="4572001" y="-437674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 rot="5400000">
            <a:off x="4572001" y="-401717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 rot="5400000">
            <a:off x="4572001" y="-365760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 flipH="1">
            <a:off x="10" y="1273966"/>
            <a:ext cx="914400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rot="5400000">
            <a:off x="4572001" y="-293846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 rot="5400000">
            <a:off x="4572001" y="-2578897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 rot="5400000">
            <a:off x="4572001" y="-2219328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/>
          <p:cNvCxnSpPr/>
          <p:nvPr/>
        </p:nvCxnSpPr>
        <p:spPr>
          <a:xfrm rot="5400000">
            <a:off x="4572001" y="-185975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 rot="5400000">
            <a:off x="4572001" y="-150019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 rot="5400000">
            <a:off x="4572001" y="-114062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 rot="5400000">
            <a:off x="4572001" y="-78105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 rot="5400000">
            <a:off x="4572001" y="-42148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/>
          <p:nvPr/>
        </p:nvCxnSpPr>
        <p:spPr>
          <a:xfrm rot="5400000">
            <a:off x="4572001" y="-6191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rot="5400000">
            <a:off x="4572001" y="297665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/>
          <p:cNvCxnSpPr/>
          <p:nvPr/>
        </p:nvCxnSpPr>
        <p:spPr>
          <a:xfrm rot="5400000">
            <a:off x="4572001" y="65723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 rot="5400000">
            <a:off x="4572001" y="101680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/>
          <p:nvPr/>
        </p:nvCxnSpPr>
        <p:spPr>
          <a:xfrm rot="5400000">
            <a:off x="4572001" y="137637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 rot="5400000">
            <a:off x="4572001" y="173595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/>
          <p:cNvCxnSpPr/>
          <p:nvPr/>
        </p:nvCxnSpPr>
        <p:spPr>
          <a:xfrm rot="5400000">
            <a:off x="4572001" y="209551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그림 63" descr="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51" y="104775"/>
            <a:ext cx="907256" cy="723900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3" name="그룹 149"/>
          <p:cNvGrpSpPr/>
          <p:nvPr/>
        </p:nvGrpSpPr>
        <p:grpSpPr>
          <a:xfrm>
            <a:off x="209237" y="214327"/>
            <a:ext cx="1576711" cy="769441"/>
            <a:chOff x="7947313" y="1427132"/>
            <a:chExt cx="3152242" cy="1153728"/>
          </a:xfrm>
        </p:grpSpPr>
        <p:grpSp>
          <p:nvGrpSpPr>
            <p:cNvPr id="5" name="그룹 140"/>
            <p:cNvGrpSpPr/>
            <p:nvPr/>
          </p:nvGrpSpPr>
          <p:grpSpPr>
            <a:xfrm flipH="1">
              <a:off x="8247065" y="1568048"/>
              <a:ext cx="2609099" cy="504825"/>
              <a:chOff x="7609469" y="1652581"/>
              <a:chExt cx="1906006" cy="504825"/>
            </a:xfrm>
          </p:grpSpPr>
          <p:sp>
            <p:nvSpPr>
              <p:cNvPr id="154" name="갈매기형 수장 153"/>
              <p:cNvSpPr/>
              <p:nvPr/>
            </p:nvSpPr>
            <p:spPr>
              <a:xfrm>
                <a:off x="7609469" y="1666865"/>
                <a:ext cx="636595" cy="490541"/>
              </a:xfrm>
              <a:prstGeom prst="chevron">
                <a:avLst>
                  <a:gd name="adj" fmla="val 4805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직사각형 154"/>
              <p:cNvSpPr/>
              <p:nvPr/>
            </p:nvSpPr>
            <p:spPr>
              <a:xfrm>
                <a:off x="7887498" y="1652581"/>
                <a:ext cx="1627977" cy="4905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7947313" y="1427132"/>
              <a:ext cx="1016565" cy="115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>
                  <a:solidFill>
                    <a:prstClr val="white">
                      <a:lumMod val="50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</a:t>
              </a:r>
              <a:endParaRPr lang="ko-KR" altLang="en-US" sz="4400" dirty="0">
                <a:solidFill>
                  <a:prstClr val="white">
                    <a:lumMod val="50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666367" y="1553764"/>
              <a:ext cx="2433188" cy="5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  <a:latin typeface="HY나무B" pitchFamily="18" charset="-127"/>
                  <a:ea typeface="HY나무B" pitchFamily="18" charset="-127"/>
                </a:rPr>
                <a:t>조리과정</a:t>
              </a:r>
              <a:endParaRPr lang="ko-KR" altLang="en-US" dirty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endParaRPr>
            </a:p>
          </p:txBody>
        </p:sp>
      </p:grpSp>
      <p:pic>
        <p:nvPicPr>
          <p:cNvPr id="106" name="그림 105" descr="dthumb_phinf_naver_net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4" y="1028698"/>
            <a:ext cx="2025000" cy="27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09" name="그림 108" descr="dthumb_phinf_naver_net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4574" y="1028698"/>
            <a:ext cx="2025000" cy="27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10" name="그림 109" descr="dthumb_phinf_naver_net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168" y="3829048"/>
            <a:ext cx="2025000" cy="27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31" name="모서리가 둥근 직사각형 130"/>
          <p:cNvSpPr/>
          <p:nvPr/>
        </p:nvSpPr>
        <p:spPr>
          <a:xfrm>
            <a:off x="4436268" y="998595"/>
            <a:ext cx="4643439" cy="5283393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2" name="모서리가 둥근 직사각형 131"/>
          <p:cNvSpPr/>
          <p:nvPr/>
        </p:nvSpPr>
        <p:spPr>
          <a:xfrm>
            <a:off x="4572010" y="1273967"/>
            <a:ext cx="4300528" cy="4819330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514350" indent="-514350" fontAlgn="base"/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1. </a:t>
            </a:r>
            <a:r>
              <a:rPr lang="ko-KR" altLang="en-US" sz="24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소스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: 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섞어 차게 해준다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  <a:p>
            <a:pPr fontAlgn="base"/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2. </a:t>
            </a:r>
            <a:r>
              <a:rPr lang="ko-KR" altLang="en-US" sz="24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면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: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끓는 물에 삶고 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(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약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30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초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)</a:t>
            </a:r>
          </a:p>
          <a:p>
            <a:pPr fontAlgn="base"/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     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찬물에 헹군다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  <a:p>
            <a:pPr fontAlgn="base"/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3. </a:t>
            </a:r>
            <a:r>
              <a:rPr lang="ko-KR" altLang="en-US" sz="24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쪽파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는 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0.5cm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로 송송 썰고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 </a:t>
            </a:r>
          </a:p>
          <a:p>
            <a:pPr fontAlgn="base"/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 </a:t>
            </a:r>
            <a:r>
              <a:rPr lang="ko-KR" altLang="en-US" sz="24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김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은 구워 얇게 채 썬다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  <a:p>
            <a:pPr fontAlgn="base"/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4. </a:t>
            </a:r>
            <a:r>
              <a:rPr lang="ko-KR" altLang="en-US" sz="24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드레싱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재료는 모두 섞어 먹기 좋은</a:t>
            </a:r>
            <a:r>
              <a:rPr lang="en-US" altLang="ko-KR" sz="2400" dirty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크기로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자른 </a:t>
            </a:r>
            <a:r>
              <a:rPr lang="ko-KR" altLang="en-US" sz="24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채소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에 버무린다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  <a:endParaRPr lang="ko-KR" altLang="en-US" sz="24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61" y="3847135"/>
            <a:ext cx="2017713" cy="266382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96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2"/>
          <p:cNvGrpSpPr/>
          <p:nvPr/>
        </p:nvGrpSpPr>
        <p:grpSpPr>
          <a:xfrm>
            <a:off x="252412" y="0"/>
            <a:ext cx="8629656" cy="6858000"/>
            <a:chOff x="336549" y="0"/>
            <a:chExt cx="11506208" cy="685800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33654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69611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105568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41525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77482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213439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249396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285353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321310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357267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393223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429180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465137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501094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537051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573008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608965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644922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680879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716836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752792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788749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824706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860663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896620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932577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>
              <a:off x="968534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1004491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1040448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>
              <a:off x="1076405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1112361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>
              <a:off x="1148318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>
              <a:off x="1184275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직선 연결선 110"/>
          <p:cNvCxnSpPr/>
          <p:nvPr/>
        </p:nvCxnSpPr>
        <p:spPr>
          <a:xfrm flipH="1">
            <a:off x="717703" y="195269"/>
            <a:ext cx="8426300" cy="82392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 rot="5400000">
            <a:off x="4572001" y="-401717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 rot="5400000">
            <a:off x="4572001" y="-365760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 flipH="1">
            <a:off x="7" y="1273966"/>
            <a:ext cx="914400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rot="5400000">
            <a:off x="4572001" y="-293846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 rot="5400000">
            <a:off x="4572001" y="-2578897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 rot="5400000">
            <a:off x="4572001" y="-2219328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/>
          <p:cNvCxnSpPr/>
          <p:nvPr/>
        </p:nvCxnSpPr>
        <p:spPr>
          <a:xfrm rot="5400000">
            <a:off x="4572001" y="-185975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 rot="5400000">
            <a:off x="4572001" y="-150019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 rot="5400000">
            <a:off x="4572001" y="-114062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 rot="5400000">
            <a:off x="4572001" y="-78105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 rot="5400000">
            <a:off x="4572001" y="-42148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/>
          <p:nvPr/>
        </p:nvCxnSpPr>
        <p:spPr>
          <a:xfrm rot="5400000">
            <a:off x="4572001" y="-6191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rot="5400000">
            <a:off x="4572001" y="29766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/>
          <p:cNvCxnSpPr/>
          <p:nvPr/>
        </p:nvCxnSpPr>
        <p:spPr>
          <a:xfrm rot="5400000">
            <a:off x="4572001" y="65723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 rot="5400000">
            <a:off x="4572001" y="101680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/>
          <p:nvPr/>
        </p:nvCxnSpPr>
        <p:spPr>
          <a:xfrm rot="5400000">
            <a:off x="4572001" y="137636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 rot="5400000">
            <a:off x="4572001" y="173594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/>
          <p:cNvCxnSpPr/>
          <p:nvPr/>
        </p:nvCxnSpPr>
        <p:spPr>
          <a:xfrm rot="5400000">
            <a:off x="4572001" y="209551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그림 63" descr="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51" y="104775"/>
            <a:ext cx="907256" cy="723900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3" name="그룹 149"/>
          <p:cNvGrpSpPr/>
          <p:nvPr/>
        </p:nvGrpSpPr>
        <p:grpSpPr>
          <a:xfrm>
            <a:off x="209234" y="214321"/>
            <a:ext cx="1576711" cy="769441"/>
            <a:chOff x="7947313" y="1427132"/>
            <a:chExt cx="3152242" cy="1153728"/>
          </a:xfrm>
        </p:grpSpPr>
        <p:grpSp>
          <p:nvGrpSpPr>
            <p:cNvPr id="4" name="그룹 140"/>
            <p:cNvGrpSpPr/>
            <p:nvPr/>
          </p:nvGrpSpPr>
          <p:grpSpPr>
            <a:xfrm flipH="1">
              <a:off x="8247065" y="1568048"/>
              <a:ext cx="2609099" cy="504825"/>
              <a:chOff x="7609469" y="1652581"/>
              <a:chExt cx="1906006" cy="504825"/>
            </a:xfrm>
          </p:grpSpPr>
          <p:sp>
            <p:nvSpPr>
              <p:cNvPr id="154" name="갈매기형 수장 153"/>
              <p:cNvSpPr/>
              <p:nvPr/>
            </p:nvSpPr>
            <p:spPr>
              <a:xfrm>
                <a:off x="7609469" y="1666865"/>
                <a:ext cx="636595" cy="490541"/>
              </a:xfrm>
              <a:prstGeom prst="chevron">
                <a:avLst>
                  <a:gd name="adj" fmla="val 4805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직사각형 154"/>
              <p:cNvSpPr/>
              <p:nvPr/>
            </p:nvSpPr>
            <p:spPr>
              <a:xfrm>
                <a:off x="7887498" y="1652581"/>
                <a:ext cx="1627977" cy="4905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7947313" y="1427132"/>
              <a:ext cx="1016565" cy="115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>
                  <a:solidFill>
                    <a:prstClr val="white">
                      <a:lumMod val="50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</a:t>
              </a:r>
              <a:endParaRPr lang="ko-KR" altLang="en-US" sz="4400" dirty="0">
                <a:solidFill>
                  <a:prstClr val="white">
                    <a:lumMod val="50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666367" y="1553764"/>
              <a:ext cx="2433188" cy="5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  <a:latin typeface="HY나무B" pitchFamily="18" charset="-127"/>
                  <a:ea typeface="HY나무B" pitchFamily="18" charset="-127"/>
                </a:rPr>
                <a:t>조리과정</a:t>
              </a:r>
              <a:endParaRPr lang="ko-KR" altLang="en-US" dirty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endParaRPr>
            </a:p>
          </p:txBody>
        </p:sp>
      </p:grpSp>
      <p:sp>
        <p:nvSpPr>
          <p:cNvPr id="131" name="모서리가 둥근 직사각형 130"/>
          <p:cNvSpPr/>
          <p:nvPr/>
        </p:nvSpPr>
        <p:spPr>
          <a:xfrm>
            <a:off x="4500568" y="1019182"/>
            <a:ext cx="4500563" cy="5486401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2" name="모서리가 둥근 직사각형 131"/>
          <p:cNvSpPr/>
          <p:nvPr/>
        </p:nvSpPr>
        <p:spPr>
          <a:xfrm>
            <a:off x="4572007" y="1213252"/>
            <a:ext cx="4300531" cy="5098259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514350" indent="-514350" fontAlgn="base"/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5. </a:t>
            </a:r>
            <a:r>
              <a:rPr lang="ko-KR" altLang="en-US" sz="2400" dirty="0" smtClean="0">
                <a:solidFill>
                  <a:prstClr val="black"/>
                </a:solidFill>
                <a:latin typeface="HY나무M" pitchFamily="18" charset="-127"/>
                <a:ea typeface="HY나무M" pitchFamily="18" charset="-127"/>
              </a:rPr>
              <a:t>닭 근위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: 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물기를 제거 하고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</a:t>
            </a:r>
          </a:p>
          <a:p>
            <a:pPr marL="514350" indent="-514350" fontAlgn="base"/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소주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소금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후추로 밑간 후</a:t>
            </a:r>
            <a:endParaRPr lang="en-US" altLang="ko-KR" sz="24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marL="514350" indent="-514350" fontAlgn="base"/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달걀 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전분 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튀김가루에 버무려 튀긴다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  <a:p>
            <a:pPr marL="514350" indent="-514350" fontAlgn="base"/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6. </a:t>
            </a:r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나무M" pitchFamily="18" charset="-127"/>
                <a:ea typeface="HY나무M" pitchFamily="18" charset="-127"/>
              </a:rPr>
              <a:t>샐러드를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밑에 깔고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,</a:t>
            </a:r>
          </a:p>
          <a:p>
            <a:pPr marL="514350" indent="-514350" fontAlgn="base"/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</a:t>
            </a:r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나무M" pitchFamily="18" charset="-127"/>
                <a:ea typeface="HY나무M" pitchFamily="18" charset="-127"/>
              </a:rPr>
              <a:t>우동 면과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</a:t>
            </a:r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나무M" pitchFamily="18" charset="-127"/>
                <a:ea typeface="HY나무M" pitchFamily="18" charset="-127"/>
              </a:rPr>
              <a:t>소스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를 올린 뒤</a:t>
            </a:r>
            <a:endParaRPr lang="en-US" altLang="ko-KR" sz="2400" dirty="0" smtClean="0">
              <a:solidFill>
                <a:prstClr val="white"/>
              </a:solidFill>
              <a:latin typeface="HY나무M" pitchFamily="18" charset="-127"/>
              <a:ea typeface="HY나무M" pitchFamily="18" charset="-127"/>
            </a:endParaRPr>
          </a:p>
          <a:p>
            <a:pPr marL="514350" indent="-514350" fontAlgn="base"/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  </a:t>
            </a:r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나무M" pitchFamily="18" charset="-127"/>
                <a:ea typeface="HY나무M" pitchFamily="18" charset="-127"/>
              </a:rPr>
              <a:t>고명과 튀김</a:t>
            </a:r>
            <a:r>
              <a:rPr lang="ko-KR" altLang="en-US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을 얹어 완성한다</a:t>
            </a:r>
            <a:r>
              <a:rPr lang="en-US" altLang="ko-KR" sz="2400" dirty="0" smtClean="0">
                <a:solidFill>
                  <a:prstClr val="white"/>
                </a:solidFill>
                <a:latin typeface="HY나무M" pitchFamily="18" charset="-127"/>
                <a:ea typeface="HY나무M" pitchFamily="18" charset="-127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7" y="1002503"/>
            <a:ext cx="4029075" cy="2700338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3790949"/>
            <a:ext cx="4103159" cy="2714633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19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827584" y="692695"/>
            <a:ext cx="6840760" cy="548640"/>
          </a:xfrm>
        </p:spPr>
        <p:txBody>
          <a:bodyPr/>
          <a:lstStyle/>
          <a:p>
            <a:r>
              <a:rPr lang="ko-KR" altLang="en-US" sz="2400" b="1" dirty="0" smtClean="0"/>
              <a:t>제</a:t>
            </a:r>
            <a:r>
              <a:rPr lang="en-US" altLang="ko-KR" sz="2400" b="1" dirty="0"/>
              <a:t>2</a:t>
            </a:r>
            <a:r>
              <a:rPr lang="ko-KR" altLang="en-US" sz="2400" b="1" dirty="0" smtClean="0"/>
              <a:t>코스 </a:t>
            </a:r>
            <a:r>
              <a:rPr lang="en-US" altLang="ko-KR" sz="2400" b="1" dirty="0" smtClean="0"/>
              <a:t>= </a:t>
            </a:r>
            <a:r>
              <a:rPr lang="ko-KR" altLang="en-US" sz="2400" b="1" dirty="0" smtClean="0"/>
              <a:t>타마고고</a:t>
            </a:r>
            <a:r>
              <a:rPr lang="ko-KR" altLang="en-US" sz="2400" b="1" dirty="0"/>
              <a:t>항</a:t>
            </a:r>
            <a:r>
              <a:rPr lang="ko-KR" altLang="en-US" sz="2400" b="1" dirty="0" smtClean="0"/>
              <a:t>과 석쇠불고</a:t>
            </a:r>
            <a:r>
              <a:rPr lang="ko-KR" altLang="en-US" sz="2400" b="1" dirty="0"/>
              <a:t>기</a:t>
            </a:r>
            <a:r>
              <a:rPr lang="en-US" altLang="ko-KR" sz="2400" b="1" dirty="0" smtClean="0"/>
              <a:t>&amp;</a:t>
            </a:r>
            <a:r>
              <a:rPr lang="ko-KR" altLang="en-US" sz="2400" b="1" dirty="0" smtClean="0"/>
              <a:t>만가닥 구이</a:t>
            </a:r>
            <a:endParaRPr lang="ko-KR" altLang="en-US" sz="2400" b="1" dirty="0"/>
          </a:p>
        </p:txBody>
      </p:sp>
      <p:sp>
        <p:nvSpPr>
          <p:cNvPr id="8" name="가로로 말린 두루마리 모양 7"/>
          <p:cNvSpPr/>
          <p:nvPr/>
        </p:nvSpPr>
        <p:spPr>
          <a:xfrm>
            <a:off x="467544" y="183389"/>
            <a:ext cx="1296144" cy="509307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prstClr val="black"/>
                </a:solidFill>
              </a:rPr>
              <a:t>메뉴설명</a:t>
            </a:r>
            <a:endParaRPr lang="ko-KR" alt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83389"/>
            <a:ext cx="21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sz="3600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7" y="3141683"/>
            <a:ext cx="46355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62" y="183408"/>
            <a:ext cx="11461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포인트가 7개인 별 11"/>
          <p:cNvSpPr/>
          <p:nvPr/>
        </p:nvSpPr>
        <p:spPr>
          <a:xfrm>
            <a:off x="197770" y="695705"/>
            <a:ext cx="413790" cy="507953"/>
          </a:xfrm>
          <a:prstGeom prst="star7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19" name="TextBox 109"/>
          <p:cNvSpPr txBox="1"/>
          <p:nvPr/>
        </p:nvSpPr>
        <p:spPr>
          <a:xfrm>
            <a:off x="4599673" y="1203658"/>
            <a:ext cx="3828794" cy="329320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952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600" dirty="0" smtClean="0">
                <a:solidFill>
                  <a:sysClr val="windowText" lastClr="000000"/>
                </a:solidFill>
                <a:latin typeface="HY나무L" pitchFamily="18" charset="-127"/>
                <a:ea typeface="HY나무L" pitchFamily="18" charset="-127"/>
              </a:rPr>
              <a:t>간장양념을 한 쇠고기와 소금</a:t>
            </a:r>
            <a:r>
              <a:rPr lang="en-US" altLang="ko-KR" sz="2600" dirty="0" smtClean="0">
                <a:solidFill>
                  <a:sysClr val="windowText" lastClr="000000"/>
                </a:solidFill>
                <a:latin typeface="HY나무L" pitchFamily="18" charset="-127"/>
                <a:ea typeface="HY나무L" pitchFamily="18" charset="-127"/>
              </a:rPr>
              <a:t>,</a:t>
            </a:r>
            <a:r>
              <a:rPr lang="ko-KR" altLang="en-US" sz="2600" dirty="0" smtClean="0">
                <a:solidFill>
                  <a:sysClr val="windowText" lastClr="000000"/>
                </a:solidFill>
                <a:latin typeface="HY나무L" pitchFamily="18" charset="-127"/>
                <a:ea typeface="HY나무L" pitchFamily="18" charset="-127"/>
              </a:rPr>
              <a:t>후추</a:t>
            </a:r>
            <a:r>
              <a:rPr lang="en-US" altLang="ko-KR" sz="2600" dirty="0" smtClean="0">
                <a:solidFill>
                  <a:sysClr val="windowText" lastClr="000000"/>
                </a:solidFill>
                <a:latin typeface="HY나무L" pitchFamily="18" charset="-127"/>
                <a:ea typeface="HY나무L" pitchFamily="18" charset="-127"/>
              </a:rPr>
              <a:t>,</a:t>
            </a:r>
            <a:r>
              <a:rPr lang="ko-KR" altLang="en-US" sz="2600" dirty="0" smtClean="0">
                <a:solidFill>
                  <a:sysClr val="windowText" lastClr="000000"/>
                </a:solidFill>
                <a:latin typeface="HY나무L" pitchFamily="18" charset="-127"/>
                <a:ea typeface="HY나무L" pitchFamily="18" charset="-127"/>
              </a:rPr>
              <a:t>참기름을 발라 고소함을 더한 만가닥버섯을 석쇠에 구워 풍미를 더하고 따뜻한 밥에 날계란과 참치 액을 넣어 부드럽고 따뜻함을 주는 풍미 있는 한끼 </a:t>
            </a:r>
            <a:r>
              <a:rPr lang="en-US" altLang="ko-KR" sz="2600" dirty="0" smtClean="0">
                <a:solidFill>
                  <a:sysClr val="windowText" lastClr="000000"/>
                </a:solidFill>
                <a:latin typeface="HY나무L" pitchFamily="18" charset="-127"/>
                <a:ea typeface="HY나무L" pitchFamily="18" charset="-127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425" y="4869160"/>
            <a:ext cx="90364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:</a:t>
            </a:r>
            <a:r>
              <a:rPr lang="ko-KR" altLang="en-US" sz="2000" dirty="0" smtClean="0">
                <a:solidFill>
                  <a:srgbClr val="0000FF"/>
                </a:solidFill>
                <a:latin typeface="HY나무B" pitchFamily="18" charset="-127"/>
                <a:ea typeface="HY나무B" pitchFamily="18" charset="-127"/>
              </a:rPr>
              <a:t>만가닥버섯</a:t>
            </a:r>
            <a:r>
              <a:rPr lang="ko-KR" altLang="en-US" sz="2000" dirty="0" smtClean="0"/>
              <a:t>→</a:t>
            </a:r>
            <a:r>
              <a:rPr lang="ko-KR" altLang="en-US" sz="1400" dirty="0" smtClean="0"/>
              <a:t>식이섬유소가 </a:t>
            </a:r>
            <a:r>
              <a:rPr lang="ko-KR" altLang="en-US" sz="1400" dirty="0"/>
              <a:t>풍부하여 쇠고기 섭취로 인한 혈중의 콜레스테롤을 없애는 작용을 </a:t>
            </a:r>
            <a:r>
              <a:rPr lang="ko-KR" altLang="en-US" sz="1400" dirty="0" smtClean="0"/>
              <a:t>하</a:t>
            </a:r>
            <a:r>
              <a:rPr lang="ko-KR" altLang="en-US" sz="1400" dirty="0"/>
              <a:t>며 </a:t>
            </a:r>
            <a:r>
              <a:rPr lang="ko-KR" altLang="en-US" sz="1400" dirty="0" smtClean="0"/>
              <a:t>열량이 </a:t>
            </a:r>
            <a:r>
              <a:rPr lang="ko-KR" altLang="en-US" sz="1400" dirty="0"/>
              <a:t>낮고 섬유소가 풍부해 포만감을 </a:t>
            </a:r>
            <a:r>
              <a:rPr lang="ko-KR" altLang="en-US" sz="1400" dirty="0" smtClean="0"/>
              <a:t>줘서 </a:t>
            </a:r>
            <a:r>
              <a:rPr lang="ko-KR" altLang="en-US" sz="1400" dirty="0"/>
              <a:t>다이어트에 효과적이다</a:t>
            </a:r>
            <a:r>
              <a:rPr lang="en-US" altLang="ko-KR" sz="1400" dirty="0"/>
              <a:t>.</a:t>
            </a:r>
            <a:br>
              <a:rPr lang="en-US" altLang="ko-KR" sz="1400" dirty="0"/>
            </a:br>
            <a:r>
              <a:rPr lang="ko-KR" altLang="en-US" sz="1400" dirty="0" smtClean="0"/>
              <a:t>단백질과 </a:t>
            </a:r>
            <a:r>
              <a:rPr lang="ko-KR" altLang="en-US" sz="1400" dirty="0"/>
              <a:t>비타민이 풍부하여 노화 방지 효과가 </a:t>
            </a:r>
            <a:r>
              <a:rPr lang="ko-KR" altLang="en-US" sz="1400" dirty="0" smtClean="0"/>
              <a:t>있으며</a:t>
            </a:r>
            <a:r>
              <a:rPr lang="en-US" altLang="ko-KR" sz="1400" dirty="0" smtClean="0"/>
              <a:t> </a:t>
            </a:r>
            <a:r>
              <a:rPr lang="ko-KR" altLang="en-US" sz="1400" dirty="0"/>
              <a:t>콜레스테롤의 배설을 촉진하고</a:t>
            </a:r>
            <a:r>
              <a:rPr lang="en-US" altLang="ko-KR" sz="1400" dirty="0"/>
              <a:t>, </a:t>
            </a:r>
            <a:r>
              <a:rPr lang="ko-KR" altLang="en-US" sz="1400" dirty="0"/>
              <a:t>간에서 콜레스테롤의 합성을 억제하며</a:t>
            </a:r>
            <a:r>
              <a:rPr lang="en-US" altLang="ko-KR" sz="1400" dirty="0"/>
              <a:t>, </a:t>
            </a:r>
            <a:r>
              <a:rPr lang="ko-KR" altLang="en-US" sz="1400" dirty="0"/>
              <a:t>지방을 줄이는 </a:t>
            </a:r>
            <a:r>
              <a:rPr lang="ko-KR" altLang="en-US" sz="1400" dirty="0" smtClean="0"/>
              <a:t>효과가 </a:t>
            </a:r>
            <a:r>
              <a:rPr lang="ko-KR" altLang="en-US" sz="1400" dirty="0"/>
              <a:t>있다</a:t>
            </a:r>
            <a:r>
              <a:rPr lang="en-US" altLang="ko-KR" sz="1400" dirty="0" smtClean="0"/>
              <a:t>.</a:t>
            </a:r>
            <a:r>
              <a:rPr lang="en-US" altLang="ko-KR" sz="1400" dirty="0"/>
              <a:t/>
            </a:r>
            <a:br>
              <a:rPr lang="en-US" altLang="ko-KR" sz="1400" dirty="0"/>
            </a:br>
            <a:r>
              <a:rPr lang="en-US" altLang="ko-KR" sz="2000" b="1" dirty="0" smtClean="0">
                <a:solidFill>
                  <a:schemeClr val="bg1"/>
                </a:solidFill>
              </a:rPr>
              <a:t>: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달걀→</a:t>
            </a:r>
            <a:r>
              <a:rPr lang="ko-KR" altLang="en-US" sz="1400" dirty="0" smtClean="0"/>
              <a:t>달걀흰자에 </a:t>
            </a:r>
            <a:r>
              <a:rPr lang="ko-KR" altLang="en-US" sz="1400" dirty="0"/>
              <a:t>함유되어 있는 오브글로불린 </a:t>
            </a:r>
            <a:r>
              <a:rPr lang="en-US" altLang="ko-KR" sz="1400" dirty="0"/>
              <a:t>G1</a:t>
            </a:r>
            <a:r>
              <a:rPr lang="ko-KR" altLang="en-US" sz="1400" dirty="0"/>
              <a:t>은 세균의 세포막을 파괴하여 세균이 달걀에 침입하는 것을 막는 항균 작용을 한다</a:t>
            </a:r>
            <a:r>
              <a:rPr lang="en-US" altLang="ko-KR" sz="1400" dirty="0"/>
              <a:t>. </a:t>
            </a:r>
            <a:r>
              <a:rPr lang="ko-KR" altLang="en-US" sz="1400" dirty="0"/>
              <a:t>오브뮤코이드는 식욕을 억제하여 비만 방지에 도움이 </a:t>
            </a:r>
            <a:r>
              <a:rPr lang="ko-KR" altLang="en-US" sz="1400" dirty="0" smtClean="0"/>
              <a:t>된다 또 </a:t>
            </a:r>
            <a:r>
              <a:rPr lang="ko-KR" altLang="en-US" sz="1400" dirty="0"/>
              <a:t>달걀흰자에는 비오틴을 파괴하는 아비딘과 단백질의 소화작용을 억제하는 안티트립신이 있다</a:t>
            </a:r>
            <a:r>
              <a:rPr lang="en-US" altLang="ko-KR" sz="1400" dirty="0"/>
              <a:t>. </a:t>
            </a:r>
            <a:r>
              <a:rPr lang="ko-KR" altLang="en-US" sz="1400" dirty="0" smtClean="0"/>
              <a:t>달걀노른자의 </a:t>
            </a:r>
            <a:r>
              <a:rPr lang="ko-KR" altLang="en-US" sz="1400" dirty="0"/>
              <a:t>인지질은 뇌세포와 신경세포의 구성 성분이며 지능과 기억력 향상</a:t>
            </a:r>
            <a:r>
              <a:rPr lang="en-US" altLang="ko-KR" sz="1400" dirty="0"/>
              <a:t>, </a:t>
            </a:r>
            <a:r>
              <a:rPr lang="ko-KR" altLang="en-US" sz="1400" dirty="0"/>
              <a:t>치매 예방</a:t>
            </a:r>
            <a:r>
              <a:rPr lang="en-US" altLang="ko-KR" sz="1400" dirty="0"/>
              <a:t>, </a:t>
            </a:r>
            <a:r>
              <a:rPr lang="ko-KR" altLang="en-US" sz="1400" dirty="0"/>
              <a:t>노화 </a:t>
            </a:r>
            <a:r>
              <a:rPr lang="ko-KR" altLang="en-US" sz="1400" dirty="0" smtClean="0"/>
              <a:t>개선에 도움을준다</a:t>
            </a:r>
            <a:r>
              <a:rPr lang="en-US" altLang="ko-KR" sz="1400" dirty="0" smtClean="0"/>
              <a:t>.</a:t>
            </a:r>
            <a:endParaRPr lang="en-US" altLang="ko-KR" sz="1400" dirty="0"/>
          </a:p>
          <a:p>
            <a:endParaRPr lang="en-US" altLang="ko-KR" sz="1400" dirty="0"/>
          </a:p>
        </p:txBody>
      </p:sp>
      <p:pic>
        <p:nvPicPr>
          <p:cNvPr id="1026" name="Picture 2" descr="C:\Documents and Settings\Administrator\My Documents\My Pictures\2__160725\14694542341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1" y="1292391"/>
            <a:ext cx="3717470" cy="317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/2 액자 8"/>
          <p:cNvSpPr/>
          <p:nvPr/>
        </p:nvSpPr>
        <p:spPr>
          <a:xfrm>
            <a:off x="544774" y="1203658"/>
            <a:ext cx="936104" cy="944259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1/2 액자 9"/>
          <p:cNvSpPr/>
          <p:nvPr/>
        </p:nvSpPr>
        <p:spPr>
          <a:xfrm rot="10800000">
            <a:off x="3480563" y="3319886"/>
            <a:ext cx="914400" cy="1176981"/>
          </a:xfrm>
          <a:prstGeom prst="halfFrame">
            <a:avLst>
              <a:gd name="adj1" fmla="val 48587"/>
              <a:gd name="adj2" fmla="val 33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0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2"/>
          <p:cNvGrpSpPr/>
          <p:nvPr/>
        </p:nvGrpSpPr>
        <p:grpSpPr>
          <a:xfrm>
            <a:off x="252412" y="0"/>
            <a:ext cx="8629656" cy="6858000"/>
            <a:chOff x="336549" y="0"/>
            <a:chExt cx="11506208" cy="685800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33654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69611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105568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41525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77482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213439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249396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285353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321310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357267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393223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429180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465137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501094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537051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573008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608965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644922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680879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716836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752792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788749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824706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8606636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8966205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9325774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>
              <a:off x="9685343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10044912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10404481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>
              <a:off x="10764050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11123619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>
              <a:off x="11483188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>
              <a:off x="11842757" y="0"/>
              <a:ext cx="0" cy="6858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직선 연결선 110"/>
          <p:cNvCxnSpPr/>
          <p:nvPr/>
        </p:nvCxnSpPr>
        <p:spPr>
          <a:xfrm rot="5400000">
            <a:off x="4572001" y="-437674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 rot="5400000">
            <a:off x="4572001" y="-401717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 flipH="1">
            <a:off x="11" y="1283491"/>
            <a:ext cx="914400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 rot="5400000">
            <a:off x="4571999" y="-1490665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 rot="5400000">
            <a:off x="4571999" y="-113109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 rot="5400000">
            <a:off x="4571999" y="-771526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 rot="5400000">
            <a:off x="4571999" y="-411958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/>
          <p:nvPr/>
        </p:nvCxnSpPr>
        <p:spPr>
          <a:xfrm rot="5400000">
            <a:off x="4571999" y="-52389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rot="5400000">
            <a:off x="4571999" y="30719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/>
          <p:cNvCxnSpPr/>
          <p:nvPr/>
        </p:nvCxnSpPr>
        <p:spPr>
          <a:xfrm rot="5400000">
            <a:off x="4571999" y="66676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 rot="5400000">
            <a:off x="4571999" y="102633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/>
          <p:nvPr/>
        </p:nvCxnSpPr>
        <p:spPr>
          <a:xfrm rot="5400000">
            <a:off x="4572001" y="137637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 rot="5400000">
            <a:off x="4572001" y="173595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/>
          <p:cNvCxnSpPr/>
          <p:nvPr/>
        </p:nvCxnSpPr>
        <p:spPr>
          <a:xfrm rot="5400000">
            <a:off x="4572001" y="209552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그림 63" descr="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3893" y="123868"/>
            <a:ext cx="857143" cy="685714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13" name="그룹 148"/>
          <p:cNvGrpSpPr/>
          <p:nvPr/>
        </p:nvGrpSpPr>
        <p:grpSpPr>
          <a:xfrm>
            <a:off x="209239" y="214331"/>
            <a:ext cx="1576711" cy="769441"/>
            <a:chOff x="7947313" y="1427132"/>
            <a:chExt cx="3152242" cy="1153728"/>
          </a:xfrm>
        </p:grpSpPr>
        <p:grpSp>
          <p:nvGrpSpPr>
            <p:cNvPr id="14" name="그룹 140"/>
            <p:cNvGrpSpPr/>
            <p:nvPr/>
          </p:nvGrpSpPr>
          <p:grpSpPr>
            <a:xfrm flipH="1">
              <a:off x="8247065" y="1568048"/>
              <a:ext cx="2609099" cy="504825"/>
              <a:chOff x="7609469" y="1652581"/>
              <a:chExt cx="1906006" cy="504825"/>
            </a:xfrm>
          </p:grpSpPr>
          <p:sp>
            <p:nvSpPr>
              <p:cNvPr id="153" name="갈매기형 수장 152"/>
              <p:cNvSpPr/>
              <p:nvPr/>
            </p:nvSpPr>
            <p:spPr>
              <a:xfrm>
                <a:off x="7609469" y="1666865"/>
                <a:ext cx="636595" cy="490541"/>
              </a:xfrm>
              <a:prstGeom prst="chevron">
                <a:avLst>
                  <a:gd name="adj" fmla="val 4805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직사각형 153"/>
              <p:cNvSpPr/>
              <p:nvPr/>
            </p:nvSpPr>
            <p:spPr>
              <a:xfrm>
                <a:off x="7887498" y="1652581"/>
                <a:ext cx="1627977" cy="4905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1" name="TextBox 150"/>
            <p:cNvSpPr txBox="1"/>
            <p:nvPr/>
          </p:nvSpPr>
          <p:spPr>
            <a:xfrm>
              <a:off x="7947313" y="1427132"/>
              <a:ext cx="1016565" cy="115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>
                  <a:solidFill>
                    <a:prstClr val="white">
                      <a:lumMod val="50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</a:t>
              </a:r>
              <a:endParaRPr lang="ko-KR" altLang="en-US" sz="4400" dirty="0">
                <a:solidFill>
                  <a:prstClr val="white">
                    <a:lumMod val="50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666367" y="1553764"/>
              <a:ext cx="2433188" cy="5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  <a:latin typeface="HY나무B" pitchFamily="18" charset="-127"/>
                  <a:ea typeface="HY나무B" pitchFamily="18" charset="-127"/>
                </a:rPr>
                <a:t>재료목록</a:t>
              </a:r>
              <a:endParaRPr lang="ko-KR" altLang="en-US" dirty="0">
                <a:solidFill>
                  <a:prstClr val="black"/>
                </a:solidFill>
                <a:latin typeface="HY나무B" pitchFamily="18" charset="-127"/>
                <a:ea typeface="HY나무B" pitchFamily="18" charset="-127"/>
              </a:endParaRPr>
            </a:p>
          </p:txBody>
        </p:sp>
      </p:grpSp>
      <p:sp>
        <p:nvSpPr>
          <p:cNvPr id="104" name="모서리가 둥근 직사각형 103"/>
          <p:cNvSpPr/>
          <p:nvPr/>
        </p:nvSpPr>
        <p:spPr>
          <a:xfrm>
            <a:off x="184742" y="3548783"/>
            <a:ext cx="8009151" cy="3122802"/>
          </a:xfrm>
          <a:prstGeom prst="roundRect">
            <a:avLst>
              <a:gd name="adj" fmla="val 773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7" name="모서리가 둥근 직사각형 106"/>
          <p:cNvSpPr/>
          <p:nvPr/>
        </p:nvSpPr>
        <p:spPr>
          <a:xfrm>
            <a:off x="350046" y="3657622"/>
            <a:ext cx="7722992" cy="2905125"/>
          </a:xfrm>
          <a:prstGeom prst="roundRect">
            <a:avLst>
              <a:gd name="adj" fmla="val 6258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134" name="직선 연결선 133"/>
          <p:cNvCxnSpPr/>
          <p:nvPr/>
        </p:nvCxnSpPr>
        <p:spPr>
          <a:xfrm flipH="1">
            <a:off x="11" y="940591"/>
            <a:ext cx="914400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연결선 134"/>
          <p:cNvCxnSpPr/>
          <p:nvPr/>
        </p:nvCxnSpPr>
        <p:spPr>
          <a:xfrm rot="5400000">
            <a:off x="4572000" y="-2928940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/>
          <p:cNvCxnSpPr/>
          <p:nvPr/>
        </p:nvCxnSpPr>
        <p:spPr>
          <a:xfrm rot="5400000">
            <a:off x="4572000" y="-2569371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연결선 136"/>
          <p:cNvCxnSpPr/>
          <p:nvPr/>
        </p:nvCxnSpPr>
        <p:spPr>
          <a:xfrm rot="5400000">
            <a:off x="4572000" y="-2209802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연결선 137"/>
          <p:cNvCxnSpPr/>
          <p:nvPr/>
        </p:nvCxnSpPr>
        <p:spPr>
          <a:xfrm rot="5400000">
            <a:off x="4572000" y="-1850233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연결선 138"/>
          <p:cNvCxnSpPr/>
          <p:nvPr/>
        </p:nvCxnSpPr>
        <p:spPr>
          <a:xfrm rot="5400000">
            <a:off x="4572000" y="-1490664"/>
            <a:ext cx="0" cy="91440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모서리가 둥근 직사각형 3"/>
          <p:cNvSpPr/>
          <p:nvPr/>
        </p:nvSpPr>
        <p:spPr>
          <a:xfrm>
            <a:off x="188993" y="940591"/>
            <a:ext cx="5607143" cy="2524125"/>
          </a:xfrm>
          <a:prstGeom prst="roundRect">
            <a:avLst>
              <a:gd name="adj" fmla="val 773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5" name="모서리가 둥근 직사각형 154"/>
          <p:cNvSpPr/>
          <p:nvPr/>
        </p:nvSpPr>
        <p:spPr>
          <a:xfrm>
            <a:off x="328613" y="1114425"/>
            <a:ext cx="5317335" cy="2247900"/>
          </a:xfrm>
          <a:prstGeom prst="roundRect">
            <a:avLst>
              <a:gd name="adj" fmla="val 6258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4065392" y="1098757"/>
            <a:ext cx="15805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쌀밥</a:t>
            </a:r>
            <a:r>
              <a:rPr lang="en-US" altLang="ko-KR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250g</a:t>
            </a:r>
          </a:p>
          <a:p>
            <a:r>
              <a:rPr lang="ko-KR" altLang="en-US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달걀</a:t>
            </a:r>
            <a:r>
              <a:rPr lang="en-US" altLang="ko-KR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1ea</a:t>
            </a:r>
          </a:p>
          <a:p>
            <a:r>
              <a:rPr lang="ko-KR" altLang="en-US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참치 액</a:t>
            </a:r>
            <a:r>
              <a:rPr lang="en-US" altLang="ko-KR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1T</a:t>
            </a:r>
          </a:p>
          <a:p>
            <a:r>
              <a:rPr lang="ko-KR" altLang="en-US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깨</a:t>
            </a:r>
            <a:r>
              <a:rPr lang="en-US" altLang="ko-KR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1/2t,</a:t>
            </a:r>
            <a:r>
              <a:rPr lang="ko-KR" altLang="en-US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참기름</a:t>
            </a:r>
            <a:r>
              <a:rPr lang="en-US" altLang="ko-KR" sz="2400" dirty="0" smtClean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1t,</a:t>
            </a:r>
          </a:p>
          <a:p>
            <a:endParaRPr lang="en-US" altLang="ko-KR" sz="2400" dirty="0" smtClean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endParaRPr lang="en-US" altLang="ko-KR" sz="2800" dirty="0" smtClean="0">
              <a:solidFill>
                <a:srgbClr val="E7E6E6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09258" y="3754055"/>
            <a:ext cx="3665834" cy="271225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09258" y="1254519"/>
            <a:ext cx="3665834" cy="209185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405" y="1366650"/>
            <a:ext cx="2380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타마고고항</a:t>
            </a:r>
            <a:endParaRPr lang="ko-KR" altLang="en-US" sz="3200" dirty="0">
              <a:solidFill>
                <a:srgbClr val="FFFF00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089" y="3837968"/>
            <a:ext cx="196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석쇠불고기</a:t>
            </a:r>
            <a:r>
              <a:rPr lang="en-US" altLang="ko-KR" sz="24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&amp;</a:t>
            </a:r>
            <a:r>
              <a:rPr lang="ko-KR" altLang="en-US" sz="24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만가닥 구이 </a:t>
            </a:r>
            <a:endParaRPr lang="ko-KR" altLang="en-US" sz="2400" dirty="0">
              <a:solidFill>
                <a:srgbClr val="FFFF00"/>
              </a:solidFill>
              <a:latin typeface="HY나무B" pitchFamily="18" charset="-127"/>
              <a:ea typeface="HY나무B" pitchFamily="18" charset="-127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57" y="976312"/>
            <a:ext cx="2940524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63" y="1114425"/>
            <a:ext cx="221297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05" y="1101418"/>
            <a:ext cx="273903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046000" y="1252362"/>
            <a:ext cx="123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FFFF00"/>
                </a:solidFill>
                <a:latin typeface="HY나무B" pitchFamily="18" charset="-127"/>
                <a:ea typeface="HY나무B" pitchFamily="18" charset="-127"/>
              </a:rPr>
              <a:t>고명</a:t>
            </a:r>
            <a:endParaRPr lang="ko-KR" altLang="en-US" sz="3200" dirty="0">
              <a:solidFill>
                <a:srgbClr val="FFFF00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39017" y="1144525"/>
            <a:ext cx="135917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김</a:t>
            </a:r>
            <a:r>
              <a:rPr lang="en-US" altLang="ko-KR" sz="23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5g</a:t>
            </a:r>
          </a:p>
          <a:p>
            <a:r>
              <a:rPr lang="ko-KR" altLang="en-US" sz="23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쪽파</a:t>
            </a:r>
            <a:endParaRPr lang="en-US" altLang="ko-KR" sz="2300" dirty="0" smtClean="0">
              <a:solidFill>
                <a:schemeClr val="bg1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sz="23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 3g</a:t>
            </a:r>
          </a:p>
          <a:p>
            <a:r>
              <a:rPr lang="ko-KR" altLang="en-US" sz="23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깨</a:t>
            </a:r>
            <a:r>
              <a:rPr lang="en-US" altLang="ko-KR" sz="23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1/4t</a:t>
            </a:r>
          </a:p>
          <a:p>
            <a:r>
              <a:rPr lang="ko-KR" altLang="en-US" sz="24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마늘</a:t>
            </a:r>
            <a:endParaRPr lang="en-US" altLang="ko-KR" sz="2400" dirty="0">
              <a:solidFill>
                <a:schemeClr val="bg1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1ea</a:t>
            </a:r>
          </a:p>
          <a:p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44897" y="3657622"/>
            <a:ext cx="35414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*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석쇠불고기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:</a:t>
            </a:r>
            <a:b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</a:b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쇠고기우삼겹</a:t>
            </a:r>
            <a:r>
              <a:rPr lang="en-US" altLang="ko-KR" sz="2000" dirty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100g(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당일 우삼겹 떨어져 홍두깨구입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)</a:t>
            </a:r>
          </a:p>
          <a:p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*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불고기소스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: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간장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1.5T,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설탕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1/2T,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파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5g,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마늘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1ea,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생강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5g,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양파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10g,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청양고추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개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,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후추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,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미림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1/2T,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소주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1/2T.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참기름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1t</a:t>
            </a:r>
          </a:p>
          <a:p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*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만가닥 구이 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:</a:t>
            </a:r>
          </a:p>
          <a:p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만가다 버섯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소금</a:t>
            </a:r>
            <a:r>
              <a:rPr lang="en-US" altLang="ko-KR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,</a:t>
            </a:r>
            <a:r>
              <a:rPr lang="ko-KR" altLang="en-US" sz="2000" dirty="0" smtClean="0">
                <a:solidFill>
                  <a:schemeClr val="bg1"/>
                </a:solidFill>
                <a:latin typeface="HY나무B" pitchFamily="18" charset="-127"/>
                <a:ea typeface="HY나무B" pitchFamily="18" charset="-127"/>
              </a:rPr>
              <a:t>후추</a:t>
            </a:r>
            <a:endParaRPr lang="en-US" altLang="ko-KR" sz="2000" dirty="0" smtClean="0">
              <a:solidFill>
                <a:schemeClr val="bg1"/>
              </a:solidFill>
              <a:latin typeface="HY나무B" pitchFamily="18" charset="-127"/>
              <a:ea typeface="HY나무B" pitchFamily="18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699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각">
  <a:themeElements>
    <a:clrScheme name="보자기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>
    <a:spDef>
      <a:spPr/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1267</Words>
  <Application>Microsoft Office PowerPoint</Application>
  <PresentationFormat>화면 슬라이드 쇼(4:3)</PresentationFormat>
  <Paragraphs>198</Paragraphs>
  <Slides>18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19" baseType="lpstr">
      <vt:lpstr>각</vt:lpstr>
      <vt:lpstr>건강 건강한 야식[H.H.Y] Healthy  Healthy  Yasik</vt:lpstr>
      <vt:lpstr>야간 자율 학습시간 친구들을 위한 건강식 </vt:lpstr>
      <vt:lpstr>PowerPoint 프레젠테이션</vt:lpstr>
      <vt:lpstr>제1코스 =샐러드 우동</vt:lpstr>
      <vt:lpstr>PowerPoint 프레젠테이션</vt:lpstr>
      <vt:lpstr>PowerPoint 프레젠테이션</vt:lpstr>
      <vt:lpstr>PowerPoint 프레젠테이션</vt:lpstr>
      <vt:lpstr>제2코스 = 타마고고항과 석쇠불고기&amp;만가닥 구이</vt:lpstr>
      <vt:lpstr>PowerPoint 프레젠테이션</vt:lpstr>
      <vt:lpstr>PowerPoint 프레젠테이션</vt:lpstr>
      <vt:lpstr>PowerPoint 프레젠테이션</vt:lpstr>
      <vt:lpstr>제3코스 = 말차 요거트 소스를 곁들인 핫 케익과 와송주스</vt:lpstr>
      <vt:lpstr>PowerPoint 프레젠테이션</vt:lpstr>
      <vt:lpstr>PowerPoint 프레젠테이션</vt:lpstr>
      <vt:lpstr>PowerPoint 프레젠테이션</vt:lpstr>
      <vt:lpstr>PowerPoint 프레젠테이션</vt:lpstr>
      <vt:lpstr>추가 !! 더 싸고 간단하게 똑 같은 맛 내는 법!!</vt:lpstr>
      <vt:lpstr>지금까지이수성 ,오세훈의  건강 건강한 야식이었습니다.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건강 건강한 야식[H.H.Y] Healthy Healthy Yasik</dc:title>
  <dc:creator>beginner</dc:creator>
  <cp:lastModifiedBy>beginner</cp:lastModifiedBy>
  <cp:revision>70</cp:revision>
  <dcterms:created xsi:type="dcterms:W3CDTF">2016-07-22T04:30:20Z</dcterms:created>
  <dcterms:modified xsi:type="dcterms:W3CDTF">2016-07-31T14:33:31Z</dcterms:modified>
</cp:coreProperties>
</file>