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2" r:id="rId2"/>
    <p:sldId id="263" r:id="rId3"/>
    <p:sldId id="258" r:id="rId4"/>
    <p:sldId id="264" r:id="rId5"/>
    <p:sldId id="265" r:id="rId6"/>
    <p:sldId id="272" r:id="rId7"/>
    <p:sldId id="271" r:id="rId8"/>
    <p:sldId id="270" r:id="rId9"/>
    <p:sldId id="269" r:id="rId10"/>
    <p:sldId id="268" r:id="rId11"/>
    <p:sldId id="267" r:id="rId12"/>
    <p:sldId id="266" r:id="rId13"/>
    <p:sldId id="278" r:id="rId14"/>
    <p:sldId id="277" r:id="rId15"/>
    <p:sldId id="276" r:id="rId16"/>
    <p:sldId id="275" r:id="rId17"/>
    <p:sldId id="274" r:id="rId18"/>
    <p:sldId id="273" r:id="rId19"/>
    <p:sldId id="279" r:id="rId20"/>
    <p:sldId id="281" r:id="rId21"/>
    <p:sldId id="282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206D1-F208-4C51-8366-DB76C24CD88B}" type="datetimeFigureOut">
              <a:rPr lang="ko-KR" altLang="en-US" smtClean="0"/>
              <a:t>2016-08-01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136B0-4311-49CF-8C32-5C7D8D9DE66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9227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136B0-4311-49CF-8C32-5C7D8D9DE66E}" type="slidenum">
              <a:rPr lang="ko-KR" altLang="en-US" smtClean="0"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160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dirty="0" smtClean="0"/>
              <a:t>마스터 제목 스타일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2016-08-01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865" y="116632"/>
            <a:ext cx="1233190" cy="720000"/>
          </a:xfrm>
          <a:prstGeom prst="rect">
            <a:avLst/>
          </a:prstGeom>
        </p:spPr>
      </p:pic>
      <p:sp>
        <p:nvSpPr>
          <p:cNvPr id="8" name="직사각형 7"/>
          <p:cNvSpPr/>
          <p:nvPr userDrawn="1"/>
        </p:nvSpPr>
        <p:spPr>
          <a:xfrm>
            <a:off x="6444208" y="147256"/>
            <a:ext cx="24625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/>
              <a:t>2016 KWC </a:t>
            </a:r>
            <a:r>
              <a:rPr lang="ko-KR" altLang="en-US" sz="1600" dirty="0" smtClean="0"/>
              <a:t>요리시연부문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9736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2016-08-01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434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2016-08-01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947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2016-08-01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696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865" y="116632"/>
            <a:ext cx="123319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0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2016-08-01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919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2016-08-01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331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2016-08-01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405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2016-08-01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4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2016-08-01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755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2016-08-01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4067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2016-08-01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825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CCA5D-51A0-48C6-8EED-1BD3102CD44F}" type="datetimeFigureOut">
              <a:rPr lang="ko-KR" altLang="en-US" smtClean="0"/>
              <a:t>2016-08-01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89390-F752-4E69-A44A-1F4CD2C9A5C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748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39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microsoft.com/office/2007/relationships/hdphoto" Target="../media/hdphoto5.wdp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5.wdp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microsoft.com/office/2007/relationships/hdphoto" Target="../media/hdphoto1.wdp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microsoft.com/office/2007/relationships/hdphoto" Target="../media/hdphoto1.wdp"/><Relationship Id="rId4" Type="http://schemas.openxmlformats.org/officeDocument/2006/relationships/image" Target="../media/image27.jpe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467544" y="17728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6700" dirty="0" smtClean="0">
                <a:solidFill>
                  <a:schemeClr val="accent3">
                    <a:lumMod val="50000"/>
                  </a:schemeClr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『</a:t>
            </a:r>
            <a:r>
              <a:rPr lang="ko-KR" altLang="en-US" sz="6700" dirty="0" smtClean="0">
                <a:solidFill>
                  <a:schemeClr val="accent3">
                    <a:lumMod val="50000"/>
                  </a:schemeClr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꽃피는 우정이</a:t>
            </a:r>
            <a:r>
              <a:rPr lang="en-US" altLang="ko-KR" sz="6700" dirty="0" smtClean="0">
                <a:solidFill>
                  <a:schemeClr val="accent3">
                    <a:lumMod val="50000"/>
                  </a:schemeClr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』</a:t>
            </a:r>
            <a:endParaRPr lang="ko-KR" altLang="en-US" sz="6700" dirty="0">
              <a:solidFill>
                <a:schemeClr val="accent3">
                  <a:lumMod val="50000"/>
                </a:schemeClr>
              </a:solidFill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>
          <a:xfrm>
            <a:off x="539552" y="4077072"/>
            <a:ext cx="7952928" cy="1752600"/>
          </a:xfrm>
        </p:spPr>
        <p:txBody>
          <a:bodyPr anchor="ctr"/>
          <a:lstStyle/>
          <a:p>
            <a:r>
              <a:rPr lang="ko-KR" altLang="en-US" dirty="0" smtClean="0">
                <a:solidFill>
                  <a:schemeClr val="tx1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충주 여자</a:t>
            </a:r>
            <a:r>
              <a:rPr lang="en-US" altLang="ko-KR" dirty="0" smtClean="0">
                <a:solidFill>
                  <a:schemeClr val="tx1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고등학교</a:t>
            </a:r>
            <a:r>
              <a:rPr lang="en-US" altLang="ko-KR" dirty="0" smtClean="0">
                <a:solidFill>
                  <a:schemeClr val="tx1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,   </a:t>
            </a:r>
            <a:r>
              <a:rPr lang="ko-KR" altLang="en-US" dirty="0" smtClean="0">
                <a:solidFill>
                  <a:schemeClr val="tx1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송지연</a:t>
            </a:r>
            <a:r>
              <a:rPr lang="en-US" altLang="ko-KR" dirty="0" smtClean="0">
                <a:solidFill>
                  <a:schemeClr val="tx1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. </a:t>
            </a:r>
            <a:r>
              <a:rPr lang="ko-KR" altLang="en-US" dirty="0" smtClean="0">
                <a:solidFill>
                  <a:schemeClr val="tx1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이서희</a:t>
            </a:r>
            <a:endParaRPr lang="ko-KR" altLang="en-US" dirty="0">
              <a:solidFill>
                <a:schemeClr val="tx1"/>
              </a:solidFill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719" b="96403" l="24101" r="7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2052">
            <a:off x="5910108" y="3201041"/>
            <a:ext cx="4565172" cy="456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7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순서도: 수행의 시작/종료 1"/>
          <p:cNvSpPr/>
          <p:nvPr/>
        </p:nvSpPr>
        <p:spPr>
          <a:xfrm>
            <a:off x="2099736" y="620688"/>
            <a:ext cx="4888089" cy="654755"/>
          </a:xfrm>
          <a:prstGeom prst="flowChartTerminator">
            <a:avLst/>
          </a:prstGeom>
          <a:solidFill>
            <a:srgbClr val="DF7351">
              <a:alpha val="33000"/>
            </a:srgbClr>
          </a:solidFill>
          <a:ln>
            <a:solidFill>
              <a:srgbClr val="DF7351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69824" y="748010"/>
            <a:ext cx="3911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chemeClr val="bg1"/>
                </a:solidFill>
                <a:latin typeface="나눔고딕"/>
                <a:ea typeface="나눔고딕"/>
              </a:rPr>
              <a:t>⇢ </a:t>
            </a:r>
            <a:r>
              <a:rPr lang="en-US" altLang="ko-KR" sz="2000" dirty="0" smtClean="0">
                <a:solidFill>
                  <a:schemeClr val="bg1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1</a:t>
            </a:r>
            <a:r>
              <a:rPr lang="ko-KR" altLang="en-US" sz="2000" dirty="0" smtClean="0">
                <a:solidFill>
                  <a:schemeClr val="bg1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등급 </a:t>
            </a:r>
            <a:r>
              <a:rPr lang="ko-KR" altLang="en-US" sz="2000" dirty="0" smtClean="0">
                <a:solidFill>
                  <a:schemeClr val="bg1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매력쟁이</a:t>
            </a:r>
            <a:r>
              <a:rPr lang="ko-KR" altLang="en-US" sz="2000" dirty="0" smtClean="0">
                <a:solidFill>
                  <a:schemeClr val="bg1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 왕 주먹밥</a:t>
            </a:r>
            <a:endParaRPr lang="ko-KR" altLang="en-US" sz="2000" dirty="0">
              <a:solidFill>
                <a:schemeClr val="bg1"/>
              </a:solidFill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730938"/>
            <a:ext cx="2456103" cy="184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3862114"/>
            <a:ext cx="2475969" cy="185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97173" y="4078813"/>
            <a:ext cx="3895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소고기에 간장 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1t,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설탕 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1/2t,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참기름 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1/2t g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후주 한 꼬집을 넣어 양</a:t>
            </a:r>
            <a:r>
              <a:rPr lang="ko-KR" altLang="en-US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념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해놓습니다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.</a:t>
            </a:r>
            <a:endParaRPr lang="ko-KR" altLang="en-US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7989" y="2244973"/>
            <a:ext cx="4726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불린 쌀 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100g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을 물 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130g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을 넣어 센 불에 올려 놓은 후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,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끓으면 약 불에 놓고 물이 없어져 자작 자작 소리가 날 때쯤 불을 매우 약하게 줄여 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5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분간 뜸을 들인다</a:t>
            </a:r>
            <a:r>
              <a:rPr lang="en-US" altLang="ko-KR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.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</a:t>
            </a:r>
            <a:endParaRPr lang="ko-KR" altLang="en-US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0851" y="4869561"/>
            <a:ext cx="4619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당근과 양파는 다져놓고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,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양배추와 파프리카는 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1cm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간격으로 채 썰어 놓는다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.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방울 토마토는 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4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등분 해놓는다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. </a:t>
            </a:r>
            <a:endParaRPr lang="ko-KR" altLang="en-US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719" b="96403" l="24101" r="7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2052">
            <a:off x="5910108" y="3201041"/>
            <a:ext cx="4565172" cy="456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49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26" y="1628800"/>
            <a:ext cx="2709712" cy="2032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116" y="4077072"/>
            <a:ext cx="2835340" cy="212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16582" y="2204872"/>
            <a:ext cx="5195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팬에 기름을 두른 후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,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다진 마늘을 넣고 소고기를 볶는다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. </a:t>
            </a:r>
            <a:endParaRPr lang="en-US" altLang="ko-KR" dirty="0" smtClean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고기가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색깔이 변하기 시작하면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당근을 넣어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볶고 양파를 </a:t>
            </a:r>
            <a:endParaRPr lang="en-US" altLang="ko-KR" dirty="0" smtClean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넣어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볶는다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.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다 볶고 나면 밥과 함께 섞어준다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.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</a:t>
            </a:r>
            <a:endParaRPr lang="ko-KR" altLang="en-US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4381651"/>
            <a:ext cx="5589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올리브유 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1t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에 간장 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1t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를 넣고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,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식초 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1/2t,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설탕 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1/2t,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다진 마늘을 고루 잘 섞고 난 후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,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양상추와 파프리카를 넣어 버무려 놓는다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.</a:t>
            </a:r>
          </a:p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고기와 야채를 섞은 밥을 동그랗게 만들어 살짝 눌러 주고 버무려둔 양상추와 파프리카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,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그리고 방울토마토를 올려 완성한다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.</a:t>
            </a:r>
            <a:endParaRPr lang="ko-KR" altLang="en-US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117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5815" y="1058268"/>
            <a:ext cx="4900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•</a:t>
            </a:r>
            <a:r>
              <a:rPr lang="ko-KR" altLang="en-US" sz="2400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</a:t>
            </a:r>
            <a:r>
              <a:rPr lang="ko-KR" altLang="en-US" sz="2400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매콤</a:t>
            </a:r>
            <a:r>
              <a:rPr lang="ko-KR" altLang="en-US" sz="2400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바삭</a:t>
            </a:r>
            <a:r>
              <a:rPr lang="en-US" altLang="ko-KR" sz="2400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</a:t>
            </a:r>
            <a:r>
              <a:rPr lang="ko-KR" altLang="en-US" sz="2400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중독의 떡 꼬치</a:t>
            </a:r>
            <a:r>
              <a:rPr lang="en-US" altLang="ko-KR" sz="2400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..</a:t>
            </a:r>
            <a:endParaRPr lang="ko-KR" altLang="en-US" sz="2400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5477" y="137464"/>
            <a:ext cx="5943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         </a:t>
            </a:r>
            <a:r>
              <a:rPr lang="en-US" altLang="ko-KR" sz="4400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…</a:t>
            </a:r>
            <a:r>
              <a:rPr lang="ko-KR" altLang="en-US" sz="4400" b="1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적</a:t>
            </a:r>
            <a:r>
              <a:rPr lang="ko-KR" altLang="en-US" sz="3600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나비</a:t>
            </a:r>
            <a:r>
              <a:rPr lang="en-US" altLang="ko-KR" sz="3600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…</a:t>
            </a:r>
            <a:endParaRPr lang="ko-KR" altLang="en-US" sz="3600" b="1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1856702"/>
            <a:ext cx="134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u="sng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-</a:t>
            </a:r>
            <a:r>
              <a:rPr lang="ko-KR" altLang="en-US" sz="2400" u="sng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재료</a:t>
            </a:r>
            <a:endParaRPr lang="ko-KR" altLang="en-US" sz="2400" u="sng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35934"/>
            <a:ext cx="1536192" cy="115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816" y="2735934"/>
            <a:ext cx="1536192" cy="115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633" y="2735934"/>
            <a:ext cx="1536192" cy="115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77973" y="3530621"/>
            <a:ext cx="768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     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떡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33920" y="3530858"/>
            <a:ext cx="956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파인애</a:t>
            </a:r>
            <a:r>
              <a:rPr lang="ko-KR" altLang="en-US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35435" y="3536434"/>
            <a:ext cx="609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마</a:t>
            </a:r>
            <a:r>
              <a:rPr lang="ko-KR" altLang="en-US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늘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0939" y="5576540"/>
            <a:ext cx="2081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마늘 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2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개는 사각 썰기 하고 나머지는 다진다</a:t>
            </a:r>
            <a:r>
              <a:rPr lang="en-US" altLang="ko-KR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.</a:t>
            </a:r>
            <a:endParaRPr lang="ko-KR" altLang="en-US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sp>
        <p:nvSpPr>
          <p:cNvPr id="15" name="순서도: 수행의 시작/종료 14"/>
          <p:cNvSpPr/>
          <p:nvPr/>
        </p:nvSpPr>
        <p:spPr>
          <a:xfrm>
            <a:off x="1673000" y="4173078"/>
            <a:ext cx="4888089" cy="654755"/>
          </a:xfrm>
          <a:prstGeom prst="flowChartTerminator">
            <a:avLst/>
          </a:prstGeom>
          <a:solidFill>
            <a:srgbClr val="DF7351">
              <a:alpha val="33000"/>
            </a:srgbClr>
          </a:solidFill>
          <a:ln>
            <a:solidFill>
              <a:srgbClr val="DF7351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24969" y="4316975"/>
            <a:ext cx="3897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chemeClr val="bg1"/>
                </a:solidFill>
                <a:latin typeface="나눔고딕"/>
                <a:ea typeface="나눔고딕"/>
              </a:rPr>
              <a:t>⇢</a:t>
            </a:r>
            <a:r>
              <a:rPr lang="ko-KR" altLang="en-US" sz="2000" dirty="0" smtClean="0">
                <a:solidFill>
                  <a:schemeClr val="bg1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매콤</a:t>
            </a:r>
            <a:r>
              <a:rPr lang="ko-KR" altLang="en-US" sz="2000" dirty="0" smtClean="0">
                <a:solidFill>
                  <a:schemeClr val="bg1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 바삭 중독의 떡 꼬치</a:t>
            </a:r>
            <a:r>
              <a:rPr lang="en-US" altLang="ko-KR" sz="2000" dirty="0" smtClean="0">
                <a:solidFill>
                  <a:schemeClr val="bg1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..</a:t>
            </a:r>
            <a:endParaRPr lang="ko-KR" altLang="en-US" dirty="0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719" b="96403" l="24101" r="7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0752">
            <a:off x="7378019" y="-2069983"/>
            <a:ext cx="4565172" cy="456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984084"/>
            <a:ext cx="2475523" cy="1856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8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719" b="96403" l="24101" r="7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2052">
            <a:off x="5910106" y="3201043"/>
            <a:ext cx="4565172" cy="456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76" y="980728"/>
            <a:ext cx="1937568" cy="145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042" y="3284984"/>
            <a:ext cx="2532832" cy="1899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76" y="4524123"/>
            <a:ext cx="2820760" cy="2115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55776" y="1245651"/>
            <a:ext cx="3146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팬에 기름을 두르고 사각 썰기 한 마늘 을 튀겨 마늘 크러스트를 만든다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.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남은 기름 은 걸러 그릇에 담는다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.</a:t>
            </a:r>
            <a:endParaRPr lang="ko-KR" altLang="en-US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2636912"/>
            <a:ext cx="8633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남은 기름을 팬에 조금 부어 떡을 구운 후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,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남은 파인애플도 살짝 구어 그릇에 옮긴다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.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다시 팬에 남은 기름에 다진 마늘과 다진 파인애플을 넣은 후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,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고추장 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5ml.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설탕 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5ml,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간장 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2.5ml,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물 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5ml,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고춧가루 두 꼬집을 넣어 떡과 파인애플에 버무린다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.</a:t>
            </a:r>
            <a:endParaRPr lang="ko-KR" altLang="en-US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370" y="5501826"/>
            <a:ext cx="4852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파인애플과 떡을 꼬지에 꽂아 그릇에 담아낸 후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,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마늘 크러스트를 올려 마무리한다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.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</a:t>
            </a:r>
            <a:endParaRPr lang="ko-KR" altLang="en-US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5209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690538" y="1736353"/>
            <a:ext cx="4900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•</a:t>
            </a:r>
            <a:r>
              <a:rPr lang="ko-KR" altLang="en-US" sz="2400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달쿠미</a:t>
            </a:r>
            <a:r>
              <a:rPr lang="ko-KR" altLang="en-US" sz="2400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고소 최강 에너지 디저트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20200" y="815549"/>
            <a:ext cx="5943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     </a:t>
            </a:r>
            <a:r>
              <a:rPr lang="en-US" altLang="ko-KR" sz="4400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…</a:t>
            </a:r>
            <a:r>
              <a:rPr lang="ko-KR" altLang="en-US" sz="4400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흑</a:t>
            </a:r>
            <a:r>
              <a:rPr lang="ko-KR" altLang="en-US" sz="3600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나비</a:t>
            </a:r>
            <a:r>
              <a:rPr lang="en-US" altLang="ko-KR" sz="3600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…</a:t>
            </a:r>
            <a:endParaRPr lang="ko-KR" altLang="en-US" sz="3600" b="1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44355" y="2534787"/>
            <a:ext cx="134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u="sng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-</a:t>
            </a:r>
            <a:r>
              <a:rPr lang="ko-KR" altLang="en-US" sz="2400" u="sng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재료</a:t>
            </a:r>
            <a:endParaRPr lang="ko-KR" altLang="en-US" sz="2400" u="sng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04" y="3231280"/>
            <a:ext cx="1536192" cy="115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509" y="3252062"/>
            <a:ext cx="1536192" cy="115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260" y="3252062"/>
            <a:ext cx="1536192" cy="115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702" y="3283162"/>
            <a:ext cx="1536192" cy="115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04" y="4848283"/>
            <a:ext cx="1536192" cy="115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112462" y="4080837"/>
            <a:ext cx="178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라이스 페이퍼</a:t>
            </a:r>
            <a:endParaRPr lang="ko-KR" altLang="en-US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67603" y="4082374"/>
            <a:ext cx="748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호두</a:t>
            </a:r>
            <a:endParaRPr lang="ko-KR" altLang="en-US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49460" y="4074066"/>
            <a:ext cx="73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아몬드</a:t>
            </a:r>
            <a:endParaRPr lang="ko-KR" altLang="en-US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46964" y="4107085"/>
            <a:ext cx="186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다크 초콜릿</a:t>
            </a:r>
            <a:endParaRPr lang="ko-KR" altLang="en-US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13396" y="5651956"/>
            <a:ext cx="1210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크랜베리</a:t>
            </a:r>
            <a:endParaRPr lang="ko-KR" altLang="en-US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688" y="4869144"/>
            <a:ext cx="1536192" cy="115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699159" y="5651956"/>
            <a:ext cx="1015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생크림</a:t>
            </a:r>
            <a:endParaRPr lang="ko-KR" altLang="en-US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719" b="96403" l="24101" r="7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2052">
            <a:off x="5910108" y="3201041"/>
            <a:ext cx="4565172" cy="456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36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061007"/>
            <a:ext cx="2226104" cy="166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981332"/>
            <a:ext cx="1536192" cy="115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021" y="3016108"/>
            <a:ext cx="1536192" cy="115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65104"/>
            <a:ext cx="2994208" cy="224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62899" y="1586560"/>
            <a:ext cx="2645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팬에 기름을 넉넉히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둘러 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8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등분한 라이스 페이퍼를 튀깁니다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.</a:t>
            </a:r>
            <a:endParaRPr lang="ko-KR" altLang="en-US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4905" y="3211726"/>
            <a:ext cx="3326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아몬드와 호두를 적당한 크기로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잘라 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150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도에서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6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분간 구워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줍니다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.</a:t>
            </a:r>
            <a:endParaRPr lang="ko-KR" altLang="en-US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60016" y="3284984"/>
            <a:ext cx="236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생크림과 초콜릿으로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가나슈를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만들어 줍니다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.</a:t>
            </a:r>
            <a:endParaRPr lang="ko-KR" altLang="en-US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7994" y="4919287"/>
            <a:ext cx="4083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바닥에 가나슈를 깔고 튀긴 라이스 페이퍼와 견과류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,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가나슈를 겹겹이 쌓아 올립니다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.</a:t>
            </a:r>
          </a:p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마지막에 가나슈와 크랜베리를 올려 </a:t>
            </a:r>
            <a:endParaRPr lang="en-US" altLang="ko-KR" dirty="0" smtClean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마무리합니다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.</a:t>
            </a:r>
            <a:endParaRPr lang="ko-KR" altLang="en-US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sp>
        <p:nvSpPr>
          <p:cNvPr id="19" name="순서도: 수행의 시작/종료 18"/>
          <p:cNvSpPr/>
          <p:nvPr/>
        </p:nvSpPr>
        <p:spPr>
          <a:xfrm>
            <a:off x="1383627" y="257205"/>
            <a:ext cx="4888089" cy="654755"/>
          </a:xfrm>
          <a:prstGeom prst="flowChartTerminator">
            <a:avLst/>
          </a:prstGeom>
          <a:solidFill>
            <a:srgbClr val="DF7351">
              <a:alpha val="33000"/>
            </a:srgbClr>
          </a:solidFill>
          <a:ln>
            <a:solidFill>
              <a:srgbClr val="DF7351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135596" y="401102"/>
            <a:ext cx="38970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chemeClr val="bg1"/>
                </a:solidFill>
                <a:latin typeface="나눔고딕"/>
                <a:ea typeface="나눔고딕"/>
              </a:rPr>
              <a:t>⇢</a:t>
            </a:r>
            <a:r>
              <a:rPr lang="ko-KR" altLang="en-US" sz="2000" dirty="0" smtClean="0">
                <a:solidFill>
                  <a:schemeClr val="bg1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달쿠미</a:t>
            </a:r>
            <a:r>
              <a:rPr lang="ko-KR" altLang="en-US" sz="2000" dirty="0" smtClean="0">
                <a:solidFill>
                  <a:schemeClr val="bg1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 </a:t>
            </a:r>
            <a:r>
              <a:rPr lang="ko-KR" altLang="en-US" sz="2000" dirty="0">
                <a:solidFill>
                  <a:schemeClr val="bg1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고소 최강 에너지 디저트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244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9417" y="2861953"/>
            <a:ext cx="6317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&lt;</a:t>
            </a:r>
            <a:r>
              <a:rPr lang="ko-KR" altLang="en-US" sz="5400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우정을 즐기는 법</a:t>
            </a:r>
            <a:r>
              <a:rPr lang="en-US" altLang="ko-KR" sz="5400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&gt;</a:t>
            </a:r>
            <a:endParaRPr lang="ko-KR" altLang="en-US" sz="5400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62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85" r="58746"/>
          <a:stretch/>
        </p:blipFill>
        <p:spPr bwMode="auto">
          <a:xfrm>
            <a:off x="1" y="2386940"/>
            <a:ext cx="1484416" cy="447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867" r="52667">
                        <a14:foregroundMark x1="21000" y1="1500" x2="18200" y2="7700"/>
                        <a14:foregroundMark x1="18000" y1="9300" x2="16133" y2="19700"/>
                        <a14:foregroundMark x1="16133" y1="20200" x2="14267" y2="40800"/>
                        <a14:foregroundMark x1="14467" y1="41700" x2="11867" y2="60000"/>
                        <a14:foregroundMark x1="11667" y1="61100" x2="12800" y2="72300"/>
                        <a14:foregroundMark x1="13400" y1="71700" x2="13200" y2="77900"/>
                        <a14:foregroundMark x1="13200" y1="77900" x2="10600" y2="89300"/>
                        <a14:foregroundMark x1="10200" y1="89800" x2="9467" y2="99000"/>
                        <a14:foregroundMark x1="34533" y1="1300" x2="39200" y2="7400"/>
                        <a14:foregroundMark x1="39333" y1="7100" x2="39733" y2="99900"/>
                        <a14:foregroundMark x1="34533" y1="700" x2="34533" y2="700"/>
                        <a14:foregroundMark x1="20067" y1="2100" x2="20600" y2="200"/>
                        <a14:foregroundMark x1="19867" y1="2700" x2="15600" y2="19400"/>
                        <a14:foregroundMark x1="16000" y1="18500" x2="14667" y2="39100"/>
                        <a14:foregroundMark x1="14667" y1="39100" x2="11867" y2="61700"/>
                        <a14:foregroundMark x1="11333" y1="62300" x2="13400" y2="75400"/>
                        <a14:foregroundMark x1="13400" y1="76700" x2="10600" y2="87600"/>
                        <a14:foregroundMark x1="10600" y1="87600" x2="11133" y2="99900"/>
                        <a14:backgroundMark x1="15200" y1="1500" x2="4067" y2="50000"/>
                        <a14:backgroundMark x1="10600" y1="18800" x2="9467" y2="50600"/>
                        <a14:backgroundMark x1="13400" y1="44200" x2="9667" y2="73700"/>
                        <a14:backgroundMark x1="10800" y1="65300" x2="12067" y2="76700"/>
                        <a14:backgroundMark x1="12067" y1="76700" x2="10200" y2="86800"/>
                        <a14:backgroundMark x1="12267" y1="78100" x2="10933" y2="59500"/>
                        <a14:backgroundMark x1="13400" y1="41900" x2="15800" y2="14900"/>
                        <a14:backgroundMark x1="16133" y1="12400" x2="19867" y2="200"/>
                        <a14:backgroundMark x1="19467" y1="2400" x2="20600" y2="200"/>
                        <a14:backgroundMark x1="34733" y1="700" x2="39933" y2="8500"/>
                        <a14:backgroundMark x1="35067" y1="700" x2="47933" y2="200"/>
                        <a14:backgroundMark x1="39933" y1="8800" x2="39733" y2="99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452"/>
          <a:stretch/>
        </p:blipFill>
        <p:spPr bwMode="auto">
          <a:xfrm>
            <a:off x="6614556" y="2594078"/>
            <a:ext cx="2529444" cy="4263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32" b="89928" l="9892" r="888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73" y="4886233"/>
            <a:ext cx="2309626" cy="230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719" b="96403" l="24101" r="7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63" y="4568506"/>
            <a:ext cx="2627353" cy="262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719" b="96403" l="24101" r="7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323" y="4625400"/>
            <a:ext cx="2627353" cy="262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719" b="96403" l="24101" r="7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766" y="4625401"/>
            <a:ext cx="2627353" cy="262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719" b="96403" l="24101" r="7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775" y="4726039"/>
            <a:ext cx="2627353" cy="262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719" b="96403" l="24101" r="7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97" y="4647120"/>
            <a:ext cx="2627353" cy="262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719" b="96403" l="24101" r="7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676" y="4625399"/>
            <a:ext cx="2627353" cy="262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719" b="96403" l="24101" r="7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128" y="4568505"/>
            <a:ext cx="2627353" cy="262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719" b="96403" l="24101" r="7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956" y="4727369"/>
            <a:ext cx="2627353" cy="262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719" b="96403" l="24101" r="7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7412" y="4647120"/>
            <a:ext cx="2627353" cy="262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719" b="96403" l="24101" r="7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939" y="4778920"/>
            <a:ext cx="2627353" cy="262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01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442" y="908720"/>
            <a:ext cx="4393636" cy="439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907" y="5559742"/>
            <a:ext cx="6389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무더운 여름 밤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.. !</a:t>
            </a:r>
            <a:endParaRPr lang="en-US" altLang="ko-KR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친구 이렇게 더운데 공부에 집중은 되는 거야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? </a:t>
            </a:r>
          </a:p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우리 시원한 복탕 먹고 기운 차리는 건 어때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?</a:t>
            </a:r>
            <a:endParaRPr lang="ko-KR" altLang="en-US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08823" y="1637220"/>
            <a:ext cx="302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열대야 잡는 톡 쏘는 복 탕</a:t>
            </a:r>
            <a:endParaRPr lang="ko-KR" altLang="en-US" sz="2400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08823" y="2749995"/>
            <a:ext cx="3028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무더운 여름 밤 열대야를 한 방에 날려줄 톡 쏘는 복 탕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!!</a:t>
            </a:r>
          </a:p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먼저 시원한 복 탕을 먹어 더위를 씻어 내려 주세요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.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  </a:t>
            </a:r>
            <a:endParaRPr lang="ko-KR" altLang="en-US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719" b="96403" l="24101" r="7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2052">
            <a:off x="5910108" y="3201041"/>
            <a:ext cx="4565172" cy="456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83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3042" y="5030381"/>
            <a:ext cx="6389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친구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,…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지금 더위를 가셨다고 이대로 끝낼 작정 인 거야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??</a:t>
            </a:r>
          </a:p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이거 이거 정말 실망인 걸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?</a:t>
            </a:r>
          </a:p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더위를 가셨으면 체력을 유지해 줄 탄수화물을 먹어야지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!!</a:t>
            </a:r>
          </a:p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우린 꿈을 위해서 공부를 해야 할 멋진 대한민국의 꿈나무 이잖아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?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</a:t>
            </a:r>
            <a:endParaRPr lang="ko-KR" altLang="en-US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51991" y="1448862"/>
            <a:ext cx="3253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1</a:t>
            </a:r>
            <a:r>
              <a:rPr lang="ko-KR" altLang="en-US" sz="2400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등급 매력쟁이 왕 주먹밥</a:t>
            </a:r>
            <a:endParaRPr lang="ko-KR" altLang="en-US" sz="2400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4807" y="2330805"/>
            <a:ext cx="30282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새콤 짭짜롬 당신의 든든한 야식으로 녹아 내릴게요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~</a:t>
            </a:r>
          </a:p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시원한 탕을 드셨으니 든든한 밥이 안 들어갈 수 없죠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?,,</a:t>
            </a:r>
          </a:p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야식에 왠 탄수화물이냐는 편견을 버려라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!!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탕을 시원하게 드신 후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,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든든하게 배를 채워 주세요</a:t>
            </a:r>
            <a:r>
              <a:rPr lang="en-US" altLang="ko-KR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.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 </a:t>
            </a:r>
            <a:endParaRPr lang="ko-KR" altLang="en-US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92" y="1277404"/>
            <a:ext cx="4750129" cy="356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719" b="96403" l="24101" r="7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2052">
            <a:off x="5910108" y="3201041"/>
            <a:ext cx="4565172" cy="456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36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683" y="5006170"/>
            <a:ext cx="6389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친구 든든하지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?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근데 새콤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,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달콤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,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짭조롬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,…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뭔가 빠지지 않았어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?</a:t>
            </a:r>
          </a:p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우리 매콤한 떡 꼬치로 왕 주먹밥의 느끼함을 날려 보내자구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!!!</a:t>
            </a:r>
          </a:p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아직 우린 굶주린 성장기 청소년 이니까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…</a:t>
            </a:r>
            <a:endParaRPr lang="ko-KR" altLang="en-US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6632" y="1602780"/>
            <a:ext cx="3253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매콤 바삭</a:t>
            </a:r>
            <a:r>
              <a:rPr lang="en-US" altLang="ko-KR" sz="2400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</a:t>
            </a:r>
            <a:r>
              <a:rPr lang="ko-KR" altLang="en-US" sz="2400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중독의 떡 꼬치</a:t>
            </a:r>
            <a:r>
              <a:rPr lang="en-US" altLang="ko-KR" sz="2400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..</a:t>
            </a:r>
            <a:endParaRPr lang="ko-KR" altLang="en-US" sz="2400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9448" y="2544101"/>
            <a:ext cx="3028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밥도 먹었는데 뭘 또 먹냐 구요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?</a:t>
            </a:r>
          </a:p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밥의 느끼함을 날려 줄 매콤한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떡꼬치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..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두통이 있는 당신이라면 두말 할 것도 없이 드시길 바라요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!!</a:t>
            </a:r>
          </a:p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두통도 잡고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,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맛도 잡고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,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기분도 잡고 세가지 토끼를 잡아보세요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..~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</a:t>
            </a:r>
            <a:endParaRPr lang="ko-KR" altLang="en-US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33" y="1412776"/>
            <a:ext cx="4714504" cy="353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719" b="96403" l="24101" r="7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2052">
            <a:off x="5910108" y="3201041"/>
            <a:ext cx="4565172" cy="456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85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52982" y="1045621"/>
            <a:ext cx="1185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-</a:t>
            </a:r>
            <a:r>
              <a:rPr lang="ko-KR" altLang="en-US" sz="3200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목차</a:t>
            </a:r>
            <a:endParaRPr lang="ko-KR" altLang="en-US" sz="3200" b="1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9079" y="2032001"/>
            <a:ext cx="155786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1. </a:t>
            </a:r>
            <a:r>
              <a:rPr lang="ko-KR" altLang="en-US" sz="2400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팀 소개</a:t>
            </a:r>
            <a:endParaRPr lang="ko-KR" altLang="en-US" sz="2400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9073" y="2799645"/>
            <a:ext cx="199813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2. </a:t>
            </a:r>
            <a:r>
              <a:rPr lang="ko-KR" altLang="en-US" sz="2400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작품 컨셉</a:t>
            </a:r>
            <a:endParaRPr lang="ko-KR" altLang="en-US" sz="2400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9073" y="3491163"/>
            <a:ext cx="36424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3</a:t>
            </a:r>
            <a:r>
              <a:rPr lang="en-US" altLang="ko-KR" sz="2400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. </a:t>
            </a:r>
            <a:r>
              <a:rPr lang="ko-KR" altLang="en-US" sz="2400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나비가 꽃을 찾아가는 법</a:t>
            </a:r>
            <a:endParaRPr lang="ko-KR" altLang="en-US" sz="2400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364" b="76791" l="27273" r="782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55" t="29331" r="30891" b="39435"/>
          <a:stretch/>
        </p:blipFill>
        <p:spPr bwMode="auto">
          <a:xfrm rot="20844561">
            <a:off x="399376" y="4910870"/>
            <a:ext cx="1647121" cy="167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78024" y="4246101"/>
            <a:ext cx="426155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4</a:t>
            </a:r>
            <a:r>
              <a:rPr lang="en-US" altLang="ko-KR" sz="2400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. </a:t>
            </a:r>
            <a:r>
              <a:rPr lang="ko-KR" altLang="en-US" sz="2400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우정을 즐기는 법</a:t>
            </a:r>
            <a:endParaRPr lang="ko-KR" altLang="en-US" sz="2400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1774" y="4954508"/>
            <a:ext cx="150142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5. </a:t>
            </a:r>
            <a:r>
              <a:rPr lang="ko-KR" altLang="en-US" sz="2400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마무리</a:t>
            </a:r>
            <a:endParaRPr lang="ko-KR" altLang="en-US" sz="2400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23988" l="3360" r="335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081" b="73676"/>
          <a:stretch/>
        </p:blipFill>
        <p:spPr bwMode="auto">
          <a:xfrm rot="12873064">
            <a:off x="5562643" y="4372029"/>
            <a:ext cx="2378982" cy="198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C:\Users\삼성컴퓨터\AppData\Local\Microsoft\Windows\Temporary Internet Files\Content.IE5\LA3AZN1C\00030afg_ahdfhdgksr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93" b="100000" l="4941" r="849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947" r="56539" b="5463"/>
          <a:stretch/>
        </p:blipFill>
        <p:spPr bwMode="auto">
          <a:xfrm rot="576583">
            <a:off x="4989011" y="1045890"/>
            <a:ext cx="2430379" cy="231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13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026" y="5182124"/>
            <a:ext cx="6389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친구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!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단짠단짠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.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알지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?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음식을 무제한으로 먹을 수 있는 음식 계의 무한루트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!</a:t>
            </a:r>
          </a:p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그래도 건강을 생각해서 우리의 야식원정은 이쯤에서 마무리 하자구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~</a:t>
            </a:r>
          </a:p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달콤 쌉싸름 다크 가나슈 먹고 힘내서 꿈을 향해 한 걸음 더 나아가자</a:t>
            </a:r>
            <a:r>
              <a:rPr lang="en-US" altLang="ko-KR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!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</a:t>
            </a:r>
            <a:endParaRPr lang="ko-KR" altLang="en-US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4433" y="2439610"/>
            <a:ext cx="3028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피로를 책임집니다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!!!!</a:t>
            </a:r>
          </a:p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맛있는 야식도 먹었다 슬슬 노곤해지지 않나요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?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그래도 피로를 풀어주는 달콤한 디저트 먹고 우리의 미래를 위해 힘을 내서 오늘 하루도 마무리 합시다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..</a:t>
            </a:r>
            <a:endParaRPr lang="ko-KR" altLang="en-US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26" y="1484784"/>
            <a:ext cx="4663632" cy="349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58595" y="1693320"/>
            <a:ext cx="3681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달쿠미 고소 최강 에너지 디저트</a:t>
            </a:r>
            <a:endParaRPr lang="ko-KR" altLang="en-US" sz="2400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719" b="96403" l="24101" r="7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2052">
            <a:off x="5910108" y="3201041"/>
            <a:ext cx="4565172" cy="456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7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55776" y="1700808"/>
            <a:ext cx="39265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ko-KR" sz="6000" b="1" dirty="0" smtClean="0">
              <a:solidFill>
                <a:srgbClr val="D0B594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pPr algn="ctr"/>
            <a:r>
              <a:rPr lang="en-US" altLang="ko-KR" sz="6000" b="1" dirty="0" smtClean="0">
                <a:solidFill>
                  <a:srgbClr val="D0B594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THANK YOU..</a:t>
            </a:r>
            <a:endParaRPr lang="en-US" altLang="ko-KR" sz="4000" b="1" dirty="0">
              <a:solidFill>
                <a:srgbClr val="D0B594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719" b="96403" l="24101" r="7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670" y="4906103"/>
            <a:ext cx="2627353" cy="262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719" b="96403" l="24101" r="7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273" y="4800251"/>
            <a:ext cx="2627353" cy="262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719" b="96403" l="24101" r="7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626" y="4823070"/>
            <a:ext cx="2627353" cy="262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719" b="96403" l="24101" r="7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58" y="4850330"/>
            <a:ext cx="2627353" cy="262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719" b="96403" l="24101" r="7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068" y="4743460"/>
            <a:ext cx="2627353" cy="262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719" b="96403" l="24101" r="7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17" y="4776075"/>
            <a:ext cx="2627353" cy="262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719" b="96403" l="24101" r="7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63" y="4743460"/>
            <a:ext cx="2627353" cy="262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719" b="96403" l="24101" r="7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94" y="4743460"/>
            <a:ext cx="2627353" cy="262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719" b="96403" l="24101" r="7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8705" y="4694298"/>
            <a:ext cx="2627353" cy="262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719" b="96403" l="24101" r="7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127" y="4776091"/>
            <a:ext cx="2627353" cy="262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719" b="96403" l="24101" r="7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279" y="4743460"/>
            <a:ext cx="2627353" cy="262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93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926" b="65741" l="60625" r="86667">
                        <a14:foregroundMark x1="66667" y1="32778" x2="68542" y2="65000"/>
                        <a14:foregroundMark x1="66771" y1="32778" x2="82500" y2="31296"/>
                        <a14:foregroundMark x1="82500" y1="31667" x2="84896" y2="63704"/>
                        <a14:foregroundMark x1="68542" y1="64630" x2="85313" y2="64444"/>
                        <a14:backgroundMark x1="68333" y1="64630" x2="66354" y2="28148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364" t="29745" r="14545" b="33314"/>
          <a:stretch/>
        </p:blipFill>
        <p:spPr bwMode="auto">
          <a:xfrm rot="21276947">
            <a:off x="396077" y="3868924"/>
            <a:ext cx="2281296" cy="248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11" b="97090" l="3497" r="93800">
                        <a14:foregroundMark x1="30382" y1="25992" x2="89807" y2="17526"/>
                        <a14:foregroundMark x1="90104" y1="17361" x2="91022" y2="83069"/>
                        <a14:foregroundMark x1="91394" y1="81911" x2="30630" y2="83565"/>
                        <a14:foregroundMark x1="31473" y1="84061" x2="29340" y2="26058"/>
                        <a14:foregroundMark x1="90129" y1="42229" x2="88914" y2="13327"/>
                        <a14:backgroundMark x1="51786" y1="22189" x2="91691" y2="17956"/>
                        <a14:backgroundMark x1="55432" y1="84061" x2="93874" y2="82011"/>
                        <a14:backgroundMark x1="89137" y1="16468" x2="91319" y2="58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99059">
            <a:off x="5517696" y="3366543"/>
            <a:ext cx="3855267" cy="2891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22967" y="1448786"/>
            <a:ext cx="70847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밝고 희망찬 우리들의 꿈과 미래를 위해서 </a:t>
            </a:r>
            <a:endParaRPr lang="en-US" altLang="ko-KR" sz="3200" b="1" dirty="0" smtClean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  <a:p>
            <a:r>
              <a:rPr lang="ko-KR" altLang="en-US" sz="3200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한걸음</a:t>
            </a:r>
            <a:r>
              <a:rPr lang="en-US" altLang="ko-KR" sz="3200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, </a:t>
            </a:r>
            <a:r>
              <a:rPr lang="ko-KR" altLang="en-US" sz="3200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한걸음 힘차게 나아갈 수 있도록</a:t>
            </a:r>
            <a:r>
              <a:rPr lang="en-US" altLang="ko-KR" sz="3200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…</a:t>
            </a:r>
          </a:p>
          <a:p>
            <a:endParaRPr lang="ko-KR" altLang="en-US" sz="2400" b="1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8592" y="2880504"/>
            <a:ext cx="53077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대한민국 모든 청소년의 꿈과 행복한 미래를 응원합니다</a:t>
            </a:r>
            <a:r>
              <a:rPr lang="en-US" altLang="ko-KR" sz="2000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.</a:t>
            </a:r>
          </a:p>
          <a:p>
            <a:endParaRPr lang="en-US" altLang="ko-KR" sz="2000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  <a:p>
            <a:endParaRPr lang="en-US" altLang="ko-KR" sz="2000" dirty="0" smtClean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  <a:p>
            <a:r>
              <a:rPr lang="en-US" altLang="ko-KR" sz="2000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</a:t>
            </a:r>
            <a:r>
              <a:rPr lang="en-US" altLang="ko-KR" sz="2000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                            -</a:t>
            </a:r>
            <a:r>
              <a:rPr lang="ko-KR" altLang="en-US" sz="2000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충주 여자고등학교 </a:t>
            </a:r>
            <a:r>
              <a:rPr lang="en-US" altLang="ko-KR" sz="2000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1</a:t>
            </a:r>
            <a:r>
              <a:rPr lang="ko-KR" altLang="en-US" sz="2000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학년</a:t>
            </a:r>
            <a:endParaRPr lang="en-US" altLang="ko-KR" sz="2000" dirty="0" smtClean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  <a:p>
            <a:r>
              <a:rPr lang="en-US" altLang="ko-KR" sz="2000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</a:t>
            </a:r>
            <a:r>
              <a:rPr lang="en-US" altLang="ko-KR" sz="2000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                                       </a:t>
            </a:r>
            <a:r>
              <a:rPr lang="ko-KR" altLang="en-US" sz="2000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송지연</a:t>
            </a:r>
            <a:r>
              <a:rPr lang="en-US" altLang="ko-KR" sz="2000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. </a:t>
            </a:r>
            <a:r>
              <a:rPr lang="ko-KR" altLang="en-US" sz="2000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이서희</a:t>
            </a:r>
            <a:r>
              <a:rPr lang="en-US" altLang="ko-KR" sz="2000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-</a:t>
            </a:r>
            <a:endParaRPr lang="ko-KR" altLang="en-US" sz="2000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719" b="96403" l="24101" r="7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0752">
            <a:off x="7378019" y="-2069983"/>
            <a:ext cx="4565172" cy="456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17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1309224" y="819407"/>
            <a:ext cx="7459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 smtClean="0">
                <a:solidFill>
                  <a:srgbClr val="7E6014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소중한 내 친구를 피어나게 할 </a:t>
            </a:r>
            <a:r>
              <a:rPr lang="en-US" altLang="ko-KR" sz="3600" b="1" dirty="0" smtClean="0">
                <a:solidFill>
                  <a:srgbClr val="7E6014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4</a:t>
            </a:r>
            <a:r>
              <a:rPr lang="ko-KR" altLang="en-US" sz="3600" b="1" dirty="0" smtClean="0">
                <a:solidFill>
                  <a:srgbClr val="7E6014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가지 나비들</a:t>
            </a:r>
            <a:r>
              <a:rPr lang="en-US" altLang="ko-KR" sz="3600" b="1" dirty="0" smtClean="0">
                <a:solidFill>
                  <a:srgbClr val="7E6014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..</a:t>
            </a:r>
            <a:endParaRPr lang="en-US" altLang="ko-KR" sz="2000" b="1" dirty="0">
              <a:solidFill>
                <a:srgbClr val="7E6014"/>
              </a:solidFill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05575" y="1981200"/>
            <a:ext cx="5628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열심히 공부하는  너를  위해  준비  했어</a:t>
            </a:r>
            <a:r>
              <a:rPr lang="en-US" altLang="ko-KR" sz="2000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!</a:t>
            </a:r>
            <a:endParaRPr lang="ko-KR" altLang="en-US" sz="2000" dirty="0"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09223" y="2860431"/>
            <a:ext cx="387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스트레스에는  맛있는  </a:t>
            </a:r>
            <a:r>
              <a:rPr lang="ko-KR" altLang="en-US" sz="3200" dirty="0" smtClean="0">
                <a:solidFill>
                  <a:srgbClr val="002060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닭고기</a:t>
            </a:r>
            <a:endParaRPr lang="ko-KR" altLang="en-US" sz="3200" dirty="0">
              <a:solidFill>
                <a:srgbClr val="002060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83169" y="3938954"/>
            <a:ext cx="5369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두뇌 개발에는 달콤하고   씁쓸한  </a:t>
            </a:r>
            <a:r>
              <a:rPr lang="ko-KR" altLang="en-US" sz="3200" dirty="0" smtClean="0">
                <a:solidFill>
                  <a:schemeClr val="accent2">
                    <a:lumMod val="50000"/>
                  </a:schemeClr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초콜릿</a:t>
            </a:r>
            <a:endParaRPr lang="ko-KR" altLang="en-US" sz="3200" dirty="0">
              <a:solidFill>
                <a:schemeClr val="accent2">
                  <a:lumMod val="50000"/>
                </a:schemeClr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52953" y="4900246"/>
            <a:ext cx="499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면연력이 떨어질  땐  향긋한  </a:t>
            </a:r>
            <a:r>
              <a:rPr lang="ko-KR" altLang="en-US" sz="3200" dirty="0" smtClean="0">
                <a:solidFill>
                  <a:schemeClr val="accent6">
                    <a:lumMod val="50000"/>
                  </a:schemeClr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소고기</a:t>
            </a:r>
            <a:endParaRPr lang="ko-KR" altLang="en-US" sz="3200" dirty="0">
              <a:solidFill>
                <a:schemeClr val="accent6">
                  <a:lumMod val="50000"/>
                </a:schemeClr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19907" y="6028674"/>
            <a:ext cx="5404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두통에는 새콤한  </a:t>
            </a:r>
            <a:r>
              <a:rPr lang="ko-KR" altLang="en-US" sz="3200" dirty="0" smtClean="0">
                <a:solidFill>
                  <a:schemeClr val="accent4">
                    <a:lumMod val="75000"/>
                  </a:schemeClr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파인애플</a:t>
            </a:r>
            <a:endParaRPr lang="ko-KR" altLang="en-US" sz="3200" dirty="0">
              <a:solidFill>
                <a:schemeClr val="accent4">
                  <a:lumMod val="75000"/>
                </a:schemeClr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23988" l="3360" r="335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081" b="73676"/>
          <a:stretch/>
        </p:blipFill>
        <p:spPr bwMode="auto">
          <a:xfrm rot="11975208">
            <a:off x="6202171" y="1752356"/>
            <a:ext cx="1682994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364" b="76791" l="27273" r="782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55" t="29331" r="30891" b="39435"/>
          <a:stretch/>
        </p:blipFill>
        <p:spPr bwMode="auto">
          <a:xfrm rot="20618588">
            <a:off x="78765" y="3276358"/>
            <a:ext cx="1882286" cy="190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6" descr="C:\Users\삼성컴퓨터\AppData\Local\Microsoft\Windows\Temporary Internet Files\Content.IE5\LA3AZN1C\00030afg_ahdfhdgksr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93" b="100000" l="4941" r="849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947" r="56539" b="5463"/>
          <a:stretch/>
        </p:blipFill>
        <p:spPr bwMode="auto">
          <a:xfrm rot="18269367">
            <a:off x="5943381" y="4840252"/>
            <a:ext cx="1987063" cy="189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96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7575" y="1962360"/>
            <a:ext cx="7631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&lt;</a:t>
            </a:r>
            <a:r>
              <a:rPr lang="ko-KR" altLang="en-US" sz="5400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나비가 꽃을 찾아가는 법</a:t>
            </a:r>
            <a:r>
              <a:rPr lang="en-US" altLang="ko-KR" sz="5400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&gt;</a:t>
            </a:r>
            <a:endParaRPr lang="ko-KR" altLang="en-US" sz="5400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62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85" r="58746"/>
          <a:stretch/>
        </p:blipFill>
        <p:spPr bwMode="auto">
          <a:xfrm>
            <a:off x="1" y="2386940"/>
            <a:ext cx="1484416" cy="447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867" r="52667">
                        <a14:foregroundMark x1="21000" y1="1500" x2="18200" y2="7700"/>
                        <a14:foregroundMark x1="18000" y1="9300" x2="16133" y2="19700"/>
                        <a14:foregroundMark x1="16133" y1="20200" x2="14267" y2="40800"/>
                        <a14:foregroundMark x1="14467" y1="41700" x2="11867" y2="60000"/>
                        <a14:foregroundMark x1="11667" y1="61100" x2="12800" y2="72300"/>
                        <a14:foregroundMark x1="13400" y1="71700" x2="13200" y2="77900"/>
                        <a14:foregroundMark x1="13200" y1="77900" x2="10600" y2="89300"/>
                        <a14:foregroundMark x1="10200" y1="89800" x2="9467" y2="99000"/>
                        <a14:foregroundMark x1="34533" y1="1300" x2="39200" y2="7400"/>
                        <a14:foregroundMark x1="39333" y1="7100" x2="39733" y2="99900"/>
                        <a14:foregroundMark x1="34533" y1="700" x2="34533" y2="700"/>
                        <a14:foregroundMark x1="20067" y1="2100" x2="20600" y2="200"/>
                        <a14:foregroundMark x1="19867" y1="2700" x2="15600" y2="19400"/>
                        <a14:foregroundMark x1="16000" y1="18500" x2="14667" y2="39100"/>
                        <a14:foregroundMark x1="14667" y1="39100" x2="11867" y2="61700"/>
                        <a14:foregroundMark x1="11333" y1="62300" x2="13400" y2="75400"/>
                        <a14:foregroundMark x1="13400" y1="76700" x2="10600" y2="87600"/>
                        <a14:foregroundMark x1="10600" y1="87600" x2="11133" y2="99900"/>
                        <a14:backgroundMark x1="15200" y1="1500" x2="4067" y2="50000"/>
                        <a14:backgroundMark x1="10600" y1="18800" x2="9467" y2="50600"/>
                        <a14:backgroundMark x1="13400" y1="44200" x2="9667" y2="73700"/>
                        <a14:backgroundMark x1="10800" y1="65300" x2="12067" y2="76700"/>
                        <a14:backgroundMark x1="12067" y1="76700" x2="10200" y2="86800"/>
                        <a14:backgroundMark x1="12267" y1="78100" x2="10933" y2="59500"/>
                        <a14:backgroundMark x1="13400" y1="41900" x2="15800" y2="14900"/>
                        <a14:backgroundMark x1="16133" y1="12400" x2="19867" y2="200"/>
                        <a14:backgroundMark x1="19467" y1="2400" x2="20600" y2="200"/>
                        <a14:backgroundMark x1="34733" y1="700" x2="39933" y2="8500"/>
                        <a14:backgroundMark x1="35067" y1="700" x2="47933" y2="200"/>
                        <a14:backgroundMark x1="39933" y1="8800" x2="39733" y2="99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452"/>
          <a:stretch/>
        </p:blipFill>
        <p:spPr bwMode="auto">
          <a:xfrm>
            <a:off x="6614556" y="2594078"/>
            <a:ext cx="2529444" cy="4263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32" b="89928" l="9892" r="888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73" y="4886233"/>
            <a:ext cx="2309626" cy="230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719" b="96403" l="24101" r="7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63" y="4568506"/>
            <a:ext cx="2627353" cy="262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719" b="96403" l="24101" r="7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323" y="4625400"/>
            <a:ext cx="2627353" cy="262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719" b="96403" l="24101" r="7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412" y="4657364"/>
            <a:ext cx="2627353" cy="262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719" b="96403" l="24101" r="7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775" y="4726039"/>
            <a:ext cx="2627353" cy="262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719" b="96403" l="24101" r="7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97" y="4647120"/>
            <a:ext cx="2627353" cy="262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719" b="96403" l="24101" r="7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676" y="4625399"/>
            <a:ext cx="2627353" cy="262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719" b="96403" l="24101" r="7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128" y="4568505"/>
            <a:ext cx="2627353" cy="262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719" b="96403" l="24101" r="7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956" y="4727369"/>
            <a:ext cx="2627353" cy="262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719" b="96403" l="24101" r="7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7412" y="4647120"/>
            <a:ext cx="2627353" cy="262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719" b="96403" l="24101" r="7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44" y="4679812"/>
            <a:ext cx="2627353" cy="262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79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984" y="1863780"/>
            <a:ext cx="4900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•</a:t>
            </a:r>
            <a:r>
              <a:rPr lang="ko-KR" altLang="en-US" sz="2400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</a:t>
            </a:r>
            <a:r>
              <a:rPr lang="ko-KR" altLang="en-US" sz="2400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열대야 잡는 톡 쏘는 복 탕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6646" y="942976"/>
            <a:ext cx="5943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     </a:t>
            </a:r>
            <a:r>
              <a:rPr lang="en-US" altLang="ko-KR" sz="4400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…</a:t>
            </a:r>
            <a:r>
              <a:rPr lang="ko-KR" altLang="en-US" sz="4400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백</a:t>
            </a:r>
            <a:r>
              <a:rPr lang="ko-KR" altLang="en-US" sz="3600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나비</a:t>
            </a:r>
            <a:r>
              <a:rPr lang="en-US" altLang="ko-KR" sz="3600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…</a:t>
            </a:r>
            <a:endParaRPr lang="ko-KR" altLang="en-US" sz="3600" b="1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0801" y="2662214"/>
            <a:ext cx="134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u="sng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-</a:t>
            </a:r>
            <a:r>
              <a:rPr lang="ko-KR" altLang="en-US" sz="2400" u="sng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재료</a:t>
            </a:r>
            <a:endParaRPr lang="ko-KR" altLang="en-US" sz="2400" u="sng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53634"/>
            <a:ext cx="1807355" cy="151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842" y="4974746"/>
            <a:ext cx="1442388" cy="136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968" y="4974746"/>
            <a:ext cx="1514278" cy="136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253" y="4974746"/>
            <a:ext cx="1473982" cy="136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193" y="4974746"/>
            <a:ext cx="1824320" cy="136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483" y="3253633"/>
            <a:ext cx="983613" cy="783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107" y="3253634"/>
            <a:ext cx="1068262" cy="80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052" y="4073881"/>
            <a:ext cx="909481" cy="70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813" y="3236318"/>
            <a:ext cx="1068264" cy="801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968" y="3450148"/>
            <a:ext cx="1776779" cy="133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70527" y="4436680"/>
            <a:ext cx="100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닭가슴살</a:t>
            </a:r>
            <a:endParaRPr lang="ko-KR" altLang="en-US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40596" y="4205937"/>
            <a:ext cx="2627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육수 재료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: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대추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,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황기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, </a:t>
            </a:r>
          </a:p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대파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,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마늘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,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양파</a:t>
            </a:r>
            <a:endParaRPr lang="ko-KR" altLang="en-US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99511" y="5992946"/>
            <a:ext cx="768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당근</a:t>
            </a:r>
            <a:endParaRPr lang="ko-KR" altLang="en-US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0238" y="6011996"/>
            <a:ext cx="64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가지</a:t>
            </a:r>
            <a:endParaRPr lang="ko-KR" altLang="en-US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78620" y="6002471"/>
            <a:ext cx="665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달걀</a:t>
            </a:r>
            <a:endParaRPr lang="ko-KR" altLang="en-US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18031" y="5992946"/>
            <a:ext cx="69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오이</a:t>
            </a:r>
            <a:endParaRPr lang="ko-KR" altLang="en-US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08884" y="4426681"/>
            <a:ext cx="68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양파</a:t>
            </a:r>
            <a:endParaRPr lang="ko-KR" altLang="en-US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0719" b="96403" l="24101" r="7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0752">
            <a:off x="7378019" y="-2069983"/>
            <a:ext cx="4565172" cy="456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8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순서도: 수행의 시작/종료 1"/>
          <p:cNvSpPr/>
          <p:nvPr/>
        </p:nvSpPr>
        <p:spPr>
          <a:xfrm>
            <a:off x="1879007" y="891823"/>
            <a:ext cx="4888089" cy="654755"/>
          </a:xfrm>
          <a:prstGeom prst="flowChartTerminator">
            <a:avLst/>
          </a:prstGeom>
          <a:solidFill>
            <a:srgbClr val="DF7351">
              <a:alpha val="33000"/>
            </a:srgbClr>
          </a:solidFill>
          <a:ln>
            <a:solidFill>
              <a:srgbClr val="DF7351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0962" y="1019145"/>
            <a:ext cx="3030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chemeClr val="bg1"/>
                </a:solidFill>
                <a:latin typeface="나눔고딕"/>
                <a:ea typeface="나눔고딕"/>
              </a:rPr>
              <a:t>⇢ </a:t>
            </a:r>
            <a:r>
              <a:rPr lang="ko-KR" altLang="en-US" sz="2000" dirty="0" smtClean="0">
                <a:solidFill>
                  <a:schemeClr val="bg1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열대야 잡는 톡 쏘는 복 탕</a:t>
            </a:r>
            <a:endParaRPr lang="ko-KR" altLang="en-US" sz="2000" dirty="0">
              <a:solidFill>
                <a:schemeClr val="bg1"/>
              </a:solidFill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27800"/>
            <a:ext cx="2485937" cy="186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20786" y="2345918"/>
            <a:ext cx="345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물에 닭 가슴살과 분량의 육수재료를 넣고 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15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분간 끓인다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.(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양파는 반 개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)</a:t>
            </a:r>
            <a:endParaRPr lang="ko-KR" altLang="en-US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4622" y="3113709"/>
            <a:ext cx="4114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고기가 다 익으면 고기는 건져내 찢어서 참기름 조금과 간장 조금을 넣어 버무려 놓고 육수는 </a:t>
            </a:r>
            <a:endParaRPr lang="en-US" altLang="ko-KR" dirty="0" smtClean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  <a:p>
            <a:pPr algn="ctr"/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10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분간 더 끓여 냉동실에 넣어놓는다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.</a:t>
            </a:r>
            <a:endParaRPr lang="ko-KR" altLang="en-US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8827" y="4869160"/>
            <a:ext cx="2393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(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달걀은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지단을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붙여놓는다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.)</a:t>
            </a:r>
            <a:endParaRPr lang="ko-KR" altLang="en-US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583875"/>
            <a:ext cx="2485937" cy="186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91880" y="5264010"/>
            <a:ext cx="2788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남은 양파 반 개와 오이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,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당근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,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지단은 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4cm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크기로 채 썰어 놓고 가지는 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6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등분해 놓는다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.</a:t>
            </a:r>
            <a:endParaRPr lang="ko-KR" altLang="en-US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719" b="96403" l="24101" r="7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0752">
            <a:off x="7377039" y="-1889292"/>
            <a:ext cx="4565172" cy="456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33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94720" y="1122313"/>
            <a:ext cx="2720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가지는  </a:t>
            </a:r>
            <a:r>
              <a:rPr lang="en-US" altLang="ko-KR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3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분간 쪄서 설탕</a:t>
            </a:r>
            <a:endParaRPr lang="en-US" altLang="ko-KR" dirty="0" smtClean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한 꼬집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,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진 간장 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1/2t,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국 간장 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1/2t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를  넣어 버무려 놓는다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.</a:t>
            </a:r>
            <a:endParaRPr lang="ko-KR" altLang="en-US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5759" y="2123564"/>
            <a:ext cx="2596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고기 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2/3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를 그릇에 담는다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.</a:t>
            </a:r>
            <a:endParaRPr lang="ko-KR" altLang="en-US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87" y="1122313"/>
            <a:ext cx="2938080" cy="220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77848" y="2679542"/>
            <a:ext cx="2957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준비한 채소를 고기 위에 둥 굴게 올려놓고 나머지 고기를 올린다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.</a:t>
            </a:r>
            <a:endParaRPr lang="ko-KR" altLang="en-US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87" y="3861048"/>
            <a:ext cx="297633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52764" y="4606405"/>
            <a:ext cx="3883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냉동실에 넣어둔 육수에  겨자 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2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큰 술 반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,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간장 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1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큰 술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,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설탕 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1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큰 술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.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소금 한 꼬집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, 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식초 </a:t>
            </a:r>
            <a:endParaRPr lang="en-US" altLang="ko-KR" dirty="0" smtClean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  <a:p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한 큰술 반을 넣어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그릇에 적당량 부어준다</a:t>
            </a:r>
            <a:r>
              <a:rPr lang="en-US" altLang="ko-KR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.</a:t>
            </a:r>
            <a:endParaRPr lang="ko-KR" altLang="en-US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719" b="96403" l="24101" r="7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2052">
            <a:off x="6011459" y="3263595"/>
            <a:ext cx="4565172" cy="456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55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8314" y="1576619"/>
            <a:ext cx="4900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•1</a:t>
            </a:r>
            <a:r>
              <a:rPr lang="ko-KR" altLang="en-US" sz="2400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등급 </a:t>
            </a:r>
            <a:r>
              <a:rPr lang="ko-KR" altLang="en-US" sz="2400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매력쟁이</a:t>
            </a:r>
            <a:r>
              <a:rPr lang="ko-KR" altLang="en-US" sz="2400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왕 주먹밥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7976" y="655815"/>
            <a:ext cx="5943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     </a:t>
            </a:r>
            <a:r>
              <a:rPr lang="en-US" altLang="ko-KR" sz="4400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…</a:t>
            </a:r>
            <a:r>
              <a:rPr lang="ko-KR" altLang="en-US" sz="4400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황</a:t>
            </a:r>
            <a:r>
              <a:rPr lang="ko-KR" altLang="en-US" sz="3600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나비</a:t>
            </a:r>
            <a:r>
              <a:rPr lang="en-US" altLang="ko-KR" sz="3600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…</a:t>
            </a:r>
            <a:endParaRPr lang="ko-KR" altLang="en-US" sz="3600" b="1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2131" y="2375053"/>
            <a:ext cx="134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u="sng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-</a:t>
            </a:r>
            <a:r>
              <a:rPr lang="ko-KR" altLang="en-US" sz="2400" u="sng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재료</a:t>
            </a:r>
            <a:endParaRPr lang="ko-KR" altLang="en-US" sz="2400" u="sng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58" y="3080928"/>
            <a:ext cx="1536192" cy="115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245" y="3080928"/>
            <a:ext cx="1536192" cy="115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943" y="3080928"/>
            <a:ext cx="1536192" cy="115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588" y="3080928"/>
            <a:ext cx="1536192" cy="115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504" y="4794887"/>
            <a:ext cx="1536192" cy="115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502" y="4794887"/>
            <a:ext cx="1536192" cy="115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204" y="4806176"/>
            <a:ext cx="1536192" cy="115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61740" y="4250930"/>
            <a:ext cx="827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          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당근                     양파                 불린 쌀             다진 소고기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96214" y="6011996"/>
            <a:ext cx="6444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               </a:t>
            </a:r>
            <a:r>
              <a:rPr lang="ko-KR" altLang="en-US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파프리카              양상추              방울 토마토</a:t>
            </a:r>
            <a:endParaRPr lang="ko-KR" altLang="en-US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719" b="96403" l="24101" r="7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2052">
            <a:off x="5910108" y="3201041"/>
            <a:ext cx="4565172" cy="456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4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6733</TotalTime>
  <Words>906</Words>
  <Application>Microsoft Office PowerPoint</Application>
  <PresentationFormat>화면 슬라이드 쇼(4:3)</PresentationFormat>
  <Paragraphs>117</Paragraphs>
  <Slides>21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Office 테마</vt:lpstr>
      <vt:lpstr> 『꽃피는 우정이』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 목</dc:title>
  <dc:creator>user</dc:creator>
  <cp:lastModifiedBy>삼성컴퓨터</cp:lastModifiedBy>
  <cp:revision>58</cp:revision>
  <cp:lastPrinted>2016-05-19T04:14:20Z</cp:lastPrinted>
  <dcterms:created xsi:type="dcterms:W3CDTF">2016-04-25T03:47:31Z</dcterms:created>
  <dcterms:modified xsi:type="dcterms:W3CDTF">2016-08-01T05:18:20Z</dcterms:modified>
</cp:coreProperties>
</file>