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ko-KR"/>
    </a:defPPr>
    <a:lvl1pPr marL="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latinLnBrk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59" autoAdjust="0"/>
    <p:restoredTop sz="94660"/>
  </p:normalViewPr>
  <p:slideViewPr>
    <p:cSldViewPr>
      <p:cViewPr>
        <p:scale>
          <a:sx n="80" d="100"/>
          <a:sy n="80" d="100"/>
        </p:scale>
        <p:origin x="172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1_shape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endParaRPr/>
          </a:p>
        </p:txBody>
      </p:sp>
      <p:sp>
        <p:nvSpPr>
          <p:cNvPr id="4" name="layout1_shape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>
              <a:buNone/>
            </a:pPr>
            <a:r>
              <a:rPr lang="ko-KR" altLang="en-US">
                <a:solidFill>
                  <a:schemeClr val="tx1">
                    <a:tint val="75000"/>
                  </a:schemeClr>
                </a:solidFill>
              </a:rPr>
              <a:t>마스터</a:t>
            </a:r>
            <a:r>
              <a:rPr lang="en-US" altLang="en-US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ko-KR" altLang="en-US">
                <a:solidFill>
                  <a:schemeClr val="tx1">
                    <a:tint val="75000"/>
                  </a:schemeClr>
                </a:solidFill>
              </a:rPr>
              <a:t>부제목</a:t>
            </a:r>
            <a:r>
              <a:rPr lang="en-US" altLang="en-US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ko-KR" altLang="en-US">
                <a:solidFill>
                  <a:schemeClr val="tx1">
                    <a:tint val="75000"/>
                  </a:schemeClr>
                </a:solidFill>
              </a:rPr>
              <a:t>스타일</a:t>
            </a:r>
            <a:r>
              <a:rPr lang="en-US" altLang="en-US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ko-KR" altLang="en-US">
                <a:solidFill>
                  <a:schemeClr val="tx1">
                    <a:tint val="75000"/>
                  </a:schemeClr>
                </a:solidFill>
              </a:rPr>
              <a:t>편집</a:t>
            </a:r>
            <a:endParaRPr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layout1_shape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B30EDBD-1C2D-4C1E-B459-B60219FAB484}" type="datetimeFigureOut">
              <a:rPr lang="en-US" altLang="ko-KR" sz="1200">
                <a:solidFill>
                  <a:schemeClr val="tx1">
                    <a:tint val="75000"/>
                  </a:schemeClr>
                </a:solidFill>
              </a:rPr>
              <a:pPr algn="l"/>
              <a:t>8/10/2016</a:t>
            </a:fld>
            <a:endParaRPr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layout1_shape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layout1_shape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4BEDD84E-25D4-4983-8AA1-2863C96F08D9}" type="slidenum">
              <a:rPr lang="ko-KR" sz="1200">
                <a:solidFill>
                  <a:schemeClr val="tx1">
                    <a:tint val="75000"/>
                  </a:schemeClr>
                </a:solidFill>
              </a:rPr>
              <a:pPr algn="r"/>
              <a:t>‹#›</a:t>
            </a:fld>
            <a:endParaRPr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layout1_picture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  <p:sp>
        <p:nvSpPr>
          <p:cNvPr id="9" name="layout1_shape6"/>
          <p:cNvSpPr/>
          <p:nvPr/>
        </p:nvSpPr>
        <p:spPr>
          <a:xfrm>
            <a:off x="6444208" y="147256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l" defTabSz="914400" latinLnBrk="1"/>
            <a:r>
              <a:rPr lang="en-US" alt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2016 KWC </a:t>
            </a:r>
            <a:r>
              <a:rPr lang="ko-KR" alt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요리시연부문</a:t>
            </a:r>
            <a:endParaRPr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10_shape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10_shape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5" name="layout10_shape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</p:txBody>
      </p:sp>
      <p:sp>
        <p:nvSpPr>
          <p:cNvPr id="6" name="layout10_shape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7" name="layout10_shape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layout10_shape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11_shape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11_shape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5" name="layout11_shape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6" name="layout11_shape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layout11_shape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12_shape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12_shape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5" name="layout12_shape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6" name="layout12_shape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layout12_shape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yout2_picture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yout2_picture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yout2_picture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3_shape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3_shape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5" name="layout3_shape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6" name="layout3_shape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layout3_shape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4_shape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4_shape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</p:txBody>
      </p:sp>
      <p:sp>
        <p:nvSpPr>
          <p:cNvPr id="5" name="layout4_shape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6" name="layout4_shape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layout4_shape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5_shape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5_shape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5" name="layout5_shape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6" name="layout5_shape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7" name="layout5_shape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layout5_shape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6_shape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6_shape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</p:txBody>
      </p:sp>
      <p:sp>
        <p:nvSpPr>
          <p:cNvPr id="5" name="layout6_shape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6" name="layout6_shape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</p:txBody>
      </p:sp>
      <p:sp>
        <p:nvSpPr>
          <p:cNvPr id="7" name="layout6_shape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8" name="layout6_shape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9" name="layout6_shape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" name="layout6_shape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7_shape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7_shape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5" name="layout7_shape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layout7_shape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8_shape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4" name="layout8_shape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layout8_shape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9_shape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layout9_shape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5" name="layout9_shape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</p:txBody>
      </p:sp>
      <p:sp>
        <p:nvSpPr>
          <p:cNvPr id="6" name="layout9_shape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B30EDBD-1C2D-4C1E-B459-B60219FAB484}" type="datetimeFigureOut">
              <a:rPr lang="en-US" altLang="ko-KR"/>
              <a:pPr/>
              <a:t>8/10/2016</a:t>
            </a:fld>
            <a:endParaRPr/>
          </a:p>
        </p:txBody>
      </p:sp>
      <p:sp>
        <p:nvSpPr>
          <p:cNvPr id="7" name="layout9_shape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layout9_shape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ster1_shape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master1_shape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5" name="master1_shape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B30EDBD-1C2D-4C1E-B459-B60219FAB484}" type="datetimeFigureOut">
              <a:rPr lang="en-US" altLang="ko-KR" sz="1200">
                <a:solidFill>
                  <a:schemeClr val="tx1">
                    <a:tint val="75000"/>
                  </a:schemeClr>
                </a:solidFill>
              </a:rPr>
              <a:pPr algn="l"/>
              <a:t>8/10/2016</a:t>
            </a:fld>
            <a:endParaRPr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master1_shape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master1_shape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4BEDD84E-25D4-4983-8AA1-2863C96F08D9}" type="slidenum">
              <a:rPr lang="ko-KR" sz="1200">
                <a:solidFill>
                  <a:schemeClr val="tx1">
                    <a:tint val="75000"/>
                  </a:schemeClr>
                </a:solidFill>
              </a:rPr>
              <a:pPr algn="r"/>
              <a:t>‹#›</a:t>
            </a:fld>
            <a:endParaRPr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defTabSz="914400" latinLnBrk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latinLnBrk="1">
        <a:spcBef>
          <a:spcPct val="20000"/>
        </a:spcBef>
        <a:buFont typeface="Arial" pitchFamily="2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latinLnBrk="1">
        <a:spcBef>
          <a:spcPct val="20000"/>
        </a:spcBef>
        <a:buFont typeface="Arial" pitchFamily="2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latinLnBrk="1">
        <a:spcBef>
          <a:spcPct val="20000"/>
        </a:spcBef>
        <a:buFont typeface="Arial" pitchFamily="2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latinLnBrk="1">
        <a:spcBef>
          <a:spcPct val="20000"/>
        </a:spcBef>
        <a:buFont typeface="Arial" pitchFamily="2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latinLnBrk="1">
        <a:spcBef>
          <a:spcPct val="20000"/>
        </a:spcBef>
        <a:buFont typeface="Arial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latinLnBrk="1">
        <a:spcBef>
          <a:spcPct val="20000"/>
        </a:spcBef>
        <a:buFont typeface="Arial" pitchFamily="2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latinLnBrk="1">
        <a:spcBef>
          <a:spcPct val="20000"/>
        </a:spcBef>
        <a:buFont typeface="Arial" pitchFamily="2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latinLnBrk="1">
        <a:spcBef>
          <a:spcPct val="20000"/>
        </a:spcBef>
        <a:buFont typeface="Arial" pitchFamily="2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latinLnBrk="1">
        <a:spcBef>
          <a:spcPct val="20000"/>
        </a:spcBef>
        <a:buFont typeface="Arial" pitchFamily="2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1_shape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marL="0" algn="ctr">
              <a:lnSpc>
                <a:spcPct val="100000"/>
              </a:lnSpc>
              <a:buNone/>
            </a:pP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4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en-US" altLang="ko-KR" sz="4400" b="1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사 군 자</a:t>
            </a:r>
            <a:r>
              <a:rPr lang="en-US" altLang="ko-KR" sz="4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</a:p>
        </p:txBody>
      </p:sp>
      <p:sp>
        <p:nvSpPr>
          <p:cNvPr id="4" name="slide1_shape2"/>
          <p:cNvSpPr>
            <a:spLocks noGrp="1"/>
          </p:cNvSpPr>
          <p:nvPr>
            <p:ph type="subTitle" idx="1"/>
          </p:nvPr>
        </p:nvSpPr>
        <p:spPr>
          <a:xfrm>
            <a:off x="1371599" y="3916816"/>
            <a:ext cx="6400800" cy="1752600"/>
          </a:xfrm>
          <a:prstGeom prst="rect">
            <a:avLst/>
          </a:prstGeom>
          <a:ln w="19050">
            <a:solidFill>
              <a:schemeClr val="tx2"/>
            </a:solidFill>
            <a:prstDash val="sysDash"/>
          </a:ln>
        </p:spPr>
        <p:txBody>
          <a:bodyPr lIns="91440" tIns="45720" rIns="91440" bIns="45720"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algn="ctr">
              <a:lnSpc>
                <a:spcPct val="100000"/>
              </a:lnSpc>
              <a:spcBef>
                <a:spcPts val="650"/>
              </a:spcBef>
              <a:buNone/>
            </a:pPr>
            <a:r>
              <a:rPr lang="ko-KR" altLang="ko-KR" sz="3200" dirty="0">
                <a:solidFill>
                  <a:schemeClr val="tx1"/>
                </a:solidFill>
                <a:ea typeface="맑은 고딕"/>
              </a:rPr>
              <a:t>부산정보관광 고등학교</a:t>
            </a:r>
          </a:p>
          <a:p>
            <a:pPr marL="0" algn="ctr">
              <a:lnSpc>
                <a:spcPct val="100000"/>
              </a:lnSpc>
              <a:spcBef>
                <a:spcPts val="650"/>
              </a:spcBef>
              <a:buNone/>
            </a:pPr>
            <a:r>
              <a:rPr lang="ko-KR" altLang="ko-KR" sz="3200" dirty="0">
                <a:solidFill>
                  <a:schemeClr val="tx1"/>
                </a:solidFill>
                <a:ea typeface="맑은 고딕"/>
              </a:rPr>
              <a:t>박영재,</a:t>
            </a:r>
            <a:r>
              <a:rPr lang="ko-KR" altLang="ko-KR" sz="3200" dirty="0" smtClean="0">
                <a:solidFill>
                  <a:schemeClr val="tx1"/>
                </a:solidFill>
                <a:ea typeface="맑은 고딕"/>
              </a:rPr>
              <a:t>배동훈</a:t>
            </a:r>
            <a:endParaRPr lang="ko-KR" altLang="ko-KR" sz="3200" dirty="0">
              <a:solidFill>
                <a:schemeClr val="tx1"/>
              </a:solidFill>
              <a:ea typeface="맑은 고딕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00166" y="500042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애호박전</a:t>
            </a:r>
            <a:endParaRPr lang="ko-KR" altLang="en-US" sz="2800" dirty="0"/>
          </a:p>
        </p:txBody>
      </p:sp>
      <p:sp>
        <p:nvSpPr>
          <p:cNvPr id="26" name="slide4_shape2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>
              <a:lnSpc>
                <a:spcPct val="100000"/>
              </a:lnSpc>
              <a:buNone/>
            </a:pPr>
            <a:endParaRPr/>
          </a:p>
        </p:txBody>
      </p:sp>
      <p:sp>
        <p:nvSpPr>
          <p:cNvPr id="27" name="slide4_shape3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lide4_shape4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lide4_shape5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lide4_shape6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slide4_shape1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1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6" name="slide4_shape12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2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7" name="slide4_shape13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3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8" name="slide4_shape14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4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9" name="slide4_shape15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5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158" y="128586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1714512" cy="12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85860"/>
            <a:ext cx="171451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14422"/>
            <a:ext cx="178595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285860"/>
            <a:ext cx="1714512" cy="12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000372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357158" y="2571744"/>
            <a:ext cx="17145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애호박을 통썰기 홍고추는 </a:t>
            </a:r>
            <a:endParaRPr lang="en-US" altLang="ko-KR" sz="1000" dirty="0" smtClean="0"/>
          </a:p>
          <a:p>
            <a:r>
              <a:rPr lang="ko-KR" altLang="en-US" sz="1000" dirty="0" smtClean="0"/>
              <a:t>어슷썰기 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2643174" y="2571744"/>
            <a:ext cx="17145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애호박은 밀가루를 뭍혀 털어 낸다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4786314" y="2571744"/>
            <a:ext cx="171451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달걀물에 뭍힌다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7000892" y="2571744"/>
            <a:ext cx="17145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팬에 구우면서 한면엔 홍고추를 얹인다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357158" y="4286256"/>
            <a:ext cx="17145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한번 식힌후 그릇에 세팅한다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dirty="0" smtClean="0"/>
              <a:t>애호박의 효능에는 소화계통의 기능을 보호 해주는 역할과  두뇌계발의 효과가 있어 야자를 하는 고</a:t>
            </a:r>
            <a:r>
              <a:rPr lang="en-US" altLang="ko-KR" sz="2000" b="1" dirty="0" smtClean="0"/>
              <a:t>3</a:t>
            </a:r>
            <a:r>
              <a:rPr lang="ko-KR" altLang="en-US" sz="2000" b="1" dirty="0" smtClean="0"/>
              <a:t>에게 기억력을 높혀  공부에 도움이 되도록 한다</a:t>
            </a:r>
            <a:r>
              <a:rPr lang="en-US" altLang="ko-KR" sz="2000" b="1" dirty="0" smtClean="0"/>
              <a:t>.</a:t>
            </a:r>
            <a:endParaRPr lang="en-US" altLang="ko-KR" sz="2000" b="1" kern="12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애호박전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285860"/>
            <a:ext cx="528641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00166" y="500042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가지나물</a:t>
            </a:r>
            <a:endParaRPr lang="ko-KR" altLang="en-US" sz="2800" dirty="0"/>
          </a:p>
        </p:txBody>
      </p:sp>
      <p:sp>
        <p:nvSpPr>
          <p:cNvPr id="26" name="slide4_shape2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>
              <a:lnSpc>
                <a:spcPct val="100000"/>
              </a:lnSpc>
              <a:buNone/>
            </a:pPr>
            <a:endParaRPr/>
          </a:p>
        </p:txBody>
      </p:sp>
      <p:sp>
        <p:nvSpPr>
          <p:cNvPr id="27" name="slide4_shape3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lide4_shape4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lide4_shape5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lide4_shape6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lide4_shape7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slide4_shape8"/>
          <p:cNvSpPr/>
          <p:nvPr/>
        </p:nvSpPr>
        <p:spPr>
          <a:xfrm>
            <a:off x="4786314" y="3000372"/>
            <a:ext cx="1800200" cy="1224136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slide4_shape9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slide4_shape1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1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6" name="slide4_shape12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2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7" name="slide4_shape13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3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8" name="slide4_shape14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4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9" name="slide4_shape15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5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0" name="slide4_shape16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6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1" name="slide4_shape17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7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2" name="slide4_shape18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8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158" y="128586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7157" y="1285860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71734" y="1285860"/>
            <a:ext cx="178595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14422"/>
            <a:ext cx="1785949" cy="12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3722" y="1142984"/>
            <a:ext cx="189312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7157" y="3000372"/>
            <a:ext cx="18573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000372"/>
            <a:ext cx="18573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3000380"/>
            <a:ext cx="1857387" cy="12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3000373"/>
            <a:ext cx="1643074" cy="118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357158" y="2571744"/>
            <a:ext cx="17859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가지를 한입크기로 자른다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2571736" y="2500306"/>
            <a:ext cx="178595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가지를 전자레인지에 넣고 </a:t>
            </a:r>
            <a:r>
              <a:rPr lang="en-US" altLang="ko-KR" sz="1000" dirty="0" smtClean="0"/>
              <a:t>4</a:t>
            </a:r>
            <a:r>
              <a:rPr lang="ko-KR" altLang="en-US" sz="1000" dirty="0" smtClean="0"/>
              <a:t>분간 익혀준다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4786314" y="2571744"/>
            <a:ext cx="17859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마늘을 다진다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6929454" y="2571744"/>
            <a:ext cx="17859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통깨를 준비한다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9" name="TextBox 58"/>
          <p:cNvSpPr txBox="1"/>
          <p:nvPr/>
        </p:nvSpPr>
        <p:spPr>
          <a:xfrm>
            <a:off x="357158" y="4357694"/>
            <a:ext cx="17859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고추가루를 준비한다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60" name="TextBox 59"/>
          <p:cNvSpPr txBox="1"/>
          <p:nvPr/>
        </p:nvSpPr>
        <p:spPr>
          <a:xfrm>
            <a:off x="2571736" y="4286256"/>
            <a:ext cx="178595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간장및 앞에 준비한 양념을 섞어준다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61" name="TextBox 60"/>
          <p:cNvSpPr txBox="1"/>
          <p:nvPr/>
        </p:nvSpPr>
        <p:spPr>
          <a:xfrm>
            <a:off x="4786314" y="4286256"/>
            <a:ext cx="178595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가지에 양념을 넣고 버무려준다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62" name="TextBox 61"/>
          <p:cNvSpPr txBox="1"/>
          <p:nvPr/>
        </p:nvSpPr>
        <p:spPr>
          <a:xfrm>
            <a:off x="6929454" y="4357694"/>
            <a:ext cx="17859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그릇에 세팅한다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kern="1200" dirty="0" smtClean="0">
                <a:latin typeface="+mj-lt"/>
                <a:ea typeface="+mj-ea"/>
                <a:cs typeface="+mj-cs"/>
              </a:rPr>
              <a:t>가지나물의 가지는 눈의피로를 완화시켜주어 </a:t>
            </a:r>
            <a:endParaRPr lang="en-US" altLang="ko-KR" sz="2000" b="1" kern="1200" dirty="0" smtClean="0">
              <a:latin typeface="+mj-lt"/>
              <a:ea typeface="+mj-ea"/>
              <a:cs typeface="+mj-cs"/>
            </a:endParaRPr>
          </a:p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kern="1200" dirty="0" smtClean="0">
                <a:latin typeface="+mj-lt"/>
                <a:ea typeface="+mj-ea"/>
                <a:cs typeface="+mj-cs"/>
              </a:rPr>
              <a:t>공부한 학생의 피로를 덜어준다</a:t>
            </a:r>
            <a:endParaRPr lang="en-US" altLang="ko-KR" sz="2000" b="1" kern="12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가지나물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285860"/>
            <a:ext cx="4500594" cy="395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00166" y="500042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톳나물두부무침</a:t>
            </a:r>
            <a:endParaRPr lang="ko-KR" altLang="en-US" sz="2800" dirty="0"/>
          </a:p>
        </p:txBody>
      </p:sp>
      <p:sp>
        <p:nvSpPr>
          <p:cNvPr id="26" name="slide4_shape2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>
              <a:lnSpc>
                <a:spcPct val="100000"/>
              </a:lnSpc>
              <a:buNone/>
            </a:pPr>
            <a:endParaRPr/>
          </a:p>
        </p:txBody>
      </p:sp>
      <p:sp>
        <p:nvSpPr>
          <p:cNvPr id="27" name="slide4_shape3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lide4_shape4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lide4_shape5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slide4_shape1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1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6" name="slide4_shape12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2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7" name="slide4_shape13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3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8" name="slide4_shape14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4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158" y="128586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1785950" cy="118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85860"/>
            <a:ext cx="178594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285860"/>
            <a:ext cx="185738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1214422"/>
            <a:ext cx="1785950" cy="128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TextBox 51"/>
          <p:cNvSpPr txBox="1"/>
          <p:nvPr/>
        </p:nvSpPr>
        <p:spPr>
          <a:xfrm>
            <a:off x="428596" y="2528824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 톳나물은 씻은 후</a:t>
            </a:r>
            <a:endParaRPr lang="en-US" altLang="ko-KR" sz="1000" dirty="0" smtClean="0"/>
          </a:p>
          <a:p>
            <a:pPr algn="ctr"/>
            <a:r>
              <a:rPr lang="ko-KR" altLang="en-US" sz="1000" dirty="0" smtClean="0"/>
              <a:t> 물기제거를 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2643174" y="2528824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두부를 으깬후</a:t>
            </a:r>
            <a:endParaRPr lang="en-US" altLang="ko-KR" sz="1000" dirty="0" smtClean="0"/>
          </a:p>
          <a:p>
            <a:pPr algn="ctr"/>
            <a:r>
              <a:rPr lang="ko-KR" altLang="en-US" sz="1000" dirty="0" smtClean="0"/>
              <a:t> 물기제거한다</a:t>
            </a:r>
            <a:r>
              <a:rPr lang="en-US" altLang="ko-KR" sz="1000" dirty="0" smtClean="0"/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86314" y="2528824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톳나물과 두부 참기름을 섞어 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7000892" y="257174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smtClean="0"/>
              <a:t>그릇에 세팅한다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kern="1200" dirty="0" smtClean="0">
                <a:latin typeface="+mj-lt"/>
                <a:ea typeface="+mj-ea"/>
                <a:cs typeface="+mj-cs"/>
              </a:rPr>
              <a:t>톳에는 미네랄과 칼슘 철분 칼륨 비타민류가 풍부하게 들어 있어 오래 앉아 있는 학생들에게 최고의 반찬이다</a:t>
            </a:r>
            <a:r>
              <a:rPr lang="en-US" altLang="ko-KR" sz="2000" b="1" kern="1200" dirty="0" smtClean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톳나물무침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71546"/>
            <a:ext cx="5643602" cy="406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00166" y="500042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주꾸미 볶음</a:t>
            </a:r>
            <a:endParaRPr lang="ko-KR" altLang="en-US" sz="2800" dirty="0"/>
          </a:p>
        </p:txBody>
      </p:sp>
      <p:sp>
        <p:nvSpPr>
          <p:cNvPr id="26" name="slide4_shape2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>
              <a:lnSpc>
                <a:spcPct val="100000"/>
              </a:lnSpc>
              <a:buNone/>
            </a:pPr>
            <a:endParaRPr/>
          </a:p>
        </p:txBody>
      </p:sp>
      <p:sp>
        <p:nvSpPr>
          <p:cNvPr id="27" name="slide4_shape3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lide4_shape4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lide4_shape5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lide4_shape6"/>
          <p:cNvSpPr/>
          <p:nvPr/>
        </p:nvSpPr>
        <p:spPr>
          <a:xfrm>
            <a:off x="428596" y="300037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lide4_shape7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slide4_shape8"/>
          <p:cNvSpPr/>
          <p:nvPr/>
        </p:nvSpPr>
        <p:spPr>
          <a:xfrm>
            <a:off x="4786314" y="3000372"/>
            <a:ext cx="1800200" cy="1224136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slide4_shape9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slide4_shape1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1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6" name="slide4_shape12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2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7" name="slide4_shape13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3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8" name="slide4_shape14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4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9" name="slide4_shape15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5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0" name="slide4_shape16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6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1" name="slide4_shape17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7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2" name="slide4_shape18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8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158" y="128586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85860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736"/>
            <a:ext cx="178595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285860"/>
            <a:ext cx="170657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000372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3000372"/>
            <a:ext cx="178594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3000372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3000372"/>
            <a:ext cx="1571636" cy="118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428596" y="257174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재료를 준비한다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2643174" y="2500306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주꾸미는 소금으로 깨끗이 씻는다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4786314" y="257174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양념장을 만든다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7072330" y="257174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양념장농도를 맞춘다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428596" y="4286256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주꾸미는 양념장과 한번 버무려 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6" name="TextBox 55"/>
          <p:cNvSpPr txBox="1"/>
          <p:nvPr/>
        </p:nvSpPr>
        <p:spPr>
          <a:xfrm>
            <a:off x="2643174" y="4286256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팬에 부재료를 넣고 한번 익혀준다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4786314" y="4286256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주꾸미를 넣고 익힌다음 참기름을 조금 넣는다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8" name="TextBox 57"/>
          <p:cNvSpPr txBox="1"/>
          <p:nvPr/>
        </p:nvSpPr>
        <p:spPr>
          <a:xfrm>
            <a:off x="7072330" y="435769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그릇에 세팅을 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kern="1200" dirty="0" smtClean="0">
                <a:latin typeface="+mj-lt"/>
                <a:ea typeface="+mj-ea"/>
                <a:cs typeface="+mj-cs"/>
              </a:rPr>
              <a:t>주꾸미는 철이 아니지만 연일 계속되는 폭염으로 인해 피로해 있는 요즘 자양강장제 타우린이 풍부한 주꾸미 볶음이다</a:t>
            </a:r>
            <a:r>
              <a:rPr lang="en-US" altLang="ko-KR" sz="2000" b="1" kern="1200" dirty="0" smtClean="0">
                <a:latin typeface="+mj-lt"/>
                <a:ea typeface="+mj-ea"/>
                <a:cs typeface="+mj-cs"/>
              </a:rPr>
              <a:t>.</a:t>
            </a:r>
            <a:r>
              <a:rPr lang="ko-KR" altLang="en-US" sz="2000" b="1" kern="1200" dirty="0" smtClean="0">
                <a:latin typeface="+mj-lt"/>
                <a:ea typeface="+mj-ea"/>
                <a:cs typeface="+mj-cs"/>
              </a:rPr>
              <a:t> </a:t>
            </a:r>
            <a:endParaRPr lang="en-US" altLang="ko-KR" sz="2000" b="1" kern="12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</a:rPr>
              <a:t>주꾸미 볶음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695846" cy="353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00166" y="500042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백김치</a:t>
            </a:r>
            <a:endParaRPr lang="ko-KR" altLang="en-US" sz="2800" dirty="0"/>
          </a:p>
        </p:txBody>
      </p:sp>
      <p:sp>
        <p:nvSpPr>
          <p:cNvPr id="26" name="slide4_shape2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>
              <a:lnSpc>
                <a:spcPct val="100000"/>
              </a:lnSpc>
              <a:buNone/>
            </a:pPr>
            <a:endParaRPr/>
          </a:p>
        </p:txBody>
      </p:sp>
      <p:sp>
        <p:nvSpPr>
          <p:cNvPr id="27" name="slide4_shape3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lide4_shape4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lide4_shape5"/>
          <p:cNvSpPr/>
          <p:nvPr/>
        </p:nvSpPr>
        <p:spPr>
          <a:xfrm>
            <a:off x="6929454" y="12858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lide4_shape6"/>
          <p:cNvSpPr/>
          <p:nvPr/>
        </p:nvSpPr>
        <p:spPr>
          <a:xfrm>
            <a:off x="428596" y="300037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lide4_shape7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slide4_shape8"/>
          <p:cNvSpPr/>
          <p:nvPr/>
        </p:nvSpPr>
        <p:spPr>
          <a:xfrm>
            <a:off x="4786314" y="3000372"/>
            <a:ext cx="1800200" cy="1224136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slide4_shape9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slide4_shape1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1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6" name="slide4_shape12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2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7" name="slide4_shape13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3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8" name="slide4_shape14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4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9" name="slide4_shape15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5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0" name="slide4_shape16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 dirty="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6</a:t>
            </a:r>
            <a:endParaRPr sz="1400" kern="1200" dirty="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1" name="slide4_shape17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7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2" name="slide4_shape18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8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158" y="128586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18573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85860"/>
            <a:ext cx="178595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14422"/>
            <a:ext cx="178594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285860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071810"/>
            <a:ext cx="1857387" cy="112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3000372"/>
            <a:ext cx="1785950" cy="12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3000372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3000373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428596" y="257174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배추는 소금에 절여준다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2571736" y="2571744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부재료는 크기에 맞게 손질해준다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4857752" y="257174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마늘을 다진다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7000892" y="257174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생강을 다진다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428596" y="435769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설탕과 소금을 넣는다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6" name="TextBox 55"/>
          <p:cNvSpPr txBox="1"/>
          <p:nvPr/>
        </p:nvSpPr>
        <p:spPr>
          <a:xfrm>
            <a:off x="2571736" y="4286256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쌀가루 풀을 만들어 </a:t>
            </a:r>
            <a:endParaRPr lang="en-US" altLang="ko-KR" sz="1000" dirty="0" smtClean="0"/>
          </a:p>
          <a:p>
            <a:r>
              <a:rPr lang="ko-KR" altLang="en-US" sz="1000" dirty="0" smtClean="0"/>
              <a:t>넣는다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4857752" y="4286256"/>
            <a:ext cx="16430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배추와 부재료를 넣고 양념을 넣어 숙성시킨다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8" name="TextBox 57"/>
          <p:cNvSpPr txBox="1"/>
          <p:nvPr/>
        </p:nvSpPr>
        <p:spPr>
          <a:xfrm>
            <a:off x="7000892" y="435769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그릇에 세팅을 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kern="1200" dirty="0" smtClean="0">
                <a:latin typeface="+mj-lt"/>
                <a:ea typeface="+mj-ea"/>
                <a:cs typeface="+mj-cs"/>
              </a:rPr>
              <a:t>여름에 밥맛이 없을때 시원하게 국물을 </a:t>
            </a:r>
            <a:endParaRPr lang="en-US" altLang="ko-KR" sz="2000" b="1" kern="1200" dirty="0" smtClean="0">
              <a:latin typeface="+mj-lt"/>
              <a:ea typeface="+mj-ea"/>
              <a:cs typeface="+mj-cs"/>
            </a:endParaRPr>
          </a:p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kern="1200" dirty="0" smtClean="0">
                <a:latin typeface="+mj-lt"/>
                <a:ea typeface="+mj-ea"/>
                <a:cs typeface="+mj-cs"/>
              </a:rPr>
              <a:t>마시면 식욕을 돋구게 해준다</a:t>
            </a:r>
            <a:r>
              <a:rPr lang="en-US" altLang="ko-KR" sz="2000" b="1" kern="1200" dirty="0" smtClean="0">
                <a:latin typeface="+mj-lt"/>
                <a:ea typeface="+mj-ea"/>
                <a:cs typeface="+mj-cs"/>
              </a:rPr>
              <a:t>.</a:t>
            </a:r>
            <a:r>
              <a:rPr lang="ko-KR" altLang="en-US" sz="2000" b="1" kern="1200" dirty="0" smtClean="0">
                <a:latin typeface="+mj-lt"/>
                <a:ea typeface="+mj-ea"/>
                <a:cs typeface="+mj-cs"/>
              </a:rPr>
              <a:t> </a:t>
            </a:r>
            <a:endParaRPr lang="en-US" altLang="ko-KR" sz="2000" b="1" kern="12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백김치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6"/>
            <a:ext cx="71438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2_shape1"/>
          <p:cNvSpPr>
            <a:spLocks noGrp="1"/>
          </p:cNvSpPr>
          <p:nvPr>
            <p:ph type="ctrTitle" idx="4294967295"/>
          </p:nvPr>
        </p:nvSpPr>
        <p:spPr>
          <a:xfrm>
            <a:off x="539552" y="836712"/>
            <a:ext cx="8352927" cy="37444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algn="ctr">
              <a:lnSpc>
                <a:spcPct val="150000"/>
              </a:lnSpc>
              <a:buNone/>
            </a:pP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사군자의 의미로 梅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(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매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)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는 이른봄의 추위를 무릅쓰고 제일 먼저 꽃을 피운다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. 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蘭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(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난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)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은 깊은 산중에서  은은하고 향기를 멀리 까지 퍼뜨린다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. 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菊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(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국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)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은 늦가을에 첫 추위를 이겨내며 핀다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.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竹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(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죽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)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은 모든 식물의 잎이 떨어진 추운 겨울에도 푸른 잎을 계속 유지 한다는 각 식물  특유의 장점을 君子(군자)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, 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즉 德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(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덕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) 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과 學識(학식)을 갖춘 사람의 인품에 비유하여 四君子(사군자)라고 부릅니다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. 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저희의 </a:t>
            </a:r>
            <a:r>
              <a:rPr lang="ko-KR" altLang="en-US" sz="1600" b="1" dirty="0" err="1" smtClean="0">
                <a:latin typeface="궁서" pitchFamily="18" charset="-127"/>
                <a:ea typeface="궁서" pitchFamily="18" charset="-127"/>
              </a:rPr>
              <a:t>한상차림의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 이름으로 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(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사군자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)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로 지은 이유는 학업에 열중하기 위해 야자를 하는 학생들을 위하여 차린 </a:t>
            </a:r>
            <a:r>
              <a:rPr lang="ko-KR" altLang="en-US" sz="1600" b="1" dirty="0" err="1" smtClean="0">
                <a:latin typeface="궁서" pitchFamily="18" charset="-127"/>
                <a:ea typeface="궁서" pitchFamily="18" charset="-127"/>
              </a:rPr>
              <a:t>한상차림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 야식을 먹고 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(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매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.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난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.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국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.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죽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)</a:t>
            </a:r>
            <a:r>
              <a:rPr lang="ko-KR" altLang="en-US" sz="1600" b="1" dirty="0" smtClean="0">
                <a:latin typeface="궁서" pitchFamily="18" charset="-127"/>
                <a:ea typeface="궁서" pitchFamily="18" charset="-127"/>
              </a:rPr>
              <a:t>의 식물들에게 비유 한 것 처럼 청소년에게 필요한 요소를 갖추어진  음식을 먹고 많은 덕과 학식을 갖추자는 의미로 이름을 지였습니다</a:t>
            </a:r>
            <a:r>
              <a:rPr lang="en-US" altLang="ko-KR" sz="1600" b="1" dirty="0" smtClean="0">
                <a:latin typeface="궁서" pitchFamily="18" charset="-127"/>
                <a:ea typeface="궁서" pitchFamily="18" charset="-127"/>
              </a:rPr>
              <a:t>.</a:t>
            </a:r>
            <a:endParaRPr lang="ko-KR" altLang="ko-KR" sz="1600" b="1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2050" name="Picture 2" descr="C:\Users\내문서\Desktop\temp_1469954464406.177624769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14431"/>
            <a:ext cx="3824425" cy="2151240"/>
          </a:xfrm>
          <a:prstGeom prst="rect">
            <a:avLst/>
          </a:prstGeom>
          <a:noFill/>
          <a:ln cap="rnd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00166" y="500042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떡케이크</a:t>
            </a:r>
            <a:endParaRPr lang="ko-KR" altLang="en-US" sz="2800" dirty="0"/>
          </a:p>
        </p:txBody>
      </p:sp>
      <p:sp>
        <p:nvSpPr>
          <p:cNvPr id="26" name="slide4_shape2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>
              <a:lnSpc>
                <a:spcPct val="100000"/>
              </a:lnSpc>
              <a:buNone/>
            </a:pPr>
            <a:endParaRPr/>
          </a:p>
        </p:txBody>
      </p:sp>
      <p:sp>
        <p:nvSpPr>
          <p:cNvPr id="27" name="slide4_shape3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lide4_shape4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lide4_shape5"/>
          <p:cNvSpPr/>
          <p:nvPr/>
        </p:nvSpPr>
        <p:spPr>
          <a:xfrm>
            <a:off x="6929454" y="12858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slide4_shape1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1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6" name="slide4_shape12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2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7" name="slide4_shape13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3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8" name="slide4_shape14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4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158" y="128586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1785949" cy="12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85860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18573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285859"/>
            <a:ext cx="1785950" cy="121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500034" y="2571744"/>
            <a:ext cx="157163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쌀가루에 물을 넣어    보슬보슬 하게 준비한다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2643174" y="2571744"/>
            <a:ext cx="157163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틀에 층이쌓이도록 부어준다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4857752" y="2571744"/>
            <a:ext cx="157163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/>
              <a:t>20</a:t>
            </a:r>
            <a:r>
              <a:rPr lang="ko-KR" altLang="en-US" sz="1000" dirty="0" smtClean="0"/>
              <a:t>분 정도 찐다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7000892" y="2571744"/>
            <a:ext cx="157163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장식을하고 세팅한다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dirty="0" smtClean="0"/>
              <a:t>가루색소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비트</a:t>
            </a:r>
            <a:r>
              <a:rPr lang="en-US" altLang="ko-KR" sz="2000" b="1" dirty="0" smtClean="0"/>
              <a:t>,</a:t>
            </a:r>
            <a:r>
              <a:rPr lang="ko-KR" altLang="en-US" sz="2000" b="1" dirty="0" smtClean="0"/>
              <a:t>단호박</a:t>
            </a:r>
            <a:r>
              <a:rPr lang="en-US" altLang="ko-KR" sz="2000" b="1" dirty="0" smtClean="0"/>
              <a:t>,</a:t>
            </a:r>
            <a:r>
              <a:rPr lang="ko-KR" altLang="en-US" sz="2000" b="1" dirty="0" smtClean="0"/>
              <a:t>클로렐라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를 </a:t>
            </a:r>
            <a:endParaRPr lang="en-US" altLang="ko-KR" sz="2000" b="1" dirty="0" smtClean="0"/>
          </a:p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dirty="0" smtClean="0"/>
              <a:t>이용하여 웰빙후식 떡케이크</a:t>
            </a:r>
            <a:r>
              <a:rPr lang="en-US" altLang="ko-KR" sz="2000" b="1" dirty="0" smtClean="0"/>
              <a:t>.</a:t>
            </a:r>
            <a:endParaRPr lang="en-US" altLang="ko-KR" sz="2000" b="1" kern="12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떡케이크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14422"/>
            <a:ext cx="5715040" cy="388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dirty="0" smtClean="0"/>
              <a:t>오미자차의 효능에는 집중력감소를 </a:t>
            </a:r>
            <a:endParaRPr lang="en-US" altLang="ko-KR" sz="2000" b="1" dirty="0" smtClean="0"/>
          </a:p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000" b="1" dirty="0" smtClean="0"/>
              <a:t>호전시키는데 큰효과가 있다</a:t>
            </a:r>
            <a:r>
              <a:rPr lang="en-US" altLang="ko-KR" sz="2000" b="1" dirty="0" smtClean="0"/>
              <a:t>.</a:t>
            </a: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오미자차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6858048" cy="416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611560" y="1268760"/>
          <a:ext cx="8064896" cy="4644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126000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buNone/>
                      </a:pPr>
                      <a:endParaRPr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다시마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탕국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두부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탕국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무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탕국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소고기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탕국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참기름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공통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맛소금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공통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잡곡쌀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밥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배추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백김치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양파</a:t>
                      </a:r>
                      <a:r>
                        <a:rPr lang="en-US" altLang="ko-KR" sz="1000" dirty="0" smtClean="0"/>
                        <a:t>,</a:t>
                      </a:r>
                      <a:r>
                        <a:rPr lang="ko-KR" altLang="en-US" sz="1000" dirty="0" smtClean="0"/>
                        <a:t>무</a:t>
                      </a:r>
                      <a:r>
                        <a:rPr lang="en-US" altLang="ko-KR" sz="1000" dirty="0" smtClean="0"/>
                        <a:t>,</a:t>
                      </a:r>
                      <a:r>
                        <a:rPr lang="ko-KR" altLang="en-US" sz="1000" dirty="0" smtClean="0"/>
                        <a:t>당근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백김치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배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백김치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마늘</a:t>
                      </a:r>
                      <a:r>
                        <a:rPr lang="en-US" altLang="ko-KR" sz="1000" dirty="0" smtClean="0"/>
                        <a:t>,</a:t>
                      </a:r>
                      <a:r>
                        <a:rPr lang="ko-KR" altLang="en-US" sz="1000" dirty="0" smtClean="0"/>
                        <a:t>생강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백김치</a:t>
                      </a:r>
                      <a:r>
                        <a:rPr lang="en-US" altLang="ko-KR" sz="1000" dirty="0" smtClean="0"/>
                        <a:t>+</a:t>
                      </a:r>
                      <a:r>
                        <a:rPr lang="ko-KR" altLang="en-US" sz="1000" dirty="0" smtClean="0"/>
                        <a:t>쭈꾸미볶음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쌀가루풀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백김치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slide3_shape1"/>
          <p:cNvSpPr/>
          <p:nvPr/>
        </p:nvSpPr>
        <p:spPr>
          <a:xfrm>
            <a:off x="1835696" y="402235"/>
            <a:ext cx="5976664" cy="522225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800">
                <a:solidFill>
                  <a:schemeClr val="tx1">
                    <a:alpha val="100000"/>
                  </a:schemeClr>
                </a:solidFill>
                <a:ea typeface="맑은 고딕"/>
              </a:rPr>
              <a:t>사용재료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285860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60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285860"/>
            <a:ext cx="20002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2857497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2857497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8973" y="2857496"/>
            <a:ext cx="200472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2857496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4357695"/>
            <a:ext cx="2000264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43174" y="4357695"/>
            <a:ext cx="2000264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4357694"/>
            <a:ext cx="200026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43702" y="4357694"/>
            <a:ext cx="207170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04" y="571480"/>
            <a:ext cx="60722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 smtClean="0"/>
          </a:p>
          <a:p>
            <a:pPr algn="ctr"/>
            <a:r>
              <a:rPr lang="ko-KR" altLang="en-US" sz="2800" dirty="0" smtClean="0"/>
              <a:t>사용재료</a:t>
            </a:r>
            <a:endParaRPr lang="ko-KR" altLang="en-US" sz="2800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642910" y="1357298"/>
          <a:ext cx="8064896" cy="4644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126000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buNone/>
                      </a:pPr>
                      <a:endParaRPr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톳나물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톳나물 무침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두부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톳나물무침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가지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가지무침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홍고추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가지무침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꺠소금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가지무침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고춧가루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가지무침</a:t>
                      </a:r>
                      <a:r>
                        <a:rPr lang="en-US" altLang="ko-KR" sz="1000" dirty="0" smtClean="0"/>
                        <a:t>+</a:t>
                      </a:r>
                      <a:r>
                        <a:rPr lang="ko-KR" altLang="en-US" sz="1000" dirty="0" smtClean="0"/>
                        <a:t>쭈꾸미볶음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간장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가지무침</a:t>
                      </a:r>
                      <a:r>
                        <a:rPr lang="en-US" altLang="ko-KR" sz="1000" dirty="0" smtClean="0"/>
                        <a:t>+</a:t>
                      </a:r>
                      <a:r>
                        <a:rPr lang="ko-KR" altLang="en-US" sz="1000" dirty="0" smtClean="0"/>
                        <a:t>쭈꾸미볶음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마늘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공통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들기름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가지무침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쭈꾸미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쭈꾸미볶음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두부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쭈꾸미볶음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홍고추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애호박전</a:t>
                      </a:r>
                      <a:r>
                        <a:rPr lang="en-US" altLang="ko-KR" sz="1000" dirty="0" smtClean="0"/>
                        <a:t>+</a:t>
                      </a:r>
                      <a:r>
                        <a:rPr lang="ko-KR" altLang="en-US" sz="1000" dirty="0" smtClean="0"/>
                        <a:t>쭈꾸미볶음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357298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357298"/>
            <a:ext cx="207170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192882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357298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2928935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2928935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928935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2928935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2910" y="4429132"/>
            <a:ext cx="200026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43174" y="4500570"/>
            <a:ext cx="200026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3438" y="4500570"/>
            <a:ext cx="207170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15140" y="4500570"/>
            <a:ext cx="1928826" cy="121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785794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사용재료</a:t>
            </a:r>
            <a:endParaRPr lang="ko-KR" altLang="en-US" sz="2800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642910" y="1357298"/>
          <a:ext cx="8064896" cy="4644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126000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buNone/>
                      </a:pPr>
                      <a:endParaRPr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고추장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쭈꾸미볶음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설탕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쭈꾸미볶음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애호박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애호박전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달걀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애호박전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부침가루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애호박전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쌀가루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떡케이크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오미자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오미자차</a:t>
                      </a:r>
                      <a:r>
                        <a:rPr lang="en-US" altLang="ko-KR" sz="1000" dirty="0" smtClean="0"/>
                        <a:t>)</a:t>
                      </a:r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sz="1000" dirty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sz="10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200026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357298"/>
            <a:ext cx="200026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57298"/>
            <a:ext cx="20002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357299"/>
            <a:ext cx="2071702" cy="130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191" y="2928934"/>
            <a:ext cx="203598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2928934"/>
            <a:ext cx="207500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2928935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4_shape1"/>
          <p:cNvSpPr/>
          <p:nvPr/>
        </p:nvSpPr>
        <p:spPr>
          <a:xfrm>
            <a:off x="1835696" y="404664"/>
            <a:ext cx="5976664" cy="415839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잡곡밥</a:t>
            </a:r>
            <a:endParaRPr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4_shape2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>
              <a:lnSpc>
                <a:spcPct val="100000"/>
              </a:lnSpc>
              <a:buNone/>
            </a:pPr>
            <a:endParaRPr/>
          </a:p>
        </p:txBody>
      </p:sp>
      <p:sp>
        <p:nvSpPr>
          <p:cNvPr id="5" name="slide4_shape3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4_shape4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lide4_shape1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1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14" name="slide4_shape12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2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15" name="slide4_shape13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3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7158" y="128586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285860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내문서\Desktop\1469952240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33" y="1285861"/>
            <a:ext cx="1800200" cy="120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내문서\Desktop\1469952236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82" y="1285860"/>
            <a:ext cx="1803667" cy="11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014" y="2564904"/>
            <a:ext cx="176609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잡곡 쌀을 물에 </a:t>
            </a:r>
            <a:r>
              <a:rPr lang="en-US" altLang="ko-KR" sz="1000" dirty="0" smtClean="0"/>
              <a:t>30</a:t>
            </a:r>
            <a:r>
              <a:rPr lang="ko-KR" altLang="en-US" sz="1000" dirty="0" smtClean="0"/>
              <a:t>분 정도 불려 </a:t>
            </a:r>
            <a:r>
              <a:rPr lang="ko-KR" altLang="en-US" sz="1000" dirty="0"/>
              <a:t>줍</a:t>
            </a:r>
            <a:r>
              <a:rPr lang="ko-KR" altLang="en-US" sz="1000" dirty="0" smtClean="0"/>
              <a:t>니다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2548833" y="2564904"/>
            <a:ext cx="176609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적정량의 물을 넣어 줍니다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98044" y="2564904"/>
            <a:ext cx="176609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30</a:t>
            </a:r>
            <a:r>
              <a:rPr lang="ko-KR" altLang="en-US" sz="1000" dirty="0" smtClean="0"/>
              <a:t>분간 쪄줍니다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400" b="1" dirty="0" smtClean="0"/>
              <a:t>야간자율학습을 하는 청소년에게 좋은 영양소가 가득한</a:t>
            </a:r>
            <a:r>
              <a:rPr lang="en-US" altLang="ko-KR" sz="2400" b="1" dirty="0" smtClean="0"/>
              <a:t>15</a:t>
            </a:r>
            <a:r>
              <a:rPr lang="ko-KR" altLang="en-US" sz="2400" b="1" dirty="0" smtClean="0"/>
              <a:t>가지 곡물을 넣은 쌀들을 섞어 만든 잡곡밥   </a:t>
            </a:r>
            <a:endParaRPr lang="en-US" altLang="ko-KR" sz="2400" b="1" kern="12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잡곡밥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6"/>
            <a:ext cx="711205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00166" y="357166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탕국</a:t>
            </a:r>
            <a:endParaRPr lang="ko-KR" altLang="en-US" sz="2800" dirty="0"/>
          </a:p>
        </p:txBody>
      </p:sp>
      <p:sp>
        <p:nvSpPr>
          <p:cNvPr id="26" name="slide4_shape2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>
              <a:lnSpc>
                <a:spcPct val="100000"/>
              </a:lnSpc>
              <a:buNone/>
            </a:pPr>
            <a:endParaRPr/>
          </a:p>
        </p:txBody>
      </p:sp>
      <p:sp>
        <p:nvSpPr>
          <p:cNvPr id="27" name="slide4_shape3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lide4_shape4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lide4_shape5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lide4_shape6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lide4_shape7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slide4_shape8"/>
          <p:cNvSpPr/>
          <p:nvPr/>
        </p:nvSpPr>
        <p:spPr>
          <a:xfrm>
            <a:off x="4786314" y="3000372"/>
            <a:ext cx="1800200" cy="1224136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slide4_shape9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slide4_shape10"/>
          <p:cNvSpPr/>
          <p:nvPr/>
        </p:nvSpPr>
        <p:spPr>
          <a:xfrm>
            <a:off x="395120" y="4725144"/>
            <a:ext cx="1800200" cy="122413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algn="ctr" defTabSz="914400" latinLnBrk="1"/>
            <a:endParaRPr sz="14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slide4_shape1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1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6" name="slide4_shape12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2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7" name="slide4_shape13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3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8" name="slide4_shape14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4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39" name="slide4_shape15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5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0" name="slide4_shape16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 dirty="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6</a:t>
            </a:r>
            <a:endParaRPr sz="1400" kern="1200" dirty="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1" name="slide4_shape17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7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2" name="slide4_shape18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8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43" name="slide4_shape19"/>
          <p:cNvSpPr/>
          <p:nvPr/>
        </p:nvSpPr>
        <p:spPr>
          <a:xfrm>
            <a:off x="161406" y="4719448"/>
            <a:ext cx="215608" cy="293728"/>
          </a:xfrm>
          <a:prstGeom prst="rect">
            <a:avLst/>
          </a:prstGeom>
          <a:noFill/>
          <a:ln w="25400" cap="flat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r>
              <a:rPr lang="en-US" altLang="ko-KR" sz="1400" kern="1200">
                <a:solidFill>
                  <a:schemeClr val="tx2"/>
                </a:solidFill>
                <a:latin typeface="HY견고딕"/>
                <a:ea typeface="HY견고딕"/>
                <a:cs typeface="+mn-cs"/>
              </a:rPr>
              <a:t>9</a:t>
            </a:r>
            <a:endParaRPr sz="1400" kern="1200">
              <a:solidFill>
                <a:schemeClr val="tx2"/>
              </a:solidFill>
              <a:latin typeface="HY견고딕"/>
              <a:ea typeface="HY견고딕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158" y="128586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7158" y="1285860"/>
            <a:ext cx="177798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85860"/>
            <a:ext cx="178595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178595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29454" y="1285860"/>
            <a:ext cx="18000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000372"/>
            <a:ext cx="178591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000372"/>
            <a:ext cx="174626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929454" y="3000372"/>
            <a:ext cx="177801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714884"/>
            <a:ext cx="177801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3000372"/>
            <a:ext cx="1785950" cy="12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" name="TextBox 69"/>
          <p:cNvSpPr txBox="1"/>
          <p:nvPr/>
        </p:nvSpPr>
        <p:spPr>
          <a:xfrm>
            <a:off x="428596" y="2643182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냄비에 참기름을 넣는다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82" name="TextBox 81"/>
          <p:cNvSpPr txBox="1"/>
          <p:nvPr/>
        </p:nvSpPr>
        <p:spPr>
          <a:xfrm>
            <a:off x="2643174" y="2643182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소고기를 넣는다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83" name="TextBox 82"/>
          <p:cNvSpPr txBox="1"/>
          <p:nvPr/>
        </p:nvSpPr>
        <p:spPr>
          <a:xfrm>
            <a:off x="4714876" y="2643182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소고기를 볶는다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84" name="TextBox 83"/>
          <p:cNvSpPr txBox="1"/>
          <p:nvPr/>
        </p:nvSpPr>
        <p:spPr>
          <a:xfrm>
            <a:off x="7000892" y="435769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불순물을 겉어낸다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85" name="TextBox 84"/>
          <p:cNvSpPr txBox="1"/>
          <p:nvPr/>
        </p:nvSpPr>
        <p:spPr>
          <a:xfrm>
            <a:off x="4857752" y="435769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소금으로 간을 맞춘다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86" name="TextBox 85"/>
          <p:cNvSpPr txBox="1"/>
          <p:nvPr/>
        </p:nvSpPr>
        <p:spPr>
          <a:xfrm>
            <a:off x="500034" y="435769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썰어놓은 무를 넣는다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89" name="TextBox 88"/>
          <p:cNvSpPr txBox="1"/>
          <p:nvPr/>
        </p:nvSpPr>
        <p:spPr>
          <a:xfrm>
            <a:off x="7000892" y="2643182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물을 </a:t>
            </a:r>
            <a:r>
              <a:rPr lang="en-US" altLang="ko-KR" sz="1000" dirty="0" smtClean="0"/>
              <a:t>2</a:t>
            </a:r>
            <a:r>
              <a:rPr lang="ko-KR" altLang="en-US" sz="1000" dirty="0" smtClean="0"/>
              <a:t>컵 넣는다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90" name="TextBox 89"/>
          <p:cNvSpPr txBox="1"/>
          <p:nvPr/>
        </p:nvSpPr>
        <p:spPr>
          <a:xfrm>
            <a:off x="2571736" y="4357694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두부를 넣는다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sp>
        <p:nvSpPr>
          <p:cNvPr id="91" name="TextBox 90"/>
          <p:cNvSpPr txBox="1"/>
          <p:nvPr/>
        </p:nvSpPr>
        <p:spPr>
          <a:xfrm>
            <a:off x="500034" y="6072206"/>
            <a:ext cx="164307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그릇에 세팅한다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5_shape1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  <a:ln w="25400" cap="flat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latinLnBrk="1"/>
            <a:endParaRPr sz="18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5_shape2"/>
          <p:cNvSpPr/>
          <p:nvPr/>
        </p:nvSpPr>
        <p:spPr>
          <a:xfrm>
            <a:off x="1142976" y="5286388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ctr"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latinLnBrk="1">
              <a:spcBef>
                <a:spcPct val="0"/>
              </a:spcBef>
              <a:buNone/>
            </a:pPr>
            <a:r>
              <a:rPr lang="ko-KR" altLang="en-US" sz="2400" b="1" kern="1200" dirty="0" smtClean="0">
                <a:latin typeface="+mj-lt"/>
                <a:ea typeface="+mj-ea"/>
                <a:cs typeface="+mj-cs"/>
              </a:rPr>
              <a:t>피곤한 몸을 따뜻하게 데워주는 국물</a:t>
            </a:r>
            <a:endParaRPr lang="en-US" altLang="ko-KR" sz="2400" b="1" kern="12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" name="slide5_shape3"/>
          <p:cNvSpPr/>
          <p:nvPr/>
        </p:nvSpPr>
        <p:spPr>
          <a:xfrm>
            <a:off x="1315615" y="483878"/>
            <a:ext cx="6800800" cy="460992"/>
          </a:xfrm>
          <a:prstGeom prst="rect">
            <a:avLst/>
          </a:prstGeom>
        </p:spPr>
        <p:txBody>
          <a:bodyPr/>
          <a:lstStyle>
            <a:lvl1pPr algn="ctr" defTabSz="914400" latinLnBrk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buNone/>
            </a:pP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요리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ko-KR" altLang="ko-KR" sz="2400" b="1" dirty="0">
                <a:solidFill>
                  <a:schemeClr val="tx1">
                    <a:alpha val="100000"/>
                  </a:schemeClr>
                </a:solidFill>
                <a:ea typeface="맑은 고딕"/>
              </a:rPr>
              <a:t>제목</a:t>
            </a:r>
            <a:r>
              <a:rPr lang="en-US" altLang="ko-KR" sz="2400" b="1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 </a:t>
            </a:r>
            <a:r>
              <a:rPr lang="en-US" altLang="ko-KR" sz="2400" dirty="0">
                <a:solidFill>
                  <a:schemeClr val="tx1">
                    <a:alpha val="100000"/>
                  </a:schemeClr>
                </a:solidFill>
                <a:latin typeface="+mj-lt"/>
              </a:rPr>
              <a:t>: 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『</a:t>
            </a:r>
            <a:r>
              <a:rPr lang="ko-KR" altLang="en-US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탕국</a:t>
            </a:r>
            <a:r>
              <a:rPr lang="en-US" altLang="ko-KR" sz="240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』</a:t>
            </a:r>
            <a:r>
              <a:rPr lang="en-US" altLang="ko-KR" sz="2400" dirty="0">
                <a:solidFill>
                  <a:srgbClr val="0070C0"/>
                </a:solidFill>
                <a:latin typeface="+mj-lt"/>
              </a:rPr>
              <a:t> 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706439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맑은 고딕"/>
        <a:ea typeface=""/>
        <a:cs typeface=""/>
        <a:font script="Arab" typeface="Times New Roman"/>
        <a:font script="Beng" typeface="Vrinda"/>
        <a:font script="Cans" typeface="Euphemia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ans" typeface="宋体"/>
        <a:font script="Hant" typeface="新細明體"/>
        <a:font script="Hebr" typeface="Times New Roman"/>
        <a:font script="Jpan" typeface="ＭＳ Ｐゴシック"/>
        <a:font script="Khmr" typeface="MoolBoran"/>
        <a:font script="Knda" typeface="Tunga"/>
        <a:font script="Laoo" typeface="DokChampa"/>
        <a:font script="Mlym" typeface="Kartika"/>
        <a:font script="Mong" typeface="Mongolian Baiti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Uigh" typeface="Microsoft Uighur"/>
        <a:font script="Viet" typeface="Times New Roman"/>
        <a:font script="Yiii" typeface="Microsoft Yi Baiti"/>
      </a:majorFont>
      <a:minorFont>
        <a:latin typeface="맑은 고딕"/>
        <a:ea typeface=""/>
        <a:cs typeface=""/>
        <a:font script="Arab" typeface="Arial"/>
        <a:font script="Beng" typeface="Vrinda"/>
        <a:font script="Cans" typeface="Euphemia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ans" typeface="宋体"/>
        <a:font script="Hant" typeface="新細明體"/>
        <a:font script="Hebr" typeface="Arial"/>
        <a:font script="Jpan" typeface="ＭＳ Ｐゴシック"/>
        <a:font script="Khmr" typeface="DaunPenh"/>
        <a:font script="Knda" typeface="Tunga"/>
        <a:font script="Laoo" typeface="DokChampa"/>
        <a:font script="Mlym" typeface="Kartika"/>
        <a:font script="Mong" typeface="Mongolian Baiti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Uigh" typeface="Microsoft Uighur"/>
        <a:font script="Viet" typeface="Arial"/>
        <a:font script="Yiii" typeface="Microsoft Yi Baiti"/>
      </a:minorFont>
    </a:fontScheme>
    <a:fmtScheme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683</Words>
  <Application>Microsoft Office PowerPoint</Application>
  <PresentationFormat>화면 슬라이드 쇼(4:3)</PresentationFormat>
  <Paragraphs>171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7" baseType="lpstr">
      <vt:lpstr>HY견고딕</vt:lpstr>
      <vt:lpstr>궁서</vt:lpstr>
      <vt:lpstr>맑은 고딕</vt:lpstr>
      <vt:lpstr>Arial</vt:lpstr>
      <vt:lpstr/>
      <vt:lpstr> 『사 군 자』</vt:lpstr>
      <vt:lpstr>사군자의 의미로 梅(매)는 이른봄의 추위를 무릅쓰고 제일 먼저 꽃을 피운다. 蘭(난)은 깊은 산중에서  은은하고 향기를 멀리 까지 퍼뜨린다. 菊(국)은 늦가을에 첫 추위를 이겨내며 핀다.竹(죽)은 모든 식물의 잎이 떨어진 추운 겨울에도 푸른 잎을 계속 유지 한다는 각 식물  특유의 장점을 君子(군자), 즉 德(덕) 과 學識(학식)을 갖춘 사람의 인품에 비유하여 四君子(사군자)라고 부릅니다. 저희의 한상차림의 이름으로 (사군자)로 지은 이유는 학업에 열중하기 위해 야자를 하는 학생들을 위하여 차린 한상차림 야식을 먹고 (매.난.국.죽)의 식물들에게 비유 한 것 처럼 청소년에게 필요한 요소를 갖추어진  음식을 먹고 많은 덕과 학식을 갖추자는 의미로 이름을 지였습니다.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사이냅소프트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 목</dc:title>
  <dc:creator>user</dc:creator>
  <cp:lastModifiedBy>Microsoft</cp:lastModifiedBy>
  <cp:revision>38</cp:revision>
  <dcterms:modified xsi:type="dcterms:W3CDTF">2016-08-10T02:40:15Z</dcterms:modified>
</cp:coreProperties>
</file>