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8">
          <p15:clr>
            <a:srgbClr val="A4A3A4"/>
          </p15:clr>
        </p15:guide>
        <p15:guide id="3" pos="348">
          <p15:clr>
            <a:srgbClr val="A4A3A4"/>
          </p15:clr>
        </p15:guide>
        <p15:guide id="4" pos="-2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287"/>
    <p:restoredTop sz="96391"/>
  </p:normalViewPr>
  <p:slideViewPr>
    <p:cSldViewPr snapToObjects="1">
      <p:cViewPr>
        <p:scale>
          <a:sx n="84" d="100"/>
          <a:sy n="84" d="100"/>
        </p:scale>
        <p:origin x="2016" y="714"/>
      </p:cViewPr>
      <p:guideLst>
        <p:guide orient="horz" pos="2159"/>
        <p:guide pos="2878"/>
        <p:guide pos="348"/>
        <p:guide pos="-2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4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7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20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22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399" y="274638"/>
            <a:ext cx="20574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870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57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861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14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1435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172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200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229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038600" cy="4525963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1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10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4" cy="639761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10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4" cy="3951288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2" cy="1162050"/>
          </a:xfrm>
        </p:spPr>
        <p:txBody>
          <a:bodyPr anchor="b"/>
          <a:lstStyle>
            <a:lvl1pPr algn="l">
              <a:defRPr sz="45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2" cy="4691063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300"/>
            </a:lvl3pPr>
            <a:lvl4pPr marL="3086100" indent="0">
              <a:buNone/>
              <a:defRPr sz="2000"/>
            </a:lvl4pPr>
            <a:lvl5pPr marL="4114800" indent="0">
              <a:buNone/>
              <a:defRPr sz="2000"/>
            </a:lvl5pPr>
            <a:lvl6pPr marL="5143500" indent="0">
              <a:buNone/>
              <a:defRPr sz="2000"/>
            </a:lvl6pPr>
            <a:lvl7pPr marL="6172200" indent="0">
              <a:buNone/>
              <a:defRPr sz="2000"/>
            </a:lvl7pPr>
            <a:lvl8pPr marL="7200900" indent="0">
              <a:buNone/>
              <a:defRPr sz="2000"/>
            </a:lvl8pPr>
            <a:lvl9pPr marL="8229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7" y="4800600"/>
            <a:ext cx="5486400" cy="566738"/>
          </a:xfrm>
        </p:spPr>
        <p:txBody>
          <a:bodyPr anchor="b"/>
          <a:lstStyle>
            <a:lvl1pPr algn="l">
              <a:defRPr sz="45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400" cy="4114800"/>
          </a:xfrm>
        </p:spPr>
        <p:txBody>
          <a:bodyPr/>
          <a:lstStyle>
            <a:lvl1pPr marL="0" indent="0">
              <a:buNone/>
              <a:defRPr sz="7200"/>
            </a:lvl1pPr>
            <a:lvl2pPr marL="1028700" indent="0">
              <a:buNone/>
              <a:defRPr sz="6300"/>
            </a:lvl2pPr>
            <a:lvl3pPr marL="2057400" indent="0">
              <a:buNone/>
              <a:defRPr sz="5400"/>
            </a:lvl3pPr>
            <a:lvl4pPr marL="3086100" indent="0">
              <a:buNone/>
              <a:defRPr sz="4500"/>
            </a:lvl4pPr>
            <a:lvl5pPr marL="4114800" indent="0">
              <a:buNone/>
              <a:defRPr sz="4500"/>
            </a:lvl5pPr>
            <a:lvl6pPr marL="5143500" indent="0">
              <a:buNone/>
              <a:defRPr sz="4500"/>
            </a:lvl6pPr>
            <a:lvl7pPr marL="6172200" indent="0">
              <a:buNone/>
              <a:defRPr sz="4500"/>
            </a:lvl7pPr>
            <a:lvl8pPr marL="7200900" indent="0">
              <a:buNone/>
              <a:defRPr sz="4500"/>
            </a:lvl8pPr>
            <a:lvl9pPr marL="8229600" indent="0">
              <a:buNone/>
              <a:defRPr sz="4500"/>
            </a:lvl9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400" cy="804861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300"/>
            </a:lvl3pPr>
            <a:lvl4pPr marL="3086100" indent="0">
              <a:buNone/>
              <a:defRPr sz="2000"/>
            </a:lvl4pPr>
            <a:lvl5pPr marL="4114800" indent="0">
              <a:buNone/>
              <a:defRPr sz="2000"/>
            </a:lvl5pPr>
            <a:lvl6pPr marL="5143500" indent="0">
              <a:buNone/>
              <a:defRPr sz="2000"/>
            </a:lvl6pPr>
            <a:lvl7pPr marL="6172200" indent="0">
              <a:buNone/>
              <a:defRPr sz="2000"/>
            </a:lvl7pPr>
            <a:lvl8pPr marL="7200900" indent="0">
              <a:buNone/>
              <a:defRPr sz="2000"/>
            </a:lvl8pPr>
            <a:lvl9pPr marL="8229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Office 테마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205740" tIns="102870" rIns="205740" bIns="10287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205740" tIns="102870" rIns="205740" bIns="10287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205740" tIns="102870" rIns="205740" bIns="10287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EF002DF1-3FA6-4E09-85C8-1D2BBFC0BA44}" type="datetime1">
              <a:rPr lang="ko-KR" altLang="en-US"/>
              <a:pPr lvl="0">
                <a:defRPr lang="ko-KR" altLang="en-US"/>
              </a:pPr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205740" tIns="102870" rIns="205740" bIns="10287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205740" tIns="102870" rIns="205740" bIns="10287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45310877-8E08-4EA1-BFD3-9CF17D559EC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xStyles>
    <p:titleStyle>
      <a:lvl1pPr algn="ctr" defTabSz="2057400" rtl="0" eaLnBrk="1" latinLnBrk="1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71525" indent="-771525" algn="l" defTabSz="2057400" rtl="0" eaLnBrk="1" latinLnBrk="1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8" indent="-642938" algn="l" defTabSz="2057400" rtl="0" eaLnBrk="1" latinLnBrk="1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71750" indent="-514350" algn="l" defTabSz="2057400" rtl="0" eaLnBrk="1" latinLnBrk="1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0" indent="-514350" algn="l" defTabSz="2057400" rtl="0" eaLnBrk="1" latinLnBrk="1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29150" indent="-514350" algn="l" defTabSz="2057400" rtl="0" eaLnBrk="1" latinLnBrk="1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57850" indent="-514350" algn="l" defTabSz="2057400" rtl="0" eaLnBrk="1" latinLnBrk="1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86550" indent="-514350" algn="l" defTabSz="2057400" rtl="0" eaLnBrk="1" latinLnBrk="1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715250" indent="-514350" algn="l" defTabSz="2057400" rtl="0" eaLnBrk="1" latinLnBrk="1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43950" indent="-514350" algn="l" defTabSz="2057400" rtl="0" eaLnBrk="1" latinLnBrk="1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0861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1722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229600" algn="l" defTabSz="2057400" rtl="0" eaLnBrk="1" latinLnBrk="1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03603" y="270934"/>
            <a:ext cx="6150888" cy="4958291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57" y="2326005"/>
            <a:ext cx="8229600" cy="1548765"/>
          </a:xfr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44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별나라에 간</a:t>
            </a:r>
          </a:p>
          <a:p>
            <a:pPr lvl="0">
              <a:defRPr lang="ko-KR" altLang="en-US"/>
            </a:pPr>
            <a:r>
              <a:rPr lang="ko-KR" altLang="en-US" sz="44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꼬꼬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3923919" y="3861054"/>
            <a:ext cx="12915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/>
        </p:nvSpPr>
        <p:spPr>
          <a:xfrm>
            <a:off x="609657" y="5085207"/>
            <a:ext cx="8229600" cy="815340"/>
          </a:xfrm>
          <a:prstGeom prst="rect">
            <a:avLst/>
          </a:prstGeom>
        </p:spPr>
        <p:txBody>
          <a:bodyPr vert="horz" wrap="square" lIns="205740" tIns="102870" rIns="205740" bIns="102870" anchor="ctr">
            <a:spAutoFit/>
          </a:bodyPr>
          <a:lstStyle/>
          <a:p>
            <a:pPr lvl="0" algn="ctr" defTabSz="1930828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40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성남고등학교, 김예진/박지은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951021" y="4491975"/>
            <a:ext cx="12915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2"/>
          <a:srcRect l="8260" t="2200" r="12200"/>
          <a:stretch>
            <a:fillRect/>
          </a:stretch>
        </p:blipFill>
        <p:spPr>
          <a:xfrm>
            <a:off x="0" y="794729"/>
            <a:ext cx="9144000" cy="6063271"/>
          </a:xfrm>
          <a:prstGeom prst="rect">
            <a:avLst/>
          </a:prstGeom>
        </p:spPr>
      </p:pic>
      <p:sp>
        <p:nvSpPr>
          <p:cNvPr id="23" name="모서리가 둥근 직사각형 48"/>
          <p:cNvSpPr/>
          <p:nvPr/>
        </p:nvSpPr>
        <p:spPr>
          <a:xfrm>
            <a:off x="2125768" y="182836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700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제목 4"/>
          <p:cNvSpPr txBox="1"/>
          <p:nvPr/>
        </p:nvSpPr>
        <p:spPr>
          <a:xfrm>
            <a:off x="2868573" y="204810"/>
            <a:ext cx="3406853" cy="415839"/>
          </a:xfrm>
          <a:prstGeom prst="rect">
            <a:avLst/>
          </a:prstGeom>
        </p:spPr>
        <p:txBody>
          <a:bodyPr/>
          <a:lstStyle/>
          <a:p>
            <a:pPr marL="0" lvl="0" algn="ctr" defTabSz="84463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700" b="1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별나라에 간 꼬꼬</a:t>
            </a:r>
          </a:p>
        </p:txBody>
      </p:sp>
      <p:sp>
        <p:nvSpPr>
          <p:cNvPr id="25" name="제목 4"/>
          <p:cNvSpPr txBox="1"/>
          <p:nvPr/>
        </p:nvSpPr>
        <p:spPr>
          <a:xfrm>
            <a:off x="107442" y="908685"/>
            <a:ext cx="7416926" cy="415839"/>
          </a:xfrm>
          <a:prstGeom prst="rect">
            <a:avLst/>
          </a:prstGeom>
        </p:spPr>
        <p:txBody>
          <a:bodyPr/>
          <a:lstStyle/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7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별나라에 간 꼬꼬가 건강한 꿈을 응원합니다!</a:t>
            </a: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700" b="0" i="0" u="none" kern="1200">
              <a:solidFill>
                <a:schemeClr val="bg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marL="0" lvl="0" algn="ctr" defTabSz="818236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7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                    감사합니다!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48"/>
          <p:cNvSpPr/>
          <p:nvPr/>
        </p:nvSpPr>
        <p:spPr>
          <a:xfrm>
            <a:off x="-32428" y="38817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-250529" y="-42291"/>
            <a:ext cx="5328666" cy="662940"/>
          </a:xfrm>
          <a:prstGeom prst="rect">
            <a:avLst/>
          </a:prstGeom>
        </p:spPr>
        <p:txBody>
          <a:bodyPr vert="horz" wrap="square" lIns="205740" tIns="102870" rIns="205740" bIns="102870" anchor="ctr">
            <a:spAutoFit/>
          </a:bodyPr>
          <a:lstStyle/>
          <a:p>
            <a:pPr lvl="0" algn="ctr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30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출품하는 메뉴의 전체 컨셉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0" y="1125855"/>
            <a:ext cx="9217152" cy="5330189"/>
          </a:xfrm>
          <a:prstGeom prst="rect">
            <a:avLst/>
          </a:prstGeom>
        </p:spPr>
        <p:txBody>
          <a:bodyPr vert="horz" wrap="square" lIns="205740" tIns="102870" rIns="205740" bIns="102870" anchor="ctr">
            <a:spAutoFit/>
          </a:bodyPr>
          <a:lstStyle/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</a:t>
            </a:r>
            <a:r>
              <a:rPr lang="ko-KR" altLang="en-US" sz="2400" b="0" i="0" u="sng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야간자율학습 시간에 친구에게 해주고 싶은 건강 음식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'이라는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주제를 생각하여 전체적인 컨셉은 영화 '</a:t>
            </a:r>
            <a:r>
              <a:rPr lang="ko-KR" altLang="en-US" sz="2400" b="1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마당을 나온 암탉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'을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모티브로 하였습니다. 늦은 시간까지도 학교에서 야자를 하며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느끼게 되는 압박감을 창밖의 별을 보면서 언젠가 누리게 될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자유와 날개처럼 펼쳐질 꿈을 생각함으로써 이겨내는 학생들의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모습을 표현하여 제목을 '</a:t>
            </a:r>
            <a:r>
              <a:rPr lang="ko-KR" altLang="en-US" sz="2400" b="1" i="0" u="none" kern="1200">
                <a:solidFill>
                  <a:srgbClr val="FF0000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별나라에 간 꼬꼬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'로 정하게 되었습니다.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400" b="0" i="0" u="none" kern="1200">
              <a:solidFill>
                <a:schemeClr val="tx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야자시간에 무엇이 가장 먹고 싶냐는 질문에 대다수의 학생들은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치킨이라고 대답을 하였습니다. 그래서 저희는 자극적인 치킨을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대신할 수 있는 '</a:t>
            </a:r>
            <a:r>
              <a:rPr lang="ko-KR" altLang="en-US" sz="2400" b="1" i="0" u="none" kern="1200">
                <a:solidFill>
                  <a:srgbClr val="FF6600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미소닭강정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'과 가볍고 건강하게 먹을 수 있는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</a:t>
            </a:r>
            <a:r>
              <a:rPr lang="ko-KR" altLang="en-US" sz="2400" b="1" i="0" u="none" kern="1200">
                <a:solidFill>
                  <a:srgbClr val="008000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단호박크로켓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', 면역력 향상과 안구건조증에 도움이 되는 망고를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이용한 '</a:t>
            </a:r>
            <a:r>
              <a:rPr lang="ko-KR" altLang="en-US" sz="2400" b="1" i="0" u="none" kern="1200">
                <a:solidFill>
                  <a:srgbClr val="EDCC16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망고 라씨</a:t>
            </a: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'를 준비하였습니다.</a:t>
            </a: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endParaRPr lang="ko-KR" altLang="en-US" sz="2400" b="0" i="0" u="none" kern="1200">
              <a:solidFill>
                <a:schemeClr val="tx1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  <a:p>
            <a:pPr lvl="0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400" b="0" i="0" u="none" kern="1200">
                <a:solidFill>
                  <a:schemeClr val="tx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대한민국 학생들이 건강하게 꿈을 이뤄나갔으면 좋겠습니다!</a:t>
            </a:r>
          </a:p>
        </p:txBody>
      </p:sp>
      <p:pic>
        <p:nvPicPr>
          <p:cNvPr id="7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87792" y="-118903"/>
            <a:ext cx="1656208" cy="1335085"/>
          </a:xfrm>
          <a:prstGeom prst="rect">
            <a:avLst/>
          </a:prstGeom>
        </p:spPr>
      </p:pic>
      <p:sp>
        <p:nvSpPr>
          <p:cNvPr id="8" name="포인트가 5개인 별 7"/>
          <p:cNvSpPr/>
          <p:nvPr/>
        </p:nvSpPr>
        <p:spPr>
          <a:xfrm>
            <a:off x="8044421" y="349175"/>
            <a:ext cx="542948" cy="5429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3951021" y="4491975"/>
            <a:ext cx="12915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48"/>
          <p:cNvSpPr/>
          <p:nvPr/>
        </p:nvSpPr>
        <p:spPr>
          <a:xfrm>
            <a:off x="-32427" y="38817"/>
            <a:ext cx="3020229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-250529" y="-42292"/>
            <a:ext cx="3382348" cy="662940"/>
          </a:xfrm>
          <a:prstGeom prst="rect">
            <a:avLst/>
          </a:prstGeom>
        </p:spPr>
        <p:txBody>
          <a:bodyPr vert="horz" wrap="square" lIns="205740" tIns="102870" rIns="205740" bIns="102870" anchor="ctr">
            <a:spAutoFit/>
          </a:bodyPr>
          <a:lstStyle/>
          <a:p>
            <a:pPr lvl="0" algn="ctr" defTabSz="1812043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30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사용재료</a:t>
            </a:r>
          </a:p>
        </p:txBody>
      </p:sp>
      <p:graphicFrame>
        <p:nvGraphicFramePr>
          <p:cNvPr id="27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90666"/>
              </p:ext>
            </p:extLst>
          </p:nvPr>
        </p:nvGraphicFramePr>
        <p:xfrm>
          <a:off x="611560" y="975261"/>
          <a:ext cx="8065333" cy="561001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21205"/>
                <a:gridCol w="2016224"/>
                <a:gridCol w="2016224"/>
                <a:gridCol w="2011680"/>
              </a:tblGrid>
              <a:tr h="1260000"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2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2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2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2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닭 안심 250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두부 150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단호박 1개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양파 다진것 50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g</a:t>
                      </a: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/</a:t>
                      </a:r>
                    </a:p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베이컨 다진것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 35g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  <a:tr h="508808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참치 100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요거트 200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우유 300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망고 350</a:t>
                      </a:r>
                      <a:r>
                        <a:rPr lang="en-US" altLang="ko-KR" sz="1500" b="1">
                          <a:solidFill>
                            <a:srgbClr val="000000"/>
                          </a:solidFill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  <a:tr h="1255324"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871876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None/>
                        <a:defRPr lang="ko-KR"/>
                      </a:pPr>
                      <a:endParaRPr lang="ko-KR" altLang="en-US" sz="15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HY나무L"/>
                        <a:ea typeface="HY나무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  <a:tr h="514003"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견과류 20</a:t>
                      </a:r>
                      <a:r>
                        <a:rPr lang="en-US" altLang="ko-KR" sz="1500" b="1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>
                          <a:latin typeface="HY나무L"/>
                          <a:ea typeface="HY나무L"/>
                        </a:rPr>
                        <a:t>계란 2개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생크림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 250ml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 lang="ko-KR" altLang="en-US"/>
                      </a:pP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밀가루 100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g</a:t>
                      </a: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/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 </a:t>
                      </a: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전분가루 100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g</a:t>
                      </a: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/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 </a:t>
                      </a:r>
                      <a:r>
                        <a:rPr lang="ko-KR" altLang="en-US" sz="1500" b="1" dirty="0" err="1">
                          <a:latin typeface="HY나무L"/>
                          <a:ea typeface="HY나무L"/>
                        </a:rPr>
                        <a:t>빵가루</a:t>
                      </a:r>
                      <a:r>
                        <a:rPr lang="ko-KR" altLang="en-US" sz="1500" b="1" dirty="0">
                          <a:latin typeface="HY나무L"/>
                          <a:ea typeface="HY나무L"/>
                        </a:rPr>
                        <a:t> 130</a:t>
                      </a:r>
                      <a:r>
                        <a:rPr lang="en-US" altLang="ko-KR" sz="1500" b="1" dirty="0">
                          <a:latin typeface="HY나무L"/>
                          <a:ea typeface="HY나무L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4914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134914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134914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134914"/>
                      </a:solidFill>
                      <a:prstDash val="solid"/>
                      <a:round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rcRect l="16160" t="6600" r="16140"/>
          <a:stretch>
            <a:fillRect/>
          </a:stretch>
        </p:blipFill>
        <p:spPr>
          <a:xfrm>
            <a:off x="611559" y="975261"/>
            <a:ext cx="2016196" cy="125957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rcRect l="15760" r="9840"/>
          <a:stretch>
            <a:fillRect/>
          </a:stretch>
        </p:blipFill>
        <p:spPr>
          <a:xfrm>
            <a:off x="2627756" y="975261"/>
            <a:ext cx="2018742" cy="125957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4"/>
          <a:srcRect l="12990" r="16140"/>
          <a:stretch>
            <a:fillRect/>
          </a:stretch>
        </p:blipFill>
        <p:spPr>
          <a:xfrm>
            <a:off x="4646498" y="975261"/>
            <a:ext cx="2013763" cy="125957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5"/>
          <a:srcRect l="9050" r="16140"/>
          <a:stretch>
            <a:fillRect/>
          </a:stretch>
        </p:blipFill>
        <p:spPr>
          <a:xfrm>
            <a:off x="6660261" y="975261"/>
            <a:ext cx="2021175" cy="125957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6"/>
          <a:srcRect t="17450" b="22700"/>
          <a:stretch>
            <a:fillRect/>
          </a:stretch>
        </p:blipFill>
        <p:spPr>
          <a:xfrm>
            <a:off x="6665241" y="2780919"/>
            <a:ext cx="2016197" cy="1259371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7"/>
          <a:srcRect l="17940" r="27980"/>
          <a:stretch>
            <a:fillRect/>
          </a:stretch>
        </p:blipFill>
        <p:spPr>
          <a:xfrm rot="5400287">
            <a:off x="3029699" y="2415368"/>
            <a:ext cx="1214276" cy="2019221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8"/>
          <a:srcRect l="6690" r="35040"/>
          <a:stretch>
            <a:fillRect/>
          </a:stretch>
        </p:blipFill>
        <p:spPr>
          <a:xfrm rot="5401413">
            <a:off x="5026188" y="2399411"/>
            <a:ext cx="1253536" cy="201738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9"/>
          <a:srcRect l="20860" t="6600" r="23220" b="16400"/>
          <a:stretch>
            <a:fillRect/>
          </a:stretch>
        </p:blipFill>
        <p:spPr>
          <a:xfrm>
            <a:off x="611559" y="2750706"/>
            <a:ext cx="2013443" cy="1283147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0"/>
          <a:srcRect l="22510" t="18320" r="22510" b="14100"/>
          <a:stretch>
            <a:fillRect/>
          </a:stretch>
        </p:blipFill>
        <p:spPr>
          <a:xfrm>
            <a:off x="611560" y="4553712"/>
            <a:ext cx="2016196" cy="125158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11"/>
          <a:srcRect l="22420" t="15090" r="21390" b="23620"/>
          <a:stretch>
            <a:fillRect/>
          </a:stretch>
        </p:blipFill>
        <p:spPr>
          <a:xfrm>
            <a:off x="2627755" y="4553712"/>
            <a:ext cx="2018742" cy="1251585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12"/>
          <a:srcRect l="18330" t="22290" r="20300" b="9970"/>
          <a:stretch>
            <a:fillRect/>
          </a:stretch>
        </p:blipFill>
        <p:spPr>
          <a:xfrm>
            <a:off x="4646498" y="4553712"/>
            <a:ext cx="2013762" cy="1251585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13"/>
          <a:srcRect l="17050" t="34260" r="18690" b="38800"/>
          <a:stretch>
            <a:fillRect/>
          </a:stretch>
        </p:blipFill>
        <p:spPr>
          <a:xfrm>
            <a:off x="7025390" y="4654168"/>
            <a:ext cx="1298651" cy="816498"/>
          </a:xfrm>
          <a:prstGeom prst="ellipse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14"/>
          <a:srcRect l="18770" t="34770" r="22640" b="40760"/>
          <a:stretch>
            <a:fillRect/>
          </a:stretch>
        </p:blipFill>
        <p:spPr>
          <a:xfrm>
            <a:off x="7674716" y="5062417"/>
            <a:ext cx="900977" cy="699410"/>
          </a:xfrm>
          <a:prstGeom prst="ellipse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5"/>
          <a:srcRect l="22630" t="39300" r="24530" b="38660"/>
          <a:stretch>
            <a:fillRect/>
          </a:stretch>
        </p:blipFill>
        <p:spPr>
          <a:xfrm>
            <a:off x="6743682" y="5179504"/>
            <a:ext cx="931033" cy="58232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48"/>
          <p:cNvSpPr/>
          <p:nvPr/>
        </p:nvSpPr>
        <p:spPr>
          <a:xfrm>
            <a:off x="-32428" y="38817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7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87792" y="-118903"/>
            <a:ext cx="1656208" cy="1335085"/>
          </a:xfrm>
          <a:prstGeom prst="rect">
            <a:avLst/>
          </a:prstGeom>
        </p:spPr>
      </p:pic>
      <p:sp>
        <p:nvSpPr>
          <p:cNvPr id="8" name="포인트가 5개인 별 7"/>
          <p:cNvSpPr/>
          <p:nvPr/>
        </p:nvSpPr>
        <p:spPr>
          <a:xfrm>
            <a:off x="8044421" y="349175"/>
            <a:ext cx="542948" cy="5429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9" name="제목 4"/>
          <p:cNvSpPr txBox="1"/>
          <p:nvPr/>
        </p:nvSpPr>
        <p:spPr>
          <a:xfrm>
            <a:off x="161406" y="44577"/>
            <a:ext cx="4410594" cy="415839"/>
          </a:xfrm>
          <a:prstGeom prst="rect">
            <a:avLst/>
          </a:prstGeom>
        </p:spPr>
        <p:txBody>
          <a:bodyPr/>
          <a:lstStyle/>
          <a:p>
            <a:pPr marL="0" lvl="0" algn="ctr" defTabSz="84463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조리과정 사진과 설명</a:t>
            </a:r>
          </a:p>
        </p:txBody>
      </p:sp>
      <p:cxnSp>
        <p:nvCxnSpPr>
          <p:cNvPr id="10" name="직선 연결선 20"/>
          <p:cNvCxnSpPr/>
          <p:nvPr/>
        </p:nvCxnSpPr>
        <p:spPr>
          <a:xfrm>
            <a:off x="3951021" y="4491975"/>
            <a:ext cx="12915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3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4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5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6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6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7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8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8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9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9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0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10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1" name="직사각형 69"/>
          <p:cNvSpPr/>
          <p:nvPr/>
        </p:nvSpPr>
        <p:spPr>
          <a:xfrm>
            <a:off x="2364319" y="2564892"/>
            <a:ext cx="2187783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44630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(닭 우유에 재우기)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3"/>
          <a:srcRect l="16160" t="6600" r="16140"/>
          <a:stretch>
            <a:fillRect/>
          </a:stretch>
        </p:blipFill>
        <p:spPr>
          <a:xfrm>
            <a:off x="340558" y="1268760"/>
            <a:ext cx="1818522" cy="121844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734782" y="1274456"/>
            <a:ext cx="1800200" cy="121844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95120" y="2996952"/>
            <a:ext cx="1800200" cy="1224136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555332" y="2996952"/>
            <a:ext cx="1800200" cy="122413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4734782" y="2991256"/>
            <a:ext cx="1835336" cy="1229832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2572362" y="1274456"/>
            <a:ext cx="1783170" cy="1212744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9"/>
          <a:srcRect l="15760" r="9840"/>
          <a:stretch>
            <a:fillRect/>
          </a:stretch>
        </p:blipFill>
        <p:spPr>
          <a:xfrm>
            <a:off x="6948236" y="1274456"/>
            <a:ext cx="1800200" cy="1212744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10"/>
          <a:srcRect t="36270" b="19550"/>
          <a:stretch>
            <a:fillRect/>
          </a:stretch>
        </p:blipFill>
        <p:spPr>
          <a:xfrm>
            <a:off x="6967474" y="2991256"/>
            <a:ext cx="1780962" cy="1229832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1"/>
          <a:srcRect t="6650" b="53150"/>
          <a:stretch>
            <a:fillRect/>
          </a:stretch>
        </p:blipFill>
        <p:spPr>
          <a:xfrm>
            <a:off x="377014" y="4725162"/>
            <a:ext cx="1818270" cy="1211471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12"/>
          <a:srcRect t="16400" b="26760"/>
          <a:stretch>
            <a:fillRect/>
          </a:stretch>
        </p:blipFill>
        <p:spPr>
          <a:xfrm>
            <a:off x="2555332" y="4719448"/>
            <a:ext cx="1800200" cy="1242497"/>
          </a:xfrm>
          <a:prstGeom prst="rect">
            <a:avLst/>
          </a:prstGeom>
        </p:spPr>
      </p:pic>
      <p:sp>
        <p:nvSpPr>
          <p:cNvPr id="42" name="직사각형 69"/>
          <p:cNvSpPr/>
          <p:nvPr/>
        </p:nvSpPr>
        <p:spPr>
          <a:xfrm>
            <a:off x="625110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18236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(닭 안심 준비)</a:t>
            </a:r>
          </a:p>
        </p:txBody>
      </p:sp>
      <p:sp>
        <p:nvSpPr>
          <p:cNvPr id="43" name="직사각형 69"/>
          <p:cNvSpPr/>
          <p:nvPr/>
        </p:nvSpPr>
        <p:spPr>
          <a:xfrm>
            <a:off x="2839238" y="4345111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(모양 만들기)</a:t>
            </a:r>
          </a:p>
        </p:txBody>
      </p:sp>
      <p:sp>
        <p:nvSpPr>
          <p:cNvPr id="44" name="직사각형 69"/>
          <p:cNvSpPr/>
          <p:nvPr/>
        </p:nvSpPr>
        <p:spPr>
          <a:xfrm>
            <a:off x="465837" y="4345111"/>
            <a:ext cx="1729483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(닭과 으깬두부 섞기)</a:t>
            </a:r>
          </a:p>
        </p:txBody>
      </p:sp>
      <p:sp>
        <p:nvSpPr>
          <p:cNvPr id="45" name="직사각형 69"/>
          <p:cNvSpPr/>
          <p:nvPr/>
        </p:nvSpPr>
        <p:spPr>
          <a:xfrm>
            <a:off x="7223627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(두부 준비)</a:t>
            </a:r>
          </a:p>
        </p:txBody>
      </p:sp>
      <p:sp>
        <p:nvSpPr>
          <p:cNvPr id="46" name="직사각형 69"/>
          <p:cNvSpPr/>
          <p:nvPr/>
        </p:nvSpPr>
        <p:spPr>
          <a:xfrm>
            <a:off x="4572000" y="2564892"/>
            <a:ext cx="2088261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(소금과 후추로 밑간)</a:t>
            </a:r>
          </a:p>
        </p:txBody>
      </p:sp>
      <p:sp>
        <p:nvSpPr>
          <p:cNvPr id="47" name="직사각형 69"/>
          <p:cNvSpPr/>
          <p:nvPr/>
        </p:nvSpPr>
        <p:spPr>
          <a:xfrm>
            <a:off x="2555331" y="6021324"/>
            <a:ext cx="1800200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(미소닭강정 완성)</a:t>
            </a:r>
          </a:p>
        </p:txBody>
      </p:sp>
      <p:sp>
        <p:nvSpPr>
          <p:cNvPr id="48" name="직사각형 69"/>
          <p:cNvSpPr/>
          <p:nvPr/>
        </p:nvSpPr>
        <p:spPr>
          <a:xfrm>
            <a:off x="340558" y="6021324"/>
            <a:ext cx="2016196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(튀긴 닭과 소스 조리기)</a:t>
            </a:r>
          </a:p>
        </p:txBody>
      </p:sp>
      <p:sp>
        <p:nvSpPr>
          <p:cNvPr id="49" name="직사각형 69"/>
          <p:cNvSpPr/>
          <p:nvPr/>
        </p:nvSpPr>
        <p:spPr>
          <a:xfrm>
            <a:off x="7233246" y="4345111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(소스 만들기)</a:t>
            </a:r>
          </a:p>
        </p:txBody>
      </p:sp>
      <p:sp>
        <p:nvSpPr>
          <p:cNvPr id="50" name="직사각형 69"/>
          <p:cNvSpPr/>
          <p:nvPr/>
        </p:nvSpPr>
        <p:spPr>
          <a:xfrm>
            <a:off x="4860036" y="4345111"/>
            <a:ext cx="1399554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(기름에 튀기기)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모서리가 둥근 직사각형 48"/>
          <p:cNvSpPr/>
          <p:nvPr/>
        </p:nvSpPr>
        <p:spPr>
          <a:xfrm>
            <a:off x="2125768" y="293728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7" name="제목 4"/>
          <p:cNvSpPr txBox="1"/>
          <p:nvPr/>
        </p:nvSpPr>
        <p:spPr>
          <a:xfrm>
            <a:off x="2125768" y="260604"/>
            <a:ext cx="4892464" cy="415839"/>
          </a:xfrm>
          <a:prstGeom prst="rect">
            <a:avLst/>
          </a:prstGeom>
        </p:spPr>
        <p:txBody>
          <a:bodyPr/>
          <a:lstStyle/>
          <a:p>
            <a:pPr marL="0" lvl="0" algn="ctr" defTabSz="871876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요리 제목 :</a:t>
            </a:r>
            <a:r>
              <a:rPr lang="en-US" altLang="ko-KR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 </a:t>
            </a: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미소닭강정</a:t>
            </a:r>
          </a:p>
        </p:txBody>
      </p:sp>
      <p:sp>
        <p:nvSpPr>
          <p:cNvPr id="83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84" name="제목 1"/>
          <p:cNvSpPr txBox="1"/>
          <p:nvPr/>
        </p:nvSpPr>
        <p:spPr>
          <a:xfrm>
            <a:off x="1115616" y="5301234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 sz="2000" b="1">
                <a:solidFill>
                  <a:schemeClr val="tx2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학생들이 가장 선호하는 음식인 치킨을 보다 더 가볍게 대신할 수 있는 닭강정으로, 건강을 위해 염분이 적게 들어간 미소된장을 사용하여 보다 더 건강한 맛으로 즐길 수 있도록 하였습니다.</a:t>
            </a:r>
          </a:p>
        </p:txBody>
      </p:sp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16201447">
            <a:off x="2603053" y="-484132"/>
            <a:ext cx="4221203" cy="7153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48"/>
          <p:cNvSpPr/>
          <p:nvPr/>
        </p:nvSpPr>
        <p:spPr>
          <a:xfrm>
            <a:off x="-32428" y="38817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7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87792" y="-118903"/>
            <a:ext cx="1656208" cy="1335085"/>
          </a:xfrm>
          <a:prstGeom prst="rect">
            <a:avLst/>
          </a:prstGeom>
        </p:spPr>
      </p:pic>
      <p:sp>
        <p:nvSpPr>
          <p:cNvPr id="8" name="포인트가 5개인 별 7"/>
          <p:cNvSpPr/>
          <p:nvPr/>
        </p:nvSpPr>
        <p:spPr>
          <a:xfrm>
            <a:off x="8044421" y="349175"/>
            <a:ext cx="542948" cy="5429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9" name="제목 4"/>
          <p:cNvSpPr txBox="1"/>
          <p:nvPr/>
        </p:nvSpPr>
        <p:spPr>
          <a:xfrm>
            <a:off x="161406" y="44577"/>
            <a:ext cx="4410594" cy="415839"/>
          </a:xfrm>
          <a:prstGeom prst="rect">
            <a:avLst/>
          </a:prstGeom>
        </p:spPr>
        <p:txBody>
          <a:bodyPr/>
          <a:lstStyle/>
          <a:p>
            <a:pPr marL="0" lvl="0" algn="ctr" defTabSz="84463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조리과정 사진과 설명</a:t>
            </a:r>
          </a:p>
        </p:txBody>
      </p:sp>
      <p:cxnSp>
        <p:nvCxnSpPr>
          <p:cNvPr id="10" name="직선 연결선 20"/>
          <p:cNvCxnSpPr/>
          <p:nvPr/>
        </p:nvCxnSpPr>
        <p:spPr>
          <a:xfrm>
            <a:off x="3951021" y="4491975"/>
            <a:ext cx="12915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3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4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5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6" name="직사각형 14"/>
          <p:cNvSpPr/>
          <p:nvPr/>
        </p:nvSpPr>
        <p:spPr>
          <a:xfrm>
            <a:off x="2555332" y="2991256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7" name="직사각형 15"/>
          <p:cNvSpPr/>
          <p:nvPr/>
        </p:nvSpPr>
        <p:spPr>
          <a:xfrm>
            <a:off x="4769918" y="2996952"/>
            <a:ext cx="1800200" cy="1224136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8" name="직사각형 16"/>
          <p:cNvSpPr/>
          <p:nvPr/>
        </p:nvSpPr>
        <p:spPr>
          <a:xfrm>
            <a:off x="6948236" y="2996952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9" name="직사각형 19"/>
          <p:cNvSpPr/>
          <p:nvPr/>
        </p:nvSpPr>
        <p:spPr>
          <a:xfrm>
            <a:off x="395120" y="4725144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5" name="직사각형 34"/>
          <p:cNvSpPr/>
          <p:nvPr/>
        </p:nvSpPr>
        <p:spPr>
          <a:xfrm>
            <a:off x="2356754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6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6" name="직사각형 35"/>
          <p:cNvSpPr/>
          <p:nvPr/>
        </p:nvSpPr>
        <p:spPr>
          <a:xfrm>
            <a:off x="4552102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7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7" name="직사각형 36"/>
          <p:cNvSpPr/>
          <p:nvPr/>
        </p:nvSpPr>
        <p:spPr>
          <a:xfrm>
            <a:off x="6751866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8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8" name="직사각형 44"/>
          <p:cNvSpPr/>
          <p:nvPr/>
        </p:nvSpPr>
        <p:spPr>
          <a:xfrm>
            <a:off x="161406" y="471944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9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9" name="직사각형 64"/>
          <p:cNvSpPr/>
          <p:nvPr/>
        </p:nvSpPr>
        <p:spPr>
          <a:xfrm>
            <a:off x="2555332" y="4732113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5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0" name="직사각형 67"/>
          <p:cNvSpPr/>
          <p:nvPr/>
        </p:nvSpPr>
        <p:spPr>
          <a:xfrm>
            <a:off x="2213426" y="4732113"/>
            <a:ext cx="301786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r" defTabSz="844630" eaLnBrk="1" latinLnBrk="1" hangingPunct="1">
              <a:defRPr lang="ko-KR" altLang="en-US"/>
            </a:pPr>
            <a:r>
              <a:rPr lang="en-US" altLang="ko-KR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10</a:t>
            </a:r>
            <a:endParaRPr lang="ko-KR" altLang="en-US" sz="15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1" name="직사각형 69"/>
          <p:cNvSpPr/>
          <p:nvPr/>
        </p:nvSpPr>
        <p:spPr>
          <a:xfrm>
            <a:off x="2839238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44630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(단호박 찌기)</a:t>
            </a:r>
          </a:p>
        </p:txBody>
      </p:sp>
      <p:sp>
        <p:nvSpPr>
          <p:cNvPr id="42" name="직사각형 69"/>
          <p:cNvSpPr/>
          <p:nvPr/>
        </p:nvSpPr>
        <p:spPr>
          <a:xfrm>
            <a:off x="625110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18236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(단호박 준비)</a:t>
            </a:r>
          </a:p>
        </p:txBody>
      </p:sp>
      <p:sp>
        <p:nvSpPr>
          <p:cNvPr id="43" name="직사각형 69"/>
          <p:cNvSpPr/>
          <p:nvPr/>
        </p:nvSpPr>
        <p:spPr>
          <a:xfrm>
            <a:off x="2839238" y="4345111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(모양 만들기)</a:t>
            </a:r>
          </a:p>
        </p:txBody>
      </p:sp>
      <p:sp>
        <p:nvSpPr>
          <p:cNvPr id="44" name="직사각형 69"/>
          <p:cNvSpPr/>
          <p:nvPr/>
        </p:nvSpPr>
        <p:spPr>
          <a:xfrm>
            <a:off x="269210" y="4345111"/>
            <a:ext cx="2137966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(단호박과 볶은재료 섞기)</a:t>
            </a:r>
          </a:p>
        </p:txBody>
      </p:sp>
      <p:sp>
        <p:nvSpPr>
          <p:cNvPr id="45" name="직사각형 69"/>
          <p:cNvSpPr/>
          <p:nvPr/>
        </p:nvSpPr>
        <p:spPr>
          <a:xfrm>
            <a:off x="6948236" y="2564892"/>
            <a:ext cx="1796104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(양파와 베이컨 볶기)</a:t>
            </a:r>
          </a:p>
        </p:txBody>
      </p:sp>
      <p:sp>
        <p:nvSpPr>
          <p:cNvPr id="46" name="직사각형 69"/>
          <p:cNvSpPr/>
          <p:nvPr/>
        </p:nvSpPr>
        <p:spPr>
          <a:xfrm>
            <a:off x="4843355" y="2564892"/>
            <a:ext cx="1583055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(단호박 속 파내기)</a:t>
            </a:r>
          </a:p>
        </p:txBody>
      </p:sp>
      <p:sp>
        <p:nvSpPr>
          <p:cNvPr id="47" name="직사각형 69"/>
          <p:cNvSpPr/>
          <p:nvPr/>
        </p:nvSpPr>
        <p:spPr>
          <a:xfrm>
            <a:off x="2515211" y="6021324"/>
            <a:ext cx="1824314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(단호박크로켓 완성)</a:t>
            </a:r>
          </a:p>
        </p:txBody>
      </p:sp>
      <p:sp>
        <p:nvSpPr>
          <p:cNvPr id="48" name="직사각형 69"/>
          <p:cNvSpPr/>
          <p:nvPr/>
        </p:nvSpPr>
        <p:spPr>
          <a:xfrm>
            <a:off x="0" y="6021324"/>
            <a:ext cx="2356754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(180도 오븐에서 15분 굽기)</a:t>
            </a:r>
          </a:p>
        </p:txBody>
      </p:sp>
      <p:sp>
        <p:nvSpPr>
          <p:cNvPr id="49" name="직사각형 69"/>
          <p:cNvSpPr/>
          <p:nvPr/>
        </p:nvSpPr>
        <p:spPr>
          <a:xfrm>
            <a:off x="6570118" y="4345111"/>
            <a:ext cx="2466440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(밀가루-계란-빵가루 묻히기)</a:t>
            </a:r>
          </a:p>
        </p:txBody>
      </p:sp>
      <p:sp>
        <p:nvSpPr>
          <p:cNvPr id="50" name="직사각형 69"/>
          <p:cNvSpPr/>
          <p:nvPr/>
        </p:nvSpPr>
        <p:spPr>
          <a:xfrm>
            <a:off x="4572000" y="4345111"/>
            <a:ext cx="1962982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5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(가운데 참치 넣기)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rcRect l="12990" r="16140"/>
          <a:stretch>
            <a:fillRect/>
          </a:stretch>
        </p:blipFill>
        <p:spPr>
          <a:xfrm>
            <a:off x="358880" y="1268760"/>
            <a:ext cx="1800200" cy="1224136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/>
          <a:srcRect l="29530" r="32670" b="12770"/>
          <a:stretch>
            <a:fillRect/>
          </a:stretch>
        </p:blipFill>
        <p:spPr>
          <a:xfrm rot="5406683">
            <a:off x="7221369" y="969290"/>
            <a:ext cx="1202563" cy="1841046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734782" y="1268760"/>
            <a:ext cx="1800200" cy="1218440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555332" y="1286743"/>
            <a:ext cx="1800200" cy="1200456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95120" y="2996952"/>
            <a:ext cx="1800200" cy="1224136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2555332" y="2996952"/>
            <a:ext cx="1800200" cy="1218440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4769917" y="2996952"/>
            <a:ext cx="1800200" cy="1218440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6980691" y="2996952"/>
            <a:ext cx="1763649" cy="1224136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 rot="10780516">
            <a:off x="398218" y="4712615"/>
            <a:ext cx="1785415" cy="1238584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12"/>
          <a:srcRect l="18450" r="31540"/>
          <a:stretch>
            <a:fillRect/>
          </a:stretch>
        </p:blipFill>
        <p:spPr>
          <a:xfrm rot="5400152">
            <a:off x="2849499" y="4466209"/>
            <a:ext cx="1212912" cy="17670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모서리가 둥근 직사각형 48"/>
          <p:cNvSpPr/>
          <p:nvPr/>
        </p:nvSpPr>
        <p:spPr>
          <a:xfrm>
            <a:off x="2125768" y="293728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7" name="제목 4"/>
          <p:cNvSpPr txBox="1"/>
          <p:nvPr/>
        </p:nvSpPr>
        <p:spPr>
          <a:xfrm>
            <a:off x="2411730" y="260604"/>
            <a:ext cx="4536567" cy="415839"/>
          </a:xfrm>
          <a:prstGeom prst="rect">
            <a:avLst/>
          </a:prstGeom>
        </p:spPr>
        <p:txBody>
          <a:bodyPr/>
          <a:lstStyle/>
          <a:p>
            <a:pPr marL="0" lvl="0" algn="ctr" defTabSz="871876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요리 제목 : 단호박크로켓</a:t>
            </a:r>
          </a:p>
        </p:txBody>
      </p:sp>
      <p:sp>
        <p:nvSpPr>
          <p:cNvPr id="83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84" name="제목 1"/>
          <p:cNvSpPr txBox="1"/>
          <p:nvPr/>
        </p:nvSpPr>
        <p:spPr>
          <a:xfrm>
            <a:off x="1115616" y="5301234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 sz="2000" b="1">
                <a:solidFill>
                  <a:schemeClr val="tx2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눈건강에 좋은 단호박과 두뇌발달에 좋은 참치의 조화로 야자로 인해 피곤해진 몸과 마음을 달래 줄, 간식같지만 든든하게 배를 채울 수 있는 가볍고 건강한 크로켓입니다.</a:t>
            </a:r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2"/>
          <a:srcRect t="5500" b="17850"/>
          <a:stretch>
            <a:fillRect/>
          </a:stretch>
        </p:blipFill>
        <p:spPr>
          <a:xfrm rot="16210353">
            <a:off x="2613669" y="-393334"/>
            <a:ext cx="4206609" cy="7120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48"/>
          <p:cNvSpPr/>
          <p:nvPr/>
        </p:nvSpPr>
        <p:spPr>
          <a:xfrm>
            <a:off x="-32428" y="38817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pic>
        <p:nvPicPr>
          <p:cNvPr id="7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87792" y="-118903"/>
            <a:ext cx="1656208" cy="1335085"/>
          </a:xfrm>
          <a:prstGeom prst="rect">
            <a:avLst/>
          </a:prstGeom>
        </p:spPr>
      </p:pic>
      <p:sp>
        <p:nvSpPr>
          <p:cNvPr id="8" name="포인트가 5개인 별 7"/>
          <p:cNvSpPr/>
          <p:nvPr/>
        </p:nvSpPr>
        <p:spPr>
          <a:xfrm>
            <a:off x="8044421" y="349175"/>
            <a:ext cx="542948" cy="5429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9" name="제목 4"/>
          <p:cNvSpPr txBox="1"/>
          <p:nvPr/>
        </p:nvSpPr>
        <p:spPr>
          <a:xfrm>
            <a:off x="161406" y="44577"/>
            <a:ext cx="4573376" cy="415839"/>
          </a:xfrm>
          <a:prstGeom prst="rect">
            <a:avLst/>
          </a:prstGeom>
        </p:spPr>
        <p:txBody>
          <a:bodyPr/>
          <a:lstStyle/>
          <a:p>
            <a:pPr marL="0" lvl="0" algn="ctr" defTabSz="844630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조리과정 사진과 설명</a:t>
            </a:r>
          </a:p>
        </p:txBody>
      </p:sp>
      <p:sp>
        <p:nvSpPr>
          <p:cNvPr id="11" name="직사각형 9"/>
          <p:cNvSpPr/>
          <p:nvPr/>
        </p:nvSpPr>
        <p:spPr>
          <a:xfrm>
            <a:off x="358880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4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2" name="직사각형 10"/>
          <p:cNvSpPr/>
          <p:nvPr/>
        </p:nvSpPr>
        <p:spPr>
          <a:xfrm>
            <a:off x="2555332" y="1263064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4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3" name="직사각형 11"/>
          <p:cNvSpPr/>
          <p:nvPr/>
        </p:nvSpPr>
        <p:spPr>
          <a:xfrm>
            <a:off x="4734782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4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4" name="직사각형 12"/>
          <p:cNvSpPr/>
          <p:nvPr/>
        </p:nvSpPr>
        <p:spPr>
          <a:xfrm>
            <a:off x="6948236" y="1268760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4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15" name="직사각형 13"/>
          <p:cNvSpPr/>
          <p:nvPr/>
        </p:nvSpPr>
        <p:spPr>
          <a:xfrm>
            <a:off x="395120" y="2996952"/>
            <a:ext cx="1800200" cy="1224136"/>
          </a:xfrm>
          <a:prstGeom prst="rect">
            <a:avLst/>
          </a:prstGeom>
          <a:noFill/>
          <a:ln w="25400" cap="flat" cmpd="sng" algn="ctr">
            <a:solidFill>
              <a:srgbClr val="567D5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endParaRPr lang="ko-KR" altLang="en-US" sz="1400" b="0" i="0" u="none" kern="1200">
              <a:solidFill>
                <a:srgbClr val="808080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0" name="직사각형 1"/>
          <p:cNvSpPr/>
          <p:nvPr/>
        </p:nvSpPr>
        <p:spPr>
          <a:xfrm>
            <a:off x="16140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1</a:t>
            </a:r>
            <a:endParaRPr lang="ko-KR" altLang="en-US" sz="14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1" name="직사각형 30"/>
          <p:cNvSpPr/>
          <p:nvPr/>
        </p:nvSpPr>
        <p:spPr>
          <a:xfrm>
            <a:off x="2356754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2</a:t>
            </a:r>
            <a:endParaRPr lang="ko-KR" altLang="en-US" sz="14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2" name="직사각형 31"/>
          <p:cNvSpPr/>
          <p:nvPr/>
        </p:nvSpPr>
        <p:spPr>
          <a:xfrm>
            <a:off x="4552102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3</a:t>
            </a:r>
            <a:endParaRPr lang="ko-KR" altLang="en-US" sz="14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3" name="직사각형 32"/>
          <p:cNvSpPr/>
          <p:nvPr/>
        </p:nvSpPr>
        <p:spPr>
          <a:xfrm>
            <a:off x="6751866" y="1244958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4</a:t>
            </a:r>
            <a:endParaRPr lang="ko-KR" altLang="en-US" sz="14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24" name="직사각형 33"/>
          <p:cNvSpPr/>
          <p:nvPr/>
        </p:nvSpPr>
        <p:spPr>
          <a:xfrm>
            <a:off x="161406" y="2991256"/>
            <a:ext cx="215608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anchor="ctr"/>
          <a:lstStyle/>
          <a:p>
            <a:pPr marL="0" algn="ctr" defTabSz="844630" eaLnBrk="1" latinLnBrk="1" hangingPunct="1">
              <a:defRPr lang="ko-KR" altLang="en-US"/>
            </a:pPr>
            <a:r>
              <a:rPr lang="en-US" altLang="ko-KR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5</a:t>
            </a:r>
            <a:endParaRPr lang="ko-KR" altLang="en-US" sz="1400" b="0" i="0" u="none" kern="1200">
              <a:solidFill>
                <a:srgbClr val="1F497D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31" name="직사각형 69"/>
          <p:cNvSpPr/>
          <p:nvPr/>
        </p:nvSpPr>
        <p:spPr>
          <a:xfrm>
            <a:off x="2839238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44630" eaLnBrk="1" latinLnBrk="1" hangingPunct="1">
              <a:defRPr lang="ko-KR" altLang="en-US"/>
            </a:pPr>
            <a:r>
              <a:rPr lang="ko-KR" altLang="en-US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(요거트 준비)</a:t>
            </a:r>
          </a:p>
        </p:txBody>
      </p:sp>
      <p:sp>
        <p:nvSpPr>
          <p:cNvPr id="42" name="직사각형 69"/>
          <p:cNvSpPr/>
          <p:nvPr/>
        </p:nvSpPr>
        <p:spPr>
          <a:xfrm>
            <a:off x="625110" y="2564892"/>
            <a:ext cx="1249417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818236" eaLnBrk="1" latinLnBrk="1" hangingPunct="1">
              <a:defRPr lang="ko-KR" altLang="en-US"/>
            </a:pPr>
            <a:r>
              <a:rPr lang="ko-KR" altLang="en-US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(망고 준비)</a:t>
            </a:r>
          </a:p>
        </p:txBody>
      </p:sp>
      <p:sp>
        <p:nvSpPr>
          <p:cNvPr id="44" name="직사각형 69"/>
          <p:cNvSpPr/>
          <p:nvPr/>
        </p:nvSpPr>
        <p:spPr>
          <a:xfrm>
            <a:off x="465837" y="4345111"/>
            <a:ext cx="1693243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(망고 라씨 완성)</a:t>
            </a:r>
          </a:p>
        </p:txBody>
      </p:sp>
      <p:sp>
        <p:nvSpPr>
          <p:cNvPr id="45" name="직사각형 69"/>
          <p:cNvSpPr/>
          <p:nvPr/>
        </p:nvSpPr>
        <p:spPr>
          <a:xfrm>
            <a:off x="7223628" y="2564892"/>
            <a:ext cx="1363741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(믹서로 갈기)</a:t>
            </a:r>
          </a:p>
        </p:txBody>
      </p:sp>
      <p:sp>
        <p:nvSpPr>
          <p:cNvPr id="46" name="직사각형 69"/>
          <p:cNvSpPr/>
          <p:nvPr/>
        </p:nvSpPr>
        <p:spPr>
          <a:xfrm>
            <a:off x="4843355" y="2564892"/>
            <a:ext cx="1583055" cy="29372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txBody>
          <a:bodyPr lIns="0" rIns="0" anchor="ctr"/>
          <a:lstStyle/>
          <a:p>
            <a:pPr marL="0" algn="ctr" defTabSz="792667" eaLnBrk="1" latinLnBrk="1" hangingPunct="1">
              <a:defRPr lang="ko-KR" altLang="en-US"/>
            </a:pPr>
            <a:r>
              <a:rPr lang="ko-KR" altLang="en-US" sz="1400" b="0" i="0" u="none" kern="1200">
                <a:solidFill>
                  <a:srgbClr val="1F497D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(우유 준비)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3"/>
          <a:srcRect l="27510" r="24010"/>
          <a:stretch>
            <a:fillRect/>
          </a:stretch>
        </p:blipFill>
        <p:spPr>
          <a:xfrm rot="5398804">
            <a:off x="7247405" y="964495"/>
            <a:ext cx="1251709" cy="1849490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4"/>
          <a:srcRect t="17450" b="22700"/>
          <a:stretch>
            <a:fillRect/>
          </a:stretch>
        </p:blipFill>
        <p:spPr>
          <a:xfrm>
            <a:off x="377014" y="1247949"/>
            <a:ext cx="1800589" cy="1259371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5"/>
          <a:srcRect l="17940" r="27980"/>
          <a:stretch>
            <a:fillRect/>
          </a:stretch>
        </p:blipFill>
        <p:spPr>
          <a:xfrm rot="5400287">
            <a:off x="2866880" y="964375"/>
            <a:ext cx="1214276" cy="1842581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6"/>
          <a:srcRect l="6690" r="35040"/>
          <a:stretch>
            <a:fillRect/>
          </a:stretch>
        </p:blipFill>
        <p:spPr>
          <a:xfrm rot="5401413">
            <a:off x="5023020" y="959534"/>
            <a:ext cx="1253536" cy="1831119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7"/>
          <a:srcRect l="18500" r="29720"/>
          <a:stretch>
            <a:fillRect/>
          </a:stretch>
        </p:blipFill>
        <p:spPr>
          <a:xfrm rot="5389288">
            <a:off x="676679" y="2721921"/>
            <a:ext cx="1223145" cy="17824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모서리가 둥근 직사각형 48"/>
          <p:cNvSpPr/>
          <p:nvPr/>
        </p:nvSpPr>
        <p:spPr>
          <a:xfrm>
            <a:off x="2125768" y="293728"/>
            <a:ext cx="4892464" cy="509822"/>
          </a:xfrm>
          <a:prstGeom prst="roundRect">
            <a:avLst>
              <a:gd name="adj" fmla="val 16667"/>
            </a:avLst>
          </a:prstGeom>
          <a:solidFill>
            <a:srgbClr val="134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rgbClr val="134914"/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47" name="제목 4"/>
          <p:cNvSpPr txBox="1"/>
          <p:nvPr/>
        </p:nvSpPr>
        <p:spPr>
          <a:xfrm>
            <a:off x="2699766" y="260604"/>
            <a:ext cx="3888485" cy="415839"/>
          </a:xfrm>
          <a:prstGeom prst="rect">
            <a:avLst/>
          </a:prstGeom>
        </p:spPr>
        <p:txBody>
          <a:bodyPr/>
          <a:lstStyle/>
          <a:p>
            <a:pPr marL="0" lvl="0" algn="ctr" defTabSz="871876" eaLnBrk="1" latinLnBrk="1" hangingPunct="1">
              <a:spcBef>
                <a:spcPct val="0"/>
              </a:spcBef>
              <a:buNone/>
              <a:defRPr lang="ko-KR" altLang="en-US"/>
            </a:pPr>
            <a:r>
              <a:rPr lang="ko-KR" altLang="en-US" sz="2800" b="0" i="0" u="none" kern="1200">
                <a:solidFill>
                  <a:schemeClr val="bg1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요리 제목 : 망고라씨</a:t>
            </a:r>
          </a:p>
        </p:txBody>
      </p:sp>
      <p:sp>
        <p:nvSpPr>
          <p:cNvPr id="83" name="직사각형 9"/>
          <p:cNvSpPr/>
          <p:nvPr/>
        </p:nvSpPr>
        <p:spPr>
          <a:xfrm>
            <a:off x="1151620" y="1052736"/>
            <a:ext cx="7128792" cy="41764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휴먼편지체" panose="02030504000101010101" pitchFamily="18" charset="-127"/>
              <a:ea typeface="휴먼편지체" panose="02030504000101010101" pitchFamily="18" charset="-127"/>
            </a:endParaRPr>
          </a:p>
        </p:txBody>
      </p:sp>
      <p:sp>
        <p:nvSpPr>
          <p:cNvPr id="84" name="제목 1"/>
          <p:cNvSpPr txBox="1"/>
          <p:nvPr/>
        </p:nvSpPr>
        <p:spPr>
          <a:xfrm>
            <a:off x="1115616" y="5301234"/>
            <a:ext cx="7200800" cy="12169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 sz="2000" b="1">
                <a:solidFill>
                  <a:schemeClr val="tx2"/>
                </a:solidFill>
                <a:latin typeface="휴먼편지체" panose="02030504000101010101" pitchFamily="18" charset="-127"/>
                <a:ea typeface="휴먼편지체" panose="02030504000101010101" pitchFamily="18" charset="-127"/>
              </a:rPr>
              <a:t>면역력 향상과 안구건조증에 도움이 되는 망고를 주재료로 하여 상큼하고 달달한 망고 요거트입니다. 야자로 지친 몸에 활력을 불어 넣어주는 건강한 맛입니다.</a:t>
            </a:r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16195148">
            <a:off x="2588350" y="-409934"/>
            <a:ext cx="4212822" cy="7148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700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425</Words>
  <Application>Microsoft Office PowerPoint</Application>
  <PresentationFormat>화면 슬라이드 쇼(4:3)</PresentationFormat>
  <Paragraphs>105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HY나무L</vt:lpstr>
      <vt:lpstr>맑은 고딕</vt:lpstr>
      <vt:lpstr>휴먼편지체</vt:lpstr>
      <vt:lpstr>Arial</vt:lpstr>
      <vt:lpstr>Office 테마</vt:lpstr>
      <vt:lpstr>별나라에 간 꼬꼬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VACATION</dc:title>
  <dc:creator>dkrdj</dc:creator>
  <cp:lastModifiedBy>일반사용자</cp:lastModifiedBy>
  <cp:revision>61</cp:revision>
  <dcterms:created xsi:type="dcterms:W3CDTF">2016-07-31T10:09:32Z</dcterms:created>
  <dcterms:modified xsi:type="dcterms:W3CDTF">2016-08-01T14:44:28Z</dcterms:modified>
</cp:coreProperties>
</file>