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346" r:id="rId3"/>
    <p:sldId id="348" r:id="rId4"/>
    <p:sldId id="317" r:id="rId5"/>
    <p:sldId id="347" r:id="rId6"/>
    <p:sldId id="339" r:id="rId7"/>
    <p:sldId id="338" r:id="rId8"/>
    <p:sldId id="341" r:id="rId9"/>
    <p:sldId id="331" r:id="rId10"/>
    <p:sldId id="337" r:id="rId11"/>
    <p:sldId id="344" r:id="rId12"/>
    <p:sldId id="332" r:id="rId13"/>
    <p:sldId id="336" r:id="rId14"/>
    <p:sldId id="345" r:id="rId15"/>
    <p:sldId id="334" r:id="rId16"/>
    <p:sldId id="349" r:id="rId17"/>
    <p:sldId id="330" r:id="rId18"/>
  </p:sldIdLst>
  <p:sldSz cx="9144000" cy="5143500" type="screen16x9"/>
  <p:notesSz cx="6858000" cy="9144000"/>
  <p:embeddedFontLst>
    <p:embeddedFont>
      <p:font typeface="맑은 고딕" pitchFamily="50" charset="-127"/>
      <p:regular r:id="rId20"/>
      <p:bold r:id="rId21"/>
    </p:embeddedFont>
    <p:embeddedFont>
      <p:font typeface="Cordia New" pitchFamily="34" charset="-34"/>
      <p:regular r:id="rId22"/>
      <p:bold r:id="rId23"/>
      <p:italic r:id="rId24"/>
      <p:boldItalic r:id="rId25"/>
    </p:embeddedFont>
    <p:embeddedFont>
      <p:font typeface="1훈아이스티 R" pitchFamily="18" charset="-127"/>
      <p:regular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83D"/>
    <a:srgbClr val="F8F5CE"/>
    <a:srgbClr val="679878"/>
    <a:srgbClr val="EEE460"/>
    <a:srgbClr val="F3F0BB"/>
    <a:srgbClr val="FAF7D0"/>
    <a:srgbClr val="FCF9D2"/>
    <a:srgbClr val="F7F4CD"/>
    <a:srgbClr val="4E725C"/>
    <a:srgbClr val="354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8" autoAdjust="0"/>
    <p:restoredTop sz="97243" autoAdjust="0"/>
  </p:normalViewPr>
  <p:slideViewPr>
    <p:cSldViewPr>
      <p:cViewPr>
        <p:scale>
          <a:sx n="90" d="100"/>
          <a:sy n="90" d="100"/>
        </p:scale>
        <p:origin x="78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E1B60-FC8A-474A-8EA1-4C7B9BA5999F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94F08-006C-4CE8-A4F0-1F988D1C01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913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4F08-006C-4CE8-A4F0-1F988D1C016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00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4F08-006C-4CE8-A4F0-1F988D1C016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00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4F08-006C-4CE8-A4F0-1F988D1C016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00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4F08-006C-4CE8-A4F0-1F988D1C0168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00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4F08-006C-4CE8-A4F0-1F988D1C016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003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4F08-006C-4CE8-A4F0-1F988D1C016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00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4F08-006C-4CE8-A4F0-1F988D1C0168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00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78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85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38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32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57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03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89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32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37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98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90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441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59A02-97D0-437D-AEBE-9E62A9D157E5}" type="datetimeFigureOut">
              <a:rPr lang="ko-KR" altLang="en-US" smtClean="0"/>
              <a:pPr/>
              <a:t>2016-08-02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F0540-E8A8-49E1-8B12-02801DB56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71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png"/><Relationship Id="rId7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4.pn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jpeg"/><Relationship Id="rId15" Type="http://schemas.openxmlformats.org/officeDocument/2006/relationships/image" Target="../media/image70.jpeg"/><Relationship Id="rId10" Type="http://schemas.openxmlformats.org/officeDocument/2006/relationships/image" Target="../media/image65.jpeg"/><Relationship Id="rId4" Type="http://schemas.openxmlformats.org/officeDocument/2006/relationships/image" Target="../media/image1.pn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1.png"/><Relationship Id="rId7" Type="http://schemas.openxmlformats.org/officeDocument/2006/relationships/image" Target="../media/image7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eg"/><Relationship Id="rId5" Type="http://schemas.openxmlformats.org/officeDocument/2006/relationships/image" Target="../media/image4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1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D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 rot="5400000">
            <a:off x="4103949" y="390971"/>
            <a:ext cx="1080120" cy="9505059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96" name="그룹 2195"/>
          <p:cNvGrpSpPr/>
          <p:nvPr/>
        </p:nvGrpSpPr>
        <p:grpSpPr>
          <a:xfrm>
            <a:off x="1547664" y="410697"/>
            <a:ext cx="5688632" cy="1428655"/>
            <a:chOff x="359532" y="1059582"/>
            <a:chExt cx="3096344" cy="1428655"/>
          </a:xfrm>
        </p:grpSpPr>
        <p:grpSp>
          <p:nvGrpSpPr>
            <p:cNvPr id="1785" name="그룹 1784"/>
            <p:cNvGrpSpPr/>
            <p:nvPr/>
          </p:nvGrpSpPr>
          <p:grpSpPr>
            <a:xfrm>
              <a:off x="395535" y="1312617"/>
              <a:ext cx="3024336" cy="1151666"/>
              <a:chOff x="395535" y="945714"/>
              <a:chExt cx="3024336" cy="1151666"/>
            </a:xfrm>
          </p:grpSpPr>
          <p:sp>
            <p:nvSpPr>
              <p:cNvPr id="2191" name="TextBox 2190"/>
              <p:cNvSpPr txBox="1"/>
              <p:nvPr/>
            </p:nvSpPr>
            <p:spPr>
              <a:xfrm>
                <a:off x="395536" y="1389494"/>
                <a:ext cx="3007713" cy="70788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54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dist"/>
                <a:endParaRPr lang="ko-KR" altLang="en-US" sz="40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210 맨발의청춘 B" panose="02020603020101020101" pitchFamily="18" charset="-127"/>
                  <a:ea typeface="210 맨발의청춘 B" panose="02020603020101020101" pitchFamily="18" charset="-127"/>
                </a:endParaRPr>
              </a:p>
            </p:txBody>
          </p:sp>
          <p:sp>
            <p:nvSpPr>
              <p:cNvPr id="1784" name="직사각형 1783"/>
              <p:cNvSpPr/>
              <p:nvPr/>
            </p:nvSpPr>
            <p:spPr>
              <a:xfrm>
                <a:off x="395535" y="945714"/>
                <a:ext cx="3024336" cy="1107996"/>
              </a:xfrm>
              <a:prstGeom prst="rect">
                <a:avLst/>
              </a:prstGeom>
              <a:effectLst>
                <a:outerShdw dist="25400" dir="2700000" algn="tl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ko-KR" altLang="en-US" sz="66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4583D"/>
                    </a:solidFill>
                    <a:latin typeface="1훈아이스티 R" pitchFamily="18" charset="-127"/>
                    <a:ea typeface="1훈아이스티 R" pitchFamily="18" charset="-127"/>
                    <a:cs typeface="DX까불이" pitchFamily="18" charset="-127"/>
                  </a:rPr>
                  <a:t>또 </a:t>
                </a:r>
                <a:r>
                  <a:rPr lang="ko-KR" altLang="en-US" sz="6600" dirty="0" err="1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4583D"/>
                    </a:solidFill>
                    <a:latin typeface="1훈아이스티 R" pitchFamily="18" charset="-127"/>
                    <a:ea typeface="1훈아이스티 R" pitchFamily="18" charset="-127"/>
                    <a:cs typeface="DX까불이" pitchFamily="18" charset="-127"/>
                  </a:rPr>
                  <a:t>동남아영</a:t>
                </a:r>
                <a:r>
                  <a:rPr lang="en-US" altLang="ko-KR" sz="66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4583D"/>
                    </a:solidFill>
                    <a:latin typeface="1훈아이스티 R" pitchFamily="18" charset="-127"/>
                    <a:ea typeface="1훈아이스티 R" pitchFamily="18" charset="-127"/>
                    <a:cs typeface="DX까불이" pitchFamily="18" charset="-127"/>
                  </a:rPr>
                  <a:t>~</a:t>
                </a:r>
                <a:endParaRPr lang="en-US" altLang="ko-KR" sz="66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4583D"/>
                  </a:solidFill>
                  <a:latin typeface="1훈아이스티 R" pitchFamily="18" charset="-127"/>
                  <a:ea typeface="1훈아이스티 R" pitchFamily="18" charset="-127"/>
                  <a:cs typeface="DX까불이" pitchFamily="18" charset="-127"/>
                </a:endParaRPr>
              </a:p>
            </p:txBody>
          </p:sp>
        </p:grpSp>
        <p:grpSp>
          <p:nvGrpSpPr>
            <p:cNvPr id="2195" name="그룹 2194"/>
            <p:cNvGrpSpPr/>
            <p:nvPr/>
          </p:nvGrpSpPr>
          <p:grpSpPr>
            <a:xfrm>
              <a:off x="359532" y="1059582"/>
              <a:ext cx="3096344" cy="1428655"/>
              <a:chOff x="359532" y="1059582"/>
              <a:chExt cx="3096344" cy="1428655"/>
            </a:xfrm>
          </p:grpSpPr>
          <p:cxnSp>
            <p:nvCxnSpPr>
              <p:cNvPr id="2193" name="직선 연결선 2192"/>
              <p:cNvCxnSpPr/>
              <p:nvPr/>
            </p:nvCxnSpPr>
            <p:spPr>
              <a:xfrm>
                <a:off x="359532" y="2488237"/>
                <a:ext cx="3096344" cy="0"/>
              </a:xfrm>
              <a:prstGeom prst="line">
                <a:avLst/>
              </a:prstGeom>
              <a:ln w="31750">
                <a:solidFill>
                  <a:srgbClr val="395543">
                    <a:alpha val="72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4" name="직선 연결선 2193"/>
              <p:cNvCxnSpPr/>
              <p:nvPr/>
            </p:nvCxnSpPr>
            <p:spPr>
              <a:xfrm>
                <a:off x="359532" y="1059582"/>
                <a:ext cx="3096344" cy="0"/>
              </a:xfrm>
              <a:prstGeom prst="line">
                <a:avLst/>
              </a:prstGeom>
              <a:ln w="31750">
                <a:solidFill>
                  <a:srgbClr val="395543">
                    <a:alpha val="72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23478"/>
            <a:ext cx="1249741" cy="761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3809" y="4173264"/>
            <a:ext cx="6025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전남 조리 과학고등학교            대전 </a:t>
            </a:r>
            <a:r>
              <a:rPr lang="ko-KR" altLang="en-US" sz="24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탄방</a:t>
            </a:r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중학교</a:t>
            </a:r>
            <a:endParaRPr lang="en-US" altLang="ko-KR" sz="24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        </a:t>
            </a:r>
            <a:r>
              <a:rPr lang="ko-KR" altLang="en-US" sz="2400" b="1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이원주                             </a:t>
            </a:r>
            <a:r>
              <a:rPr lang="ko-KR" altLang="en-US" sz="2400" b="1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양승리</a:t>
            </a:r>
            <a:endParaRPr lang="ko-KR" altLang="en-US" sz="2400" b="1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977">
            <a:off x="5212678" y="2210984"/>
            <a:ext cx="1532618" cy="204349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4" t="13620" r="-476" b="5843"/>
          <a:stretch/>
        </p:blipFill>
        <p:spPr>
          <a:xfrm>
            <a:off x="1979712" y="2074351"/>
            <a:ext cx="2065575" cy="207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8504" y="390503"/>
            <a:ext cx="801088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50" b="1" spc="-150" dirty="0" smtClean="0">
                <a:solidFill>
                  <a:schemeClr val="bg1"/>
                </a:solidFill>
                <a:latin typeface="1훈아이스티 R" pitchFamily="18" charset="-127"/>
                <a:ea typeface="1훈아이스티 R" pitchFamily="18" charset="-127"/>
              </a:rPr>
              <a:t>01</a:t>
            </a:r>
          </a:p>
        </p:txBody>
      </p:sp>
      <p:sp>
        <p:nvSpPr>
          <p:cNvPr id="112" name="갈매기형 수장 111"/>
          <p:cNvSpPr/>
          <p:nvPr/>
        </p:nvSpPr>
        <p:spPr>
          <a:xfrm>
            <a:off x="338913" y="43690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251519" y="1082582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338913" y="75543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7" y="436910"/>
            <a:ext cx="1080120" cy="16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순서도: 데이터 115"/>
          <p:cNvSpPr/>
          <p:nvPr/>
        </p:nvSpPr>
        <p:spPr>
          <a:xfrm>
            <a:off x="2051720" y="616657"/>
            <a:ext cx="5293664" cy="217105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3" y="177076"/>
            <a:ext cx="1249741" cy="761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0384" y="107639"/>
            <a:ext cx="487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err="1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</a:rPr>
              <a:t>chả</a:t>
            </a:r>
            <a:r>
              <a:rPr lang="en-US" altLang="ko-KR" sz="48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</a:rPr>
              <a:t> </a:t>
            </a:r>
            <a:r>
              <a:rPr lang="en-US" altLang="ko-KR" sz="4800" dirty="0" err="1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</a:rPr>
              <a:t>giò</a:t>
            </a:r>
            <a:r>
              <a:rPr lang="en-US" altLang="ko-KR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(</a:t>
            </a:r>
            <a:r>
              <a:rPr lang="ko-KR" altLang="en-US" sz="32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짜조</a:t>
            </a:r>
            <a:r>
              <a:rPr lang="en-US" altLang="ko-KR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)</a:t>
            </a:r>
            <a:endParaRPr lang="ko-KR" altLang="en-US" sz="3200" dirty="0">
              <a:solidFill>
                <a:srgbClr val="04583D"/>
              </a:solidFill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65" y="2427734"/>
            <a:ext cx="3103413" cy="2327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15616" y="997333"/>
            <a:ext cx="69858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짜조란</a:t>
            </a:r>
            <a:r>
              <a:rPr lang="en-US" altLang="ko-KR" sz="28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?</a:t>
            </a:r>
          </a:p>
          <a:p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다진 </a:t>
            </a:r>
            <a:r>
              <a:rPr lang="ko-KR" altLang="en-US" sz="2000" dirty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돼지고기나</a:t>
            </a:r>
            <a:r>
              <a:rPr lang="en-US" altLang="ko-KR" sz="2000" dirty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 </a:t>
            </a:r>
            <a:r>
              <a:rPr lang="ko-KR" altLang="en-US" sz="2000" dirty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새우</a:t>
            </a:r>
            <a:r>
              <a:rPr lang="en-US" altLang="ko-KR" sz="2000" dirty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 </a:t>
            </a:r>
            <a:r>
              <a:rPr lang="ko-KR" altLang="en-US" sz="2000" dirty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게살 등을 여러 가지 채소와 섞어 라이스페이퍼에 말아서 튀긴 </a:t>
            </a:r>
            <a:r>
              <a:rPr lang="ko-KR" altLang="en-US" sz="20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베트남식</a:t>
            </a:r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만두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이다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1914" y="2567526"/>
            <a:ext cx="3465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춘권피</a:t>
            </a:r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에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면역력을 강화해주는 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새우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와 비타민이 풍부한 </a:t>
            </a:r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야채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를 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친구들이 좋아하는 </a:t>
            </a:r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카레가루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로 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밑간하고 소화를 도와주는 </a:t>
            </a:r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고추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를 넣은 타르타르소스를 곁들여 내었다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81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6" name="순서도: 데이터 15"/>
          <p:cNvSpPr/>
          <p:nvPr/>
        </p:nvSpPr>
        <p:spPr>
          <a:xfrm>
            <a:off x="2647657" y="538675"/>
            <a:ext cx="4176464" cy="151176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652009" y="-92546"/>
            <a:ext cx="2416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사용재료</a:t>
            </a:r>
            <a:endParaRPr lang="ko-KR" altLang="en-US" sz="5400" dirty="0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7" name="갈매기형 수장 16"/>
          <p:cNvSpPr/>
          <p:nvPr/>
        </p:nvSpPr>
        <p:spPr>
          <a:xfrm>
            <a:off x="251519" y="436910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9" name="갈매기형 수장 18"/>
          <p:cNvSpPr/>
          <p:nvPr/>
        </p:nvSpPr>
        <p:spPr>
          <a:xfrm>
            <a:off x="352731" y="734757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349257" y="1050054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7" y="429072"/>
            <a:ext cx="263254" cy="9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3" y="94144"/>
            <a:ext cx="1249741" cy="761560"/>
          </a:xfrm>
          <a:prstGeom prst="rect">
            <a:avLst/>
          </a:prstGeom>
        </p:spPr>
      </p:pic>
      <p:pic>
        <p:nvPicPr>
          <p:cNvPr id="6" name="Picture 3" descr="C:\Users\user140203\AppData\Local\Microsoft\Windows\Temporary Internet Files\Content.IE5\IBAD73JE\i-grande-5579-basilic-genovese-ab-ne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410" y="3507854"/>
            <a:ext cx="2018054" cy="88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1" y="918055"/>
            <a:ext cx="1925097" cy="9078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18055"/>
            <a:ext cx="2016224" cy="90783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29" y="918055"/>
            <a:ext cx="1964089" cy="90783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19" y="918055"/>
            <a:ext cx="1924346" cy="90783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1" y="2211711"/>
            <a:ext cx="1943867" cy="94087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57" y="2211711"/>
            <a:ext cx="2003971" cy="911066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r="19559"/>
          <a:stretch/>
        </p:blipFill>
        <p:spPr>
          <a:xfrm>
            <a:off x="4859952" y="2211711"/>
            <a:ext cx="1964165" cy="91106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29" y="2211711"/>
            <a:ext cx="1949036" cy="91106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3263" y="2973200"/>
            <a:ext cx="885665" cy="1959929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38" y="3512640"/>
            <a:ext cx="1960272" cy="88335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0846" r="12015"/>
          <a:stretch/>
        </p:blipFill>
        <p:spPr>
          <a:xfrm>
            <a:off x="4859952" y="3512640"/>
            <a:ext cx="1964169" cy="883357"/>
          </a:xfrm>
          <a:prstGeom prst="rect">
            <a:avLst/>
          </a:prstGeom>
        </p:spPr>
      </p:pic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650363"/>
              </p:ext>
            </p:extLst>
          </p:nvPr>
        </p:nvGraphicFramePr>
        <p:xfrm>
          <a:off x="899592" y="915567"/>
          <a:ext cx="7848872" cy="3888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춘권피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10g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청양고추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1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개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피클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15g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마요네즈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45g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계란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개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새우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3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마리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배추김치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숙주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양파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25g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카레가루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7g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고춧가루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3g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바질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4g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갈매기형 수장 22"/>
          <p:cNvSpPr/>
          <p:nvPr/>
        </p:nvSpPr>
        <p:spPr>
          <a:xfrm>
            <a:off x="251518" y="755332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338913" y="451424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4" name="갈매기형 수장 13"/>
          <p:cNvSpPr/>
          <p:nvPr/>
        </p:nvSpPr>
        <p:spPr>
          <a:xfrm>
            <a:off x="338913" y="1089362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6" y="436910"/>
            <a:ext cx="540060" cy="97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순서도: 데이터 36"/>
          <p:cNvSpPr/>
          <p:nvPr/>
        </p:nvSpPr>
        <p:spPr>
          <a:xfrm>
            <a:off x="2794094" y="668749"/>
            <a:ext cx="3210186" cy="199179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2863" y="66613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조리순</a:t>
            </a:r>
            <a:r>
              <a:rPr lang="ko-KR" altLang="en-US" sz="54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서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15" y="191591"/>
            <a:ext cx="1249741" cy="76156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4" y="1056371"/>
            <a:ext cx="1453658" cy="109024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0282" y="2976651"/>
            <a:ext cx="1091851" cy="14451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7553" y="2979647"/>
            <a:ext cx="1086756" cy="14322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09308" y="876765"/>
            <a:ext cx="1077637" cy="1436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150" y="2244359"/>
            <a:ext cx="197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① </a:t>
            </a:r>
            <a:r>
              <a:rPr lang="ko-KR" altLang="en-US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짜조에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들어갈 재료를 다진다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542" y="4273240"/>
            <a:ext cx="216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①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타르타르소스에 </a:t>
            </a:r>
            <a:endParaRPr lang="en-US" altLang="ko-KR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들어갈 재료를 다진다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endParaRPr lang="ko-KR" altLang="en-US" dirty="0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895" y="4216058"/>
            <a:ext cx="2606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②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계란을 삶아 </a:t>
            </a:r>
            <a:endParaRPr lang="en-US" altLang="ko-KR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흰자는 다지고 </a:t>
            </a:r>
            <a:endParaRPr lang="en-US" altLang="ko-KR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노른자는 체에 거른다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endParaRPr lang="ko-KR" altLang="en-US" dirty="0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4329" y="2215130"/>
            <a:ext cx="2572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②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①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의 재료에 </a:t>
            </a:r>
            <a:endParaRPr lang="en-US" altLang="ko-KR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카레가루와 고춧가루를 넣고 </a:t>
            </a:r>
            <a:endParaRPr lang="en-US" altLang="ko-KR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밑간 해준다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22452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③ </a:t>
            </a:r>
            <a:r>
              <a:rPr lang="ko-KR" altLang="en-US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춘권피에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②를 넣고 말아서 모양을 만든다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224524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④ 기름에 ③을 넣고 갈색이 날 때까지 </a:t>
            </a:r>
            <a:endParaRPr lang="en-US" altLang="ko-KR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튀겨준다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573" y="4216058"/>
            <a:ext cx="2654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③ ①,②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에 마요네즈를 </a:t>
            </a:r>
            <a:endParaRPr lang="en-US" altLang="ko-KR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넣고 소금간을 한 후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</a:t>
            </a:r>
          </a:p>
          <a:p>
            <a:pPr algn="ctr"/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섞어준 후 </a:t>
            </a:r>
            <a:r>
              <a:rPr lang="ko-KR" altLang="en-US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짜조와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함께 낸다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48" y="1067307"/>
            <a:ext cx="1403856" cy="106670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28" y="1067307"/>
            <a:ext cx="1437840" cy="110793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97" y="3140868"/>
            <a:ext cx="1412776" cy="11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98504" y="390503"/>
            <a:ext cx="801088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50" b="1" spc="-150" dirty="0" smtClean="0">
                <a:solidFill>
                  <a:schemeClr val="bg1"/>
                </a:solidFill>
                <a:latin typeface="1훈아이스티 R" pitchFamily="18" charset="-127"/>
                <a:ea typeface="1훈아이스티 R" pitchFamily="18" charset="-127"/>
              </a:rPr>
              <a:t>01</a:t>
            </a:r>
          </a:p>
        </p:txBody>
      </p:sp>
      <p:sp>
        <p:nvSpPr>
          <p:cNvPr id="112" name="갈매기형 수장 111"/>
          <p:cNvSpPr/>
          <p:nvPr/>
        </p:nvSpPr>
        <p:spPr>
          <a:xfrm>
            <a:off x="338913" y="43690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251519" y="1082582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338913" y="75543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7" y="436910"/>
            <a:ext cx="1080120" cy="16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순서도: 데이터 115"/>
          <p:cNvSpPr/>
          <p:nvPr/>
        </p:nvSpPr>
        <p:spPr>
          <a:xfrm>
            <a:off x="1859702" y="653200"/>
            <a:ext cx="5313484" cy="144020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3" y="177076"/>
            <a:ext cx="1249741" cy="761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9752" y="96191"/>
            <a:ext cx="4833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54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</a:rPr>
              <a:t>เป็ดนึง</a:t>
            </a:r>
            <a:r>
              <a:rPr lang="th-TH" altLang="ko-KR" sz="32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</a:rPr>
              <a:t> </a:t>
            </a:r>
            <a:r>
              <a:rPr lang="en-US" altLang="ko-KR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(</a:t>
            </a:r>
            <a:r>
              <a:rPr lang="ko-KR" altLang="en-US" sz="32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동남아식</a:t>
            </a:r>
            <a:r>
              <a:rPr lang="ko-KR" altLang="en-US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오리수육</a:t>
            </a:r>
            <a:r>
              <a:rPr lang="en-US" altLang="ko-KR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)</a:t>
            </a:r>
            <a:endParaRPr lang="ko-KR" altLang="en-US" sz="3200" dirty="0">
              <a:solidFill>
                <a:srgbClr val="04583D"/>
              </a:solidFill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68" y="2285795"/>
            <a:ext cx="3103192" cy="2327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85398" y="1010448"/>
            <a:ext cx="6912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오리수육이란</a:t>
            </a:r>
            <a:r>
              <a:rPr lang="en-US" altLang="ko-KR" sz="28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?</a:t>
            </a:r>
          </a:p>
          <a:p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레몬그라스와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계피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 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라임 등의 향신료를 넣고 오리가슴살을 삶아 </a:t>
            </a:r>
            <a:r>
              <a:rPr lang="ko-KR" altLang="en-US" sz="20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잡내</a:t>
            </a:r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와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</a:t>
            </a:r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퍽퍽함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을 줄인 음식이다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0956" y="2787773"/>
            <a:ext cx="3919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두뇌발달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과  </a:t>
            </a:r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기억력 향상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에 도움을 주는 오리수육과 </a:t>
            </a:r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치자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와 </a:t>
            </a:r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비트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로 색을 낸 </a:t>
            </a:r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쌈무로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말아 친구들의 이목을 끌고 향신료도 거부감 없이 다가갈 수 있도록 도와준다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54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C:\Users\LG\AppData\Local\Microsoft\Windows\Temporary Internet Files\Content.IE5\0ANH0CKM\Orange-Fruit-Piec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014" y="3545607"/>
            <a:ext cx="1902529" cy="810994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데이터 14"/>
          <p:cNvSpPr/>
          <p:nvPr/>
        </p:nvSpPr>
        <p:spPr>
          <a:xfrm>
            <a:off x="2647657" y="538675"/>
            <a:ext cx="4176464" cy="151176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527866" y="-74981"/>
            <a:ext cx="2416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사용재료</a:t>
            </a:r>
            <a:endParaRPr lang="ko-KR" altLang="en-US" sz="5400" dirty="0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7" name="갈매기형 수장 16"/>
          <p:cNvSpPr/>
          <p:nvPr/>
        </p:nvSpPr>
        <p:spPr>
          <a:xfrm>
            <a:off x="338913" y="76833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8" name="갈매기형 수장 17"/>
          <p:cNvSpPr/>
          <p:nvPr/>
        </p:nvSpPr>
        <p:spPr>
          <a:xfrm>
            <a:off x="338912" y="1115318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9" name="갈매기형 수장 18"/>
          <p:cNvSpPr/>
          <p:nvPr/>
        </p:nvSpPr>
        <p:spPr>
          <a:xfrm>
            <a:off x="251519" y="436910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7" y="436910"/>
            <a:ext cx="1080120" cy="94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3" y="86789"/>
            <a:ext cx="1249741" cy="7615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89286"/>
            <a:ext cx="1993422" cy="96238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14" y="889286"/>
            <a:ext cx="1902529" cy="96238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43" y="889286"/>
            <a:ext cx="2028578" cy="96238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0" t="-4042" r="26025" b="4042"/>
          <a:stretch/>
        </p:blipFill>
        <p:spPr>
          <a:xfrm rot="16200000">
            <a:off x="7182310" y="357523"/>
            <a:ext cx="1044076" cy="208823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2"/>
          <a:stretch/>
        </p:blipFill>
        <p:spPr>
          <a:xfrm>
            <a:off x="899592" y="2211710"/>
            <a:ext cx="1944216" cy="86409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14" y="2211710"/>
            <a:ext cx="1902529" cy="86409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43" y="2211710"/>
            <a:ext cx="2028578" cy="864096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4550" y="1664507"/>
            <a:ext cx="864096" cy="195850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8021" y="2998173"/>
            <a:ext cx="945089" cy="194648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24" y="3498869"/>
            <a:ext cx="1963322" cy="92857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46" y="3498869"/>
            <a:ext cx="1958504" cy="928576"/>
          </a:xfrm>
          <a:prstGeom prst="rect">
            <a:avLst/>
          </a:prstGeom>
        </p:spPr>
      </p:pic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447709"/>
              </p:ext>
            </p:extLst>
          </p:nvPr>
        </p:nvGraphicFramePr>
        <p:xfrm>
          <a:off x="899592" y="915567"/>
          <a:ext cx="7848872" cy="3888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ko-KR" altLang="en-US" sz="2000" dirty="0">
                        <a:latin typeface="DX까불이" pitchFamily="18" charset="-127"/>
                        <a:ea typeface="DX까불이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2000" dirty="0">
                        <a:latin typeface="DX까불이" pitchFamily="18" charset="-127"/>
                        <a:ea typeface="DX까불이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DX까불이" pitchFamily="18" charset="-127"/>
                        <a:ea typeface="DX까불이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DX까불이" pitchFamily="18" charset="-127"/>
                        <a:ea typeface="DX까불이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25212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오리가슴살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사과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30g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계피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부추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30g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파프리카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40g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무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40g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생강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양파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겨자가루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10g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오렌지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50g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치자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30g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비트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40g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251519" y="753408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338913" y="451424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4" name="갈매기형 수장 13"/>
          <p:cNvSpPr/>
          <p:nvPr/>
        </p:nvSpPr>
        <p:spPr>
          <a:xfrm>
            <a:off x="338913" y="1056371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75" name="직사각형 74"/>
          <p:cNvSpPr/>
          <p:nvPr/>
        </p:nvSpPr>
        <p:spPr>
          <a:xfrm flipV="1">
            <a:off x="658266" y="1120758"/>
            <a:ext cx="373681" cy="1024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7" y="436910"/>
            <a:ext cx="1080120" cy="68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순서도: 데이터 36"/>
          <p:cNvSpPr/>
          <p:nvPr/>
        </p:nvSpPr>
        <p:spPr>
          <a:xfrm>
            <a:off x="2796143" y="611835"/>
            <a:ext cx="3828085" cy="159715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5926" y="29821"/>
            <a:ext cx="338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조리순</a:t>
            </a:r>
            <a:r>
              <a:rPr lang="ko-KR" altLang="en-US" sz="54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서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14" y="110706"/>
            <a:ext cx="1249741" cy="761560"/>
          </a:xfrm>
          <a:prstGeom prst="rect">
            <a:avLst/>
          </a:prstGeom>
        </p:spPr>
      </p:pic>
      <p:pic>
        <p:nvPicPr>
          <p:cNvPr id="11" name="그림 10" descr="KakaoTalk_20160730_012019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953151"/>
            <a:ext cx="1800200" cy="1080120"/>
          </a:xfrm>
          <a:prstGeom prst="rect">
            <a:avLst/>
          </a:prstGeom>
        </p:spPr>
      </p:pic>
      <p:pic>
        <p:nvPicPr>
          <p:cNvPr id="13" name="그림 12" descr="KakaoTalk_20160730_0120241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6833" y="976021"/>
            <a:ext cx="1762435" cy="1057461"/>
          </a:xfrm>
          <a:prstGeom prst="rect">
            <a:avLst/>
          </a:prstGeom>
        </p:spPr>
      </p:pic>
      <p:pic>
        <p:nvPicPr>
          <p:cNvPr id="16" name="그림 15" descr="KakaoTalk_20160730_0120210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699357" y="650929"/>
            <a:ext cx="1036915" cy="1728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9069" y="2118447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①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부추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 </a:t>
            </a:r>
            <a:r>
              <a:rPr lang="ko-KR" altLang="en-US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파프리카를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길게 채 썬다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2420" y="2145606"/>
            <a:ext cx="1951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② 오리가슴살 지방을 제거하고 소금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</a:t>
            </a:r>
          </a:p>
          <a:p>
            <a:pPr algn="ctr"/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후추로 </a:t>
            </a:r>
            <a:r>
              <a:rPr lang="ko-KR" altLang="en-US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밑간한다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5705" y="2145606"/>
            <a:ext cx="194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③ 향신료 </a:t>
            </a:r>
            <a:r>
              <a:rPr lang="ko-KR" altLang="en-US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우린물에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넣고 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40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분간 끓인다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512" y="3191517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④ 겨자가루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1T,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물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1T,</a:t>
            </a:r>
          </a:p>
          <a:p>
            <a:pPr algn="ctr"/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식초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1T,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설탕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1T, </a:t>
            </a:r>
          </a:p>
          <a:p>
            <a:pPr algn="ctr"/>
            <a:r>
              <a:rPr lang="ko-KR" altLang="en-US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오렌지즙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2T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넣고</a:t>
            </a:r>
            <a:endParaRPr lang="en-US" altLang="ko-KR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냄비에 </a:t>
            </a:r>
            <a:r>
              <a:rPr lang="ko-KR" altLang="en-US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약불로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끓여준다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7636" y="3245603"/>
            <a:ext cx="2296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⑤ 비트와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치자로 물들인 </a:t>
            </a:r>
            <a:r>
              <a:rPr lang="ko-KR" altLang="en-US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쌈무에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수육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 </a:t>
            </a:r>
            <a:r>
              <a:rPr lang="ko-KR" altLang="en-US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볶은 야채를 넣고 싸주면 완성</a:t>
            </a:r>
            <a:r>
              <a:rPr lang="en-US" altLang="ko-KR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!</a:t>
            </a:r>
            <a:endParaRPr lang="ko-KR" altLang="en-US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5" y="3287574"/>
            <a:ext cx="1740443" cy="103633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03" y="3245602"/>
            <a:ext cx="1800200" cy="10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8504" y="390503"/>
            <a:ext cx="801088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50" b="1" spc="-150" dirty="0" smtClean="0">
                <a:solidFill>
                  <a:schemeClr val="bg1"/>
                </a:solidFill>
                <a:latin typeface="1훈아이스티 R" pitchFamily="18" charset="-127"/>
                <a:ea typeface="1훈아이스티 R" pitchFamily="18" charset="-127"/>
              </a:rPr>
              <a:t>01</a:t>
            </a:r>
          </a:p>
        </p:txBody>
      </p:sp>
      <p:sp>
        <p:nvSpPr>
          <p:cNvPr id="112" name="갈매기형 수장 111"/>
          <p:cNvSpPr/>
          <p:nvPr/>
        </p:nvSpPr>
        <p:spPr>
          <a:xfrm>
            <a:off x="338913" y="43690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251519" y="1082582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338913" y="75543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7" y="436910"/>
            <a:ext cx="1080120" cy="16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순서도: 데이터 115"/>
          <p:cNvSpPr/>
          <p:nvPr/>
        </p:nvSpPr>
        <p:spPr>
          <a:xfrm>
            <a:off x="1866448" y="683429"/>
            <a:ext cx="5313484" cy="144020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3" y="177076"/>
            <a:ext cx="1249741" cy="761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6498" y="0"/>
            <a:ext cx="4833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완성작품 사진</a:t>
            </a:r>
            <a:endParaRPr lang="ko-KR" altLang="en-US" sz="5400" dirty="0">
              <a:solidFill>
                <a:srgbClr val="04583D"/>
              </a:solidFill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17" y="1082582"/>
            <a:ext cx="6858000" cy="38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2879812" y="843558"/>
            <a:ext cx="3384376" cy="3384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103162" y="2184246"/>
            <a:ext cx="2937675" cy="830997"/>
            <a:chOff x="380620" y="658841"/>
            <a:chExt cx="3414207" cy="1053342"/>
          </a:xfrm>
        </p:grpSpPr>
        <p:sp>
          <p:nvSpPr>
            <p:cNvPr id="1784" name="직사각형 1783"/>
            <p:cNvSpPr/>
            <p:nvPr/>
          </p:nvSpPr>
          <p:spPr>
            <a:xfrm>
              <a:off x="380620" y="658841"/>
              <a:ext cx="3414207" cy="1053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sz="48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4583D"/>
                  </a:solidFill>
                  <a:latin typeface="1훈아이스티 R" pitchFamily="18" charset="-127"/>
                  <a:ea typeface="1훈아이스티 R" pitchFamily="18" charset="-127"/>
                  <a:cs typeface="DX까불이" pitchFamily="18" charset="-127"/>
                </a:rPr>
                <a:t>감사합니다</a:t>
              </a:r>
              <a:r>
                <a:rPr lang="en-US" altLang="ko-KR" sz="48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4583D"/>
                  </a:solidFill>
                  <a:latin typeface="1훈아이스티 R" pitchFamily="18" charset="-127"/>
                  <a:ea typeface="1훈아이스티 R" pitchFamily="18" charset="-127"/>
                  <a:cs typeface="DX까불이" pitchFamily="18" charset="-127"/>
                </a:rPr>
                <a:t>.</a:t>
              </a:r>
              <a:endParaRPr lang="en-US" altLang="ko-KR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endParaRPr>
            </a:p>
          </p:txBody>
        </p:sp>
        <p:grpSp>
          <p:nvGrpSpPr>
            <p:cNvPr id="2195" name="그룹 2194"/>
            <p:cNvGrpSpPr/>
            <p:nvPr/>
          </p:nvGrpSpPr>
          <p:grpSpPr>
            <a:xfrm>
              <a:off x="495319" y="658841"/>
              <a:ext cx="3140577" cy="921193"/>
              <a:chOff x="315299" y="995093"/>
              <a:chExt cx="3140577" cy="921193"/>
            </a:xfrm>
          </p:grpSpPr>
          <p:cxnSp>
            <p:nvCxnSpPr>
              <p:cNvPr id="2193" name="직선 연결선 2192"/>
              <p:cNvCxnSpPr/>
              <p:nvPr/>
            </p:nvCxnSpPr>
            <p:spPr>
              <a:xfrm>
                <a:off x="359532" y="1916286"/>
                <a:ext cx="3096344" cy="0"/>
              </a:xfrm>
              <a:prstGeom prst="line">
                <a:avLst/>
              </a:prstGeom>
              <a:ln w="31750">
                <a:solidFill>
                  <a:srgbClr val="395543">
                    <a:alpha val="72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4" name="직선 연결선 2193"/>
              <p:cNvCxnSpPr/>
              <p:nvPr/>
            </p:nvCxnSpPr>
            <p:spPr>
              <a:xfrm>
                <a:off x="315299" y="995093"/>
                <a:ext cx="3096344" cy="0"/>
              </a:xfrm>
              <a:prstGeom prst="line">
                <a:avLst/>
              </a:prstGeom>
              <a:ln w="31750">
                <a:solidFill>
                  <a:srgbClr val="395543">
                    <a:alpha val="72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95486"/>
            <a:ext cx="1249741" cy="7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0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5911" y="56130"/>
            <a:ext cx="8229600" cy="857250"/>
          </a:xfrm>
        </p:spPr>
        <p:txBody>
          <a:bodyPr>
            <a:noAutofit/>
          </a:bodyPr>
          <a:lstStyle/>
          <a:p>
            <a:r>
              <a:rPr lang="ko-KR" altLang="en-US" sz="5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    </a:t>
            </a:r>
            <a:r>
              <a:rPr lang="ko-KR" altLang="en-US" sz="54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목차</a:t>
            </a:r>
            <a:endParaRPr lang="ko-KR" altLang="en-US" sz="5400" dirty="0">
              <a:solidFill>
                <a:srgbClr val="04583D"/>
              </a:solidFill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051720" y="906443"/>
            <a:ext cx="6112317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출품메뉴 설명</a:t>
            </a:r>
            <a:endParaRPr lang="ko-KR" altLang="en-US" sz="32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043430" y="1667922"/>
            <a:ext cx="6112317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작품 및 재료 설명</a:t>
            </a:r>
            <a:endParaRPr lang="ko-KR" altLang="en-US" sz="32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043429" y="2499585"/>
            <a:ext cx="6112317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사용재료</a:t>
            </a:r>
            <a:endParaRPr lang="ko-KR" altLang="en-US" sz="32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040131" y="3327834"/>
            <a:ext cx="6112317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조리순서</a:t>
            </a:r>
            <a:endParaRPr lang="ko-KR" altLang="en-US" sz="32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17" name="순서도: 순차적 액세스 저장소 16"/>
          <p:cNvSpPr/>
          <p:nvPr/>
        </p:nvSpPr>
        <p:spPr>
          <a:xfrm>
            <a:off x="862352" y="3309052"/>
            <a:ext cx="720080" cy="648072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4</a:t>
            </a:r>
            <a:endParaRPr lang="ko-KR" altLang="en-US" sz="32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18" name="순서도: 순차적 액세스 저장소 17"/>
          <p:cNvSpPr/>
          <p:nvPr/>
        </p:nvSpPr>
        <p:spPr>
          <a:xfrm>
            <a:off x="851569" y="2499585"/>
            <a:ext cx="720080" cy="648072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3</a:t>
            </a:r>
            <a:endParaRPr lang="ko-KR" altLang="en-US" sz="32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251519" y="436910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338913" y="76833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338913" y="1078123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6" y="338229"/>
            <a:ext cx="1080120" cy="16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순서도: 순차적 액세스 저장소 8"/>
          <p:cNvSpPr/>
          <p:nvPr/>
        </p:nvSpPr>
        <p:spPr>
          <a:xfrm>
            <a:off x="818686" y="906443"/>
            <a:ext cx="720080" cy="648072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1</a:t>
            </a:r>
            <a:endParaRPr lang="ko-KR" altLang="en-US" sz="32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130"/>
            <a:ext cx="1249741" cy="761560"/>
          </a:xfrm>
          <a:prstGeom prst="rect">
            <a:avLst/>
          </a:prstGeom>
        </p:spPr>
      </p:pic>
      <p:sp>
        <p:nvSpPr>
          <p:cNvPr id="19" name="순서도: 순차적 액세스 저장소 18"/>
          <p:cNvSpPr/>
          <p:nvPr/>
        </p:nvSpPr>
        <p:spPr>
          <a:xfrm>
            <a:off x="827584" y="1667922"/>
            <a:ext cx="720080" cy="648072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2</a:t>
            </a:r>
            <a:endParaRPr lang="ko-KR" altLang="en-US" sz="32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25" name="순서도: 순차적 액세스 저장소 24"/>
          <p:cNvSpPr/>
          <p:nvPr/>
        </p:nvSpPr>
        <p:spPr>
          <a:xfrm>
            <a:off x="862352" y="4109524"/>
            <a:ext cx="720080" cy="648072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5</a:t>
            </a:r>
            <a:endParaRPr lang="ko-KR" altLang="en-US" sz="32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2051720" y="4109524"/>
            <a:ext cx="6112317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완성작품 사진</a:t>
            </a:r>
            <a:endParaRPr lang="ko-KR" altLang="en-US" sz="32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91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134">
            <a:off x="969936" y="3281290"/>
            <a:ext cx="2121002" cy="159075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5284">
            <a:off x="6783959" y="3115859"/>
            <a:ext cx="2016225" cy="1512168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8504" y="390503"/>
            <a:ext cx="801088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50" b="1" spc="-150" dirty="0" smtClean="0">
                <a:solidFill>
                  <a:schemeClr val="bg1"/>
                </a:solidFill>
                <a:latin typeface="1훈아이스티 R" pitchFamily="18" charset="-127"/>
                <a:ea typeface="1훈아이스티 R" pitchFamily="18" charset="-127"/>
              </a:rPr>
              <a:t>01</a:t>
            </a:r>
          </a:p>
        </p:txBody>
      </p:sp>
      <p:sp>
        <p:nvSpPr>
          <p:cNvPr id="112" name="갈매기형 수장 111"/>
          <p:cNvSpPr/>
          <p:nvPr/>
        </p:nvSpPr>
        <p:spPr>
          <a:xfrm>
            <a:off x="338913" y="43690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251518" y="757489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338913" y="1084178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6" y="395019"/>
            <a:ext cx="1080120" cy="16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순서도: 데이터 115"/>
          <p:cNvSpPr/>
          <p:nvPr/>
        </p:nvSpPr>
        <p:spPr>
          <a:xfrm>
            <a:off x="2098212" y="801486"/>
            <a:ext cx="5184576" cy="183197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3" y="177076"/>
            <a:ext cx="1249741" cy="761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239" y="46704"/>
            <a:ext cx="3785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출품메뉴 설명 </a:t>
            </a:r>
            <a:endParaRPr lang="ko-KR" altLang="en-US" sz="5400" dirty="0">
              <a:solidFill>
                <a:srgbClr val="04583D"/>
              </a:solidFill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8137" y="1137530"/>
            <a:ext cx="71843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창작 배경</a:t>
            </a:r>
            <a:endParaRPr lang="en-US" altLang="ko-KR" sz="4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중학교 시절에 베트남에서 </a:t>
            </a:r>
            <a:r>
              <a:rPr lang="ko-KR" altLang="en-US" sz="24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홈스테이</a:t>
            </a:r>
            <a:r>
              <a:rPr lang="ko-KR" altLang="en-US" sz="24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를</a:t>
            </a:r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했던 경험이 있었는데 </a:t>
            </a:r>
            <a:endParaRPr lang="en-US" altLang="ko-KR" sz="24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그 때 아주머니께서 해주셨던 </a:t>
            </a:r>
            <a:r>
              <a:rPr lang="ko-KR" altLang="en-US" sz="24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쌀국수</a:t>
            </a:r>
            <a:r>
              <a:rPr lang="ko-KR" altLang="en-US" sz="24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와</a:t>
            </a:r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</a:t>
            </a:r>
            <a:r>
              <a:rPr lang="ko-KR" altLang="en-US" sz="24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짜조</a:t>
            </a:r>
            <a:r>
              <a:rPr lang="ko-KR" altLang="en-US" sz="24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가</a:t>
            </a:r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정말 맛있었다</a:t>
            </a:r>
            <a:r>
              <a:rPr lang="en-US" altLang="ko-KR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! </a:t>
            </a:r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그래서 친구들에게도 </a:t>
            </a:r>
            <a:r>
              <a:rPr lang="ko-KR" altLang="en-US" sz="24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동남아식의</a:t>
            </a:r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색다른 맛과 향 뿐만 아니라 건강에도 좋다는 것을 알려주고 싶고</a:t>
            </a:r>
            <a:r>
              <a:rPr lang="en-US" altLang="ko-KR" sz="2400" dirty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</a:t>
            </a:r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야간자율학습과</a:t>
            </a:r>
            <a:endParaRPr lang="en-US" altLang="ko-KR" sz="24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학업으로 인해 여행을 가고 싶지만 가지 못하는 친구들에게 </a:t>
            </a:r>
            <a:endParaRPr lang="en-US" altLang="ko-KR" sz="24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이 메뉴들로 </a:t>
            </a:r>
            <a:r>
              <a:rPr lang="ko-KR" altLang="en-US" sz="24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동남아 여행</a:t>
            </a:r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을 하고 있는 느낌을 받게 해주고 싶다</a:t>
            </a:r>
            <a:r>
              <a:rPr lang="en-US" altLang="ko-KR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4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18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98504" y="390503"/>
            <a:ext cx="801088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50" b="1" spc="-150" dirty="0" smtClean="0">
                <a:solidFill>
                  <a:schemeClr val="bg1"/>
                </a:solidFill>
                <a:latin typeface="1훈아이스티 R" pitchFamily="18" charset="-127"/>
                <a:ea typeface="1훈아이스티 R" pitchFamily="18" charset="-127"/>
              </a:rPr>
              <a:t>01</a:t>
            </a:r>
          </a:p>
        </p:txBody>
      </p:sp>
      <p:sp>
        <p:nvSpPr>
          <p:cNvPr id="112" name="갈매기형 수장 111"/>
          <p:cNvSpPr/>
          <p:nvPr/>
        </p:nvSpPr>
        <p:spPr>
          <a:xfrm>
            <a:off x="338913" y="43690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251519" y="1082582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338913" y="75543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7" y="436910"/>
            <a:ext cx="1080120" cy="16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순서도: 데이터 115"/>
          <p:cNvSpPr/>
          <p:nvPr/>
        </p:nvSpPr>
        <p:spPr>
          <a:xfrm>
            <a:off x="2483768" y="725211"/>
            <a:ext cx="4680520" cy="151176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3" y="177076"/>
            <a:ext cx="1249741" cy="761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8048" y="233218"/>
            <a:ext cx="432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54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</a:rPr>
              <a:t>ส้มตำ</a:t>
            </a:r>
            <a:r>
              <a:rPr lang="en-US" altLang="ko-KR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</a:rPr>
              <a:t>(</a:t>
            </a:r>
            <a:r>
              <a:rPr lang="ko-KR" altLang="en-US" sz="32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콜라비를</a:t>
            </a:r>
            <a:r>
              <a:rPr lang="ko-KR" altLang="en-US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넣은 </a:t>
            </a:r>
            <a:r>
              <a:rPr lang="ko-KR" altLang="en-US" sz="32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쏨땀</a:t>
            </a:r>
            <a:r>
              <a:rPr lang="en-US" altLang="ko-KR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)</a:t>
            </a:r>
            <a:endParaRPr lang="ko-KR" altLang="en-US" sz="3200" dirty="0">
              <a:solidFill>
                <a:srgbClr val="04583D"/>
              </a:solidFill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27" y="2416369"/>
            <a:ext cx="2494444" cy="2272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073786" y="1082582"/>
            <a:ext cx="80702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쏨땀이란</a:t>
            </a:r>
            <a:r>
              <a:rPr lang="en-US" altLang="ko-KR" sz="28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?</a:t>
            </a:r>
          </a:p>
          <a:p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그린파파야로 만드는 </a:t>
            </a:r>
            <a:r>
              <a:rPr lang="ko-KR" altLang="en-US" sz="20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태국식</a:t>
            </a:r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샐러드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로 날씨가 더운 태국에서 </a:t>
            </a:r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쏨땀은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입맛을 돋우어 주는 음식으로 태국에서 선호하는 음식이다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8922" y="2567526"/>
            <a:ext cx="41880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>
              <a:latin typeface="1훈아이스티 R" pitchFamily="18" charset="-127"/>
              <a:ea typeface="1훈아이스티 R" pitchFamily="18" charset="-127"/>
            </a:endParaRP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그린파파야 대신에 구하기 쉽고 눈의 피로를 풀어주는 </a:t>
            </a:r>
            <a:r>
              <a:rPr lang="ko-KR" altLang="en-US" sz="20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콜라비</a:t>
            </a:r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를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사용하였고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 </a:t>
            </a: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새콤달콤한 </a:t>
            </a:r>
            <a:r>
              <a:rPr lang="ko-KR" altLang="en-US" sz="20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자두피쉬소스</a:t>
            </a:r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를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곁들여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무더위에 지친 친구들의 입맛을 생각해 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만들어보았다</a:t>
            </a:r>
            <a:r>
              <a:rPr lang="en-US" altLang="ko-KR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4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83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8504" y="390503"/>
            <a:ext cx="801088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50" b="1" spc="-150" dirty="0" smtClean="0">
                <a:solidFill>
                  <a:schemeClr val="bg1"/>
                </a:solidFill>
                <a:latin typeface="1훈아이스티 R" pitchFamily="18" charset="-127"/>
                <a:ea typeface="1훈아이스티 R" pitchFamily="18" charset="-127"/>
              </a:rPr>
              <a:t>01</a:t>
            </a:r>
          </a:p>
        </p:txBody>
      </p:sp>
      <p:sp>
        <p:nvSpPr>
          <p:cNvPr id="112" name="갈매기형 수장 111"/>
          <p:cNvSpPr/>
          <p:nvPr/>
        </p:nvSpPr>
        <p:spPr>
          <a:xfrm>
            <a:off x="338912" y="1082582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251519" y="437957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338913" y="75543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7" y="436910"/>
            <a:ext cx="1080120" cy="16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순서도: 데이터 115"/>
          <p:cNvSpPr/>
          <p:nvPr/>
        </p:nvSpPr>
        <p:spPr>
          <a:xfrm>
            <a:off x="2647657" y="679851"/>
            <a:ext cx="4176464" cy="151176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3" y="177076"/>
            <a:ext cx="1249741" cy="761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0397" y="6386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사용재료</a:t>
            </a:r>
            <a:endParaRPr lang="ko-KR" altLang="en-US" sz="5400" dirty="0">
              <a:solidFill>
                <a:srgbClr val="04583D"/>
              </a:solidFill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274379"/>
            <a:ext cx="2650805" cy="144138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6247" y="665834"/>
            <a:ext cx="1441386" cy="265847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2942" y="668239"/>
            <a:ext cx="1429664" cy="2665396"/>
          </a:xfrm>
          <a:prstGeom prst="rect">
            <a:avLst/>
          </a:prstGeom>
        </p:spPr>
      </p:pic>
      <p:pic>
        <p:nvPicPr>
          <p:cNvPr id="1027" name="Picture 3" descr="C:\Users\user140203\AppData\Local\Microsoft\Windows\Temporary Internet Files\Content.IE5\IBAD73JE\i-grande-5579-basilic-genovese-ab-net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147814"/>
            <a:ext cx="258330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4387" y="2463269"/>
            <a:ext cx="1311338" cy="26500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76" y="3132618"/>
            <a:ext cx="2664095" cy="1311339"/>
          </a:xfrm>
          <a:prstGeom prst="rect">
            <a:avLst/>
          </a:prstGeom>
        </p:spPr>
      </p:pic>
      <p:graphicFrame>
        <p:nvGraphicFramePr>
          <p:cNvPr id="16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271699"/>
              </p:ext>
            </p:extLst>
          </p:nvPr>
        </p:nvGraphicFramePr>
        <p:xfrm>
          <a:off x="889762" y="1287121"/>
          <a:ext cx="7920880" cy="35265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8000"/>
                <a:gridCol w="2628000"/>
                <a:gridCol w="2664880"/>
              </a:tblGrid>
              <a:tr h="143790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902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콜라비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60g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방울토마토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멸치액젓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4T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367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바질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3g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청양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,</a:t>
                      </a:r>
                      <a:r>
                        <a:rPr lang="ko-KR" altLang="en-US" sz="2000" dirty="0" err="1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홍고추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30g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/ 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자두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1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개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5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209716" y="728919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351602" y="399828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4" name="갈매기형 수장 13"/>
          <p:cNvSpPr/>
          <p:nvPr/>
        </p:nvSpPr>
        <p:spPr>
          <a:xfrm>
            <a:off x="338913" y="1056371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75" name="직사각형 74"/>
          <p:cNvSpPr/>
          <p:nvPr/>
        </p:nvSpPr>
        <p:spPr>
          <a:xfrm flipV="1">
            <a:off x="655456" y="317042"/>
            <a:ext cx="373681" cy="1024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71489" y="317042"/>
            <a:ext cx="588143" cy="10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순서도: 데이터 36"/>
          <p:cNvSpPr/>
          <p:nvPr/>
        </p:nvSpPr>
        <p:spPr>
          <a:xfrm>
            <a:off x="2871380" y="728794"/>
            <a:ext cx="3324029" cy="156504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17070" y="162235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조리순</a:t>
            </a:r>
            <a:r>
              <a:rPr lang="ko-KR" altLang="en-US" sz="54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서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53" y="139995"/>
            <a:ext cx="1249741" cy="761560"/>
          </a:xfrm>
          <a:prstGeom prst="rect">
            <a:avLst/>
          </a:prstGeom>
        </p:spPr>
      </p:pic>
      <p:pic>
        <p:nvPicPr>
          <p:cNvPr id="11" name="그림 10" descr="2016-07-17-17-28-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744154" y="1136425"/>
            <a:ext cx="1080117" cy="1761122"/>
          </a:xfrm>
          <a:prstGeom prst="rect">
            <a:avLst/>
          </a:prstGeom>
        </p:spPr>
      </p:pic>
      <p:pic>
        <p:nvPicPr>
          <p:cNvPr id="13" name="그림 12" descr="2016-07-17-17-20-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579862"/>
            <a:ext cx="1761123" cy="1093111"/>
          </a:xfrm>
          <a:prstGeom prst="rect">
            <a:avLst/>
          </a:prstGeom>
        </p:spPr>
      </p:pic>
      <p:pic>
        <p:nvPicPr>
          <p:cNvPr id="15" name="그림 14" descr="2016-07-17-17-28-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022009" y="3265757"/>
            <a:ext cx="1027974" cy="1656184"/>
          </a:xfrm>
          <a:prstGeom prst="rect">
            <a:avLst/>
          </a:prstGeom>
        </p:spPr>
      </p:pic>
      <p:pic>
        <p:nvPicPr>
          <p:cNvPr id="16" name="그림 15" descr="2016-07-17-17-29-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049321" y="1098262"/>
            <a:ext cx="1117366" cy="1800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9288" y="2557045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① 각종재료를 채 썬다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0516" y="253209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② 준비해둔 재료에 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자두피시소스를 넣는다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5312" y="475209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① 자두를 다진다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4088" y="3579862"/>
            <a:ext cx="3456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② 다진 자두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 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멸치액젓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4T, </a:t>
            </a: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다진 마늘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 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레몬즙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 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꿀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2T, 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물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4T, 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다진 청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 </a:t>
            </a:r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홍고추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등을 넣고 섞어 자두피시소스를 만든다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21" name="그림 20" descr="KakaoTalk_20160730_0112111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1439679"/>
            <a:ext cx="1800200" cy="11173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76156" y="256752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③ 완성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!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456" y="3132840"/>
            <a:ext cx="372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2. </a:t>
            </a:r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자두피시소스 만드는 방법</a:t>
            </a:r>
            <a:endParaRPr lang="ko-KR" altLang="en-US" sz="24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288" y="101023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1. </a:t>
            </a:r>
            <a:r>
              <a:rPr lang="ko-KR" altLang="en-US" sz="24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쏨땀</a:t>
            </a:r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만드는 방법</a:t>
            </a:r>
            <a:endParaRPr lang="ko-KR" altLang="en-US" sz="24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75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98504" y="390503"/>
            <a:ext cx="801088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50" b="1" spc="-150" dirty="0" smtClean="0">
                <a:solidFill>
                  <a:schemeClr val="bg1"/>
                </a:solidFill>
                <a:latin typeface="1훈아이스티 R" pitchFamily="18" charset="-127"/>
                <a:ea typeface="1훈아이스티 R" pitchFamily="18" charset="-127"/>
              </a:rPr>
              <a:t>01</a:t>
            </a:r>
          </a:p>
        </p:txBody>
      </p:sp>
      <p:sp>
        <p:nvSpPr>
          <p:cNvPr id="112" name="갈매기형 수장 111"/>
          <p:cNvSpPr/>
          <p:nvPr/>
        </p:nvSpPr>
        <p:spPr>
          <a:xfrm>
            <a:off x="338913" y="43690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4" name="갈매기형 수장 23"/>
          <p:cNvSpPr/>
          <p:nvPr/>
        </p:nvSpPr>
        <p:spPr>
          <a:xfrm>
            <a:off x="251519" y="1082582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25" name="갈매기형 수장 24"/>
          <p:cNvSpPr/>
          <p:nvPr/>
        </p:nvSpPr>
        <p:spPr>
          <a:xfrm>
            <a:off x="338913" y="755439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1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7" y="436910"/>
            <a:ext cx="1080120" cy="16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순서도: 데이터 115"/>
          <p:cNvSpPr/>
          <p:nvPr/>
        </p:nvSpPr>
        <p:spPr>
          <a:xfrm>
            <a:off x="1704632" y="778272"/>
            <a:ext cx="5717303" cy="151176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73" y="177076"/>
            <a:ext cx="1249741" cy="761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4965" y="217138"/>
            <a:ext cx="545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54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</a:rPr>
              <a:t>ก๋วยเตี๋ยว</a:t>
            </a:r>
            <a:r>
              <a:rPr lang="th-TH" altLang="ko-KR" sz="24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</a:rPr>
              <a:t> </a:t>
            </a:r>
            <a:r>
              <a:rPr lang="en-US" altLang="ko-KR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(</a:t>
            </a:r>
            <a:r>
              <a:rPr lang="ko-KR" altLang="en-US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시원</a:t>
            </a:r>
            <a:r>
              <a:rPr lang="en-US" altLang="ko-KR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~ </a:t>
            </a:r>
            <a:r>
              <a:rPr lang="ko-KR" altLang="en-US" sz="32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매콤</a:t>
            </a:r>
            <a:r>
              <a:rPr lang="en-US" altLang="ko-KR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! </a:t>
            </a:r>
            <a:r>
              <a:rPr lang="ko-KR" altLang="en-US" sz="32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쌀국수</a:t>
            </a:r>
            <a:r>
              <a:rPr lang="en-US" altLang="ko-KR" sz="32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)</a:t>
            </a:r>
            <a:endParaRPr lang="ko-KR" altLang="en-US" sz="3200" dirty="0">
              <a:solidFill>
                <a:srgbClr val="04583D"/>
              </a:solidFill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2131" y="2133967"/>
            <a:ext cx="2020312" cy="269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199918" y="1246647"/>
            <a:ext cx="7632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쌀국수란</a:t>
            </a:r>
            <a:r>
              <a:rPr lang="en-US" altLang="ko-KR" sz="28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?</a:t>
            </a:r>
          </a:p>
          <a:p>
            <a:r>
              <a:rPr lang="ko-KR" altLang="en-US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쌀가루를 반죽해서 만든 국수로서 낮은 칼로리와 담백한 맛이 있다</a:t>
            </a:r>
            <a:r>
              <a:rPr lang="en-US" altLang="ko-KR" sz="24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4889" y="2665234"/>
            <a:ext cx="47160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면 종류를 좋아하는 친</a:t>
            </a:r>
            <a:r>
              <a:rPr lang="ko-KR" altLang="en-US" sz="2000" dirty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구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들에게 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밀가루 국수보다 소화가 잘 되고 포만감을 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주는 </a:t>
            </a:r>
            <a:r>
              <a:rPr lang="ko-KR" altLang="en-US" sz="20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쌀국수</a:t>
            </a:r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를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선택하였고 기억력 향상에 좋은 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열무김치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와 </a:t>
            </a:r>
            <a:r>
              <a:rPr lang="ko-KR" altLang="en-US" sz="2000" dirty="0" err="1" smtClean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스리라차소스</a:t>
            </a:r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를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</a:t>
            </a:r>
            <a:endParaRPr lang="en-US" altLang="ko-KR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넣어 매콤한 맛을 살려주었다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49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LG\AppData\Local\Microsoft\Windows\Temporary Internet Files\Content.IE5\GVVI5Q1M\DSC050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3010" y="3727104"/>
            <a:ext cx="1872208" cy="85388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7" name="Picture 13" descr="C:\Users\LG\AppData\Local\Microsoft\Windows\Temporary Internet Files\Content.IE5\0ANH0CKM\pux2144113[1]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976" y="3723878"/>
            <a:ext cx="1907301" cy="857106"/>
          </a:xfrm>
          <a:prstGeom prst="rect">
            <a:avLst/>
          </a:prstGeom>
          <a:noFill/>
        </p:spPr>
      </p:pic>
      <p:sp>
        <p:nvSpPr>
          <p:cNvPr id="15" name="순서도: 데이터 14"/>
          <p:cNvSpPr/>
          <p:nvPr/>
        </p:nvSpPr>
        <p:spPr>
          <a:xfrm>
            <a:off x="2647657" y="538675"/>
            <a:ext cx="4176464" cy="151176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3527866" y="-54876"/>
            <a:ext cx="2416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사용재료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14" y="54300"/>
            <a:ext cx="1249741" cy="761560"/>
          </a:xfrm>
          <a:prstGeom prst="rect">
            <a:avLst/>
          </a:prstGeom>
        </p:spPr>
      </p:pic>
      <p:sp>
        <p:nvSpPr>
          <p:cNvPr id="18" name="갈매기형 수장 17"/>
          <p:cNvSpPr/>
          <p:nvPr/>
        </p:nvSpPr>
        <p:spPr>
          <a:xfrm>
            <a:off x="251519" y="436910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갈매기형 수장 18"/>
          <p:cNvSpPr/>
          <p:nvPr/>
        </p:nvSpPr>
        <p:spPr>
          <a:xfrm>
            <a:off x="354180" y="747507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338911" y="1072833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7" y="429072"/>
            <a:ext cx="329166" cy="9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37" y="952238"/>
            <a:ext cx="1905579" cy="10477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8433" y="455442"/>
            <a:ext cx="1081932" cy="200716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5869" y="511737"/>
            <a:ext cx="1084424" cy="189208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3" y="2427734"/>
            <a:ext cx="1931193" cy="86409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27734"/>
            <a:ext cx="1976579" cy="86409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94" y="2397492"/>
            <a:ext cx="1931727" cy="89433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5460" y="1846821"/>
            <a:ext cx="894339" cy="199568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2" y="3727104"/>
            <a:ext cx="1931193" cy="85388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8" y="3723878"/>
            <a:ext cx="1976575" cy="85710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75" y="915564"/>
            <a:ext cx="1951097" cy="1084425"/>
          </a:xfrm>
          <a:prstGeom prst="rect">
            <a:avLst/>
          </a:prstGeom>
        </p:spPr>
      </p:pic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348358"/>
              </p:ext>
            </p:extLst>
          </p:nvPr>
        </p:nvGraphicFramePr>
        <p:xfrm>
          <a:off x="971600" y="904632"/>
          <a:ext cx="7848872" cy="410474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111602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쌀국수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150g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양지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150g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파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무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30g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마늘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3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개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오이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숙주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홍고추</a:t>
                      </a:r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5g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열무김치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양파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25g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얼음</a:t>
                      </a:r>
                      <a:r>
                        <a:rPr lang="ko-KR" altLang="en-US" sz="2000" baseline="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 </a:t>
                      </a:r>
                      <a:r>
                        <a:rPr lang="en-US" altLang="ko-KR" sz="2000" baseline="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30g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멸치액젓 </a:t>
                      </a:r>
                      <a:r>
                        <a:rPr lang="en-US" altLang="ko-KR" sz="2000" dirty="0" smtClean="0">
                          <a:latin typeface="1훈아이스티 R" pitchFamily="18" charset="-127"/>
                          <a:ea typeface="1훈아이스티 R" pitchFamily="18" charset="-127"/>
                          <a:cs typeface="DX까불이" pitchFamily="18" charset="-127"/>
                        </a:rPr>
                        <a:t>20g</a:t>
                      </a:r>
                      <a:endParaRPr lang="ko-KR" altLang="en-US" sz="2000" dirty="0">
                        <a:latin typeface="1훈아이스티 R" pitchFamily="18" charset="-127"/>
                        <a:ea typeface="1훈아이스티 R" pitchFamily="18" charset="-127"/>
                        <a:cs typeface="DX까불이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-424664" y="-92546"/>
            <a:ext cx="1080120" cy="5320145"/>
          </a:xfrm>
          <a:prstGeom prst="rect">
            <a:avLst/>
          </a:prstGeom>
          <a:solidFill>
            <a:srgbClr val="04583D"/>
          </a:solidFill>
          <a:ln>
            <a:noFill/>
          </a:ln>
          <a:effectLst>
            <a:outerShdw dist="254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갈매기형 수장 22"/>
          <p:cNvSpPr/>
          <p:nvPr/>
        </p:nvSpPr>
        <p:spPr>
          <a:xfrm>
            <a:off x="219278" y="748427"/>
            <a:ext cx="567167" cy="241894"/>
          </a:xfrm>
          <a:prstGeom prst="chevron">
            <a:avLst>
              <a:gd name="adj" fmla="val 41235"/>
            </a:avLst>
          </a:prstGeom>
          <a:solidFill>
            <a:srgbClr val="F1E44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338913" y="459914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sp>
        <p:nvSpPr>
          <p:cNvPr id="14" name="갈매기형 수장 13"/>
          <p:cNvSpPr/>
          <p:nvPr/>
        </p:nvSpPr>
        <p:spPr>
          <a:xfrm>
            <a:off x="338913" y="1042842"/>
            <a:ext cx="479773" cy="241894"/>
          </a:xfrm>
          <a:prstGeom prst="chevron">
            <a:avLst>
              <a:gd name="adj" fmla="val 4123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50001" r="33921" b="37213"/>
          <a:stretch/>
        </p:blipFill>
        <p:spPr bwMode="auto">
          <a:xfrm>
            <a:off x="655457" y="429072"/>
            <a:ext cx="540060" cy="9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순서도: 데이터 36"/>
          <p:cNvSpPr/>
          <p:nvPr/>
        </p:nvSpPr>
        <p:spPr>
          <a:xfrm>
            <a:off x="2771801" y="748427"/>
            <a:ext cx="3384376" cy="159715"/>
          </a:xfrm>
          <a:prstGeom prst="flowChartInputOutput">
            <a:avLst/>
          </a:prstGeom>
          <a:solidFill>
            <a:srgbClr val="F1E441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1훈아이스티 R" pitchFamily="18" charset="-127"/>
              <a:ea typeface="1훈아이스티 R" pitchFamily="18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15" y="191591"/>
            <a:ext cx="1249741" cy="761560"/>
          </a:xfrm>
          <a:prstGeom prst="rect">
            <a:avLst/>
          </a:prstGeom>
        </p:spPr>
      </p:pic>
      <p:pic>
        <p:nvPicPr>
          <p:cNvPr id="11" name="그림 10" descr="2016-07-17-17-37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347614"/>
            <a:ext cx="2160240" cy="1080120"/>
          </a:xfrm>
          <a:prstGeom prst="rect">
            <a:avLst/>
          </a:prstGeom>
        </p:spPr>
      </p:pic>
      <p:pic>
        <p:nvPicPr>
          <p:cNvPr id="13" name="그림 12" descr="2016-07-17-17-38-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165687" y="817823"/>
            <a:ext cx="1080120" cy="2139702"/>
          </a:xfrm>
          <a:prstGeom prst="rect">
            <a:avLst/>
          </a:prstGeom>
        </p:spPr>
      </p:pic>
      <p:pic>
        <p:nvPicPr>
          <p:cNvPr id="15" name="그림 14" descr="2016-07-17-17-41-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6620" y="3135620"/>
            <a:ext cx="2160240" cy="1080120"/>
          </a:xfrm>
          <a:prstGeom prst="rect">
            <a:avLst/>
          </a:prstGeom>
        </p:spPr>
      </p:pic>
      <p:pic>
        <p:nvPicPr>
          <p:cNvPr id="16" name="그림 15" descr="2016-07-17-17-42-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2323" y="1347614"/>
            <a:ext cx="2160240" cy="1080120"/>
          </a:xfrm>
          <a:prstGeom prst="rect">
            <a:avLst/>
          </a:prstGeom>
        </p:spPr>
      </p:pic>
      <p:pic>
        <p:nvPicPr>
          <p:cNvPr id="17" name="그림 16" descr="2016-07-17-17-46-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7" y="3108500"/>
            <a:ext cx="2160240" cy="10801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1600" y="2499743"/>
            <a:ext cx="2304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① 각종채소를 채 썬다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4592" y="242773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② 숙주는 데치고 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오이는 채 썬다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.(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고명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)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0295" y="249974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③ 고기와 채소를 볶는다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6445" y="421574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④ 채소가 숨이 죽으면 </a:t>
            </a:r>
            <a:endParaRPr lang="en-US" altLang="ko-KR" sz="2000" dirty="0" smtClean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물 과 </a:t>
            </a:r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액젓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,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간장을 넣는다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8712" y="429711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⑤ </a:t>
            </a:r>
            <a:r>
              <a:rPr lang="ko-KR" altLang="en-US" sz="2000" dirty="0" err="1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쌀국수</a:t>
            </a:r>
            <a:r>
              <a:rPr lang="ko-KR" altLang="en-US" sz="2000" dirty="0" err="1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를</a:t>
            </a:r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 데친다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.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pic>
        <p:nvPicPr>
          <p:cNvPr id="24" name="그림 23" descr="KakaoTalk_20160730_01121189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2323" y="3108500"/>
            <a:ext cx="2088232" cy="10801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68144" y="4297114"/>
            <a:ext cx="2724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⑥ 국수 위에 고명을 올리면 완성</a:t>
            </a:r>
            <a:r>
              <a:rPr lang="en-US" altLang="ko-KR" sz="2000" dirty="0" smtClean="0"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!</a:t>
            </a:r>
            <a:endParaRPr lang="ko-KR" altLang="en-US" sz="2000" dirty="0">
              <a:latin typeface="1훈아이스티 R" pitchFamily="18" charset="-127"/>
              <a:ea typeface="1훈아이스티 R" pitchFamily="18" charset="-127"/>
              <a:cs typeface="DX까불이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359551" y="139784"/>
            <a:ext cx="2416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5400" dirty="0">
                <a:solidFill>
                  <a:srgbClr val="04583D"/>
                </a:solidFill>
                <a:latin typeface="1훈아이스티 R" pitchFamily="18" charset="-127"/>
                <a:ea typeface="1훈아이스티 R" pitchFamily="18" charset="-127"/>
                <a:cs typeface="DX까불이" pitchFamily="18" charset="-127"/>
              </a:rPr>
              <a:t>조리순서</a:t>
            </a:r>
          </a:p>
        </p:txBody>
      </p:sp>
    </p:spTree>
    <p:extLst>
      <p:ext uri="{BB962C8B-B14F-4D97-AF65-F5344CB8AC3E}">
        <p14:creationId xmlns:p14="http://schemas.microsoft.com/office/powerpoint/2010/main" val="28864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602</Words>
  <Application>Microsoft Office PowerPoint</Application>
  <PresentationFormat>화면 슬라이드 쇼(16:9)</PresentationFormat>
  <Paragraphs>155</Paragraphs>
  <Slides>17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굴림</vt:lpstr>
      <vt:lpstr>Arial</vt:lpstr>
      <vt:lpstr>DX까불이</vt:lpstr>
      <vt:lpstr>맑은 고딕</vt:lpstr>
      <vt:lpstr>Cordia New</vt:lpstr>
      <vt:lpstr>1훈아이스티 R</vt:lpstr>
      <vt:lpstr>210 맨발의청춘 B</vt:lpstr>
      <vt:lpstr>Office 테마</vt:lpstr>
      <vt:lpstr>PowerPoint 프레젠테이션</vt:lpstr>
      <vt:lpstr>     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mirae_dore</dc:creator>
  <cp:lastModifiedBy>user140203</cp:lastModifiedBy>
  <cp:revision>209</cp:revision>
  <dcterms:created xsi:type="dcterms:W3CDTF">2016-05-11T11:04:17Z</dcterms:created>
  <dcterms:modified xsi:type="dcterms:W3CDTF">2016-08-01T20:52:44Z</dcterms:modified>
</cp:coreProperties>
</file>