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</p:sldMasterIdLst>
  <p:sldIdLst>
    <p:sldId id="262" r:id="rId3"/>
    <p:sldId id="263" r:id="rId4"/>
    <p:sldId id="258" r:id="rId5"/>
    <p:sldId id="282" r:id="rId6"/>
    <p:sldId id="264" r:id="rId7"/>
    <p:sldId id="267" r:id="rId8"/>
    <p:sldId id="271" r:id="rId9"/>
    <p:sldId id="268" r:id="rId10"/>
    <p:sldId id="272" r:id="rId11"/>
    <p:sldId id="279" r:id="rId12"/>
    <p:sldId id="278" r:id="rId13"/>
    <p:sldId id="270" r:id="rId14"/>
    <p:sldId id="280" r:id="rId15"/>
    <p:sldId id="281" r:id="rId16"/>
    <p:sldId id="283" r:id="rId17"/>
    <p:sldId id="284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165" autoAdjust="0"/>
  </p:normalViewPr>
  <p:slideViewPr>
    <p:cSldViewPr>
      <p:cViewPr varScale="1">
        <p:scale>
          <a:sx n="121" d="100"/>
          <a:sy n="121" d="100"/>
        </p:scale>
        <p:origin x="13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7E25B-EF78-4436-8379-F2444DC7952A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B4238D16-645C-469B-8F98-E675D93D4C96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피로 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스트레스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졸음</a:t>
          </a:r>
          <a:endParaRPr lang="ko-KR" altLang="en-US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CD0B8E2-B09F-4ECF-BD5F-138C982B3465}" type="parTrans" cxnId="{616EC4AE-61BE-412E-A5E1-D61B165DAA08}">
      <dgm:prSet/>
      <dgm:spPr/>
      <dgm:t>
        <a:bodyPr/>
        <a:lstStyle/>
        <a:p>
          <a:pPr latinLnBrk="1"/>
          <a:endParaRPr lang="ko-KR" altLang="en-US"/>
        </a:p>
      </dgm:t>
    </dgm:pt>
    <dgm:pt modelId="{A23D588C-4A52-4A45-B06D-B2682DAF608B}" type="sibTrans" cxnId="{616EC4AE-61BE-412E-A5E1-D61B165DAA08}">
      <dgm:prSet/>
      <dgm:spPr/>
      <dgm:t>
        <a:bodyPr/>
        <a:lstStyle/>
        <a:p>
          <a:pPr latinLnBrk="1"/>
          <a:endParaRPr lang="ko-KR" altLang="en-US"/>
        </a:p>
      </dgm:t>
    </dgm:pt>
    <dgm:pt modelId="{7B92B90D-1697-4A39-9C00-C2A28AB2DCDD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비타민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보양식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849A7BA-AB28-4882-820C-F0E6A3848F8D}" type="parTrans" cxnId="{0DFE9A3D-B524-49E7-9F19-9D501E27E815}">
      <dgm:prSet/>
      <dgm:spPr/>
      <dgm:t>
        <a:bodyPr/>
        <a:lstStyle/>
        <a:p>
          <a:pPr latinLnBrk="1"/>
          <a:endParaRPr lang="ko-KR" altLang="en-US"/>
        </a:p>
      </dgm:t>
    </dgm:pt>
    <dgm:pt modelId="{249E24DF-4D21-4267-B5BB-A588161BE22A}" type="sibTrans" cxnId="{0DFE9A3D-B524-49E7-9F19-9D501E27E815}">
      <dgm:prSet/>
      <dgm:spPr/>
      <dgm:t>
        <a:bodyPr/>
        <a:lstStyle/>
        <a:p>
          <a:pPr latinLnBrk="1"/>
          <a:endParaRPr lang="ko-KR" altLang="en-US"/>
        </a:p>
      </dgm:t>
    </dgm:pt>
    <dgm:pt modelId="{1282B969-4E64-4972-B1E9-B980DF203D89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피로회복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atinLnBrk="1"/>
          <a:r>
            <a:rPr lang="ko-KR" altLang="en-US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생기발랄</a:t>
          </a:r>
          <a:endParaRPr lang="en-US" altLang="ko-KR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6E41561-809C-43DA-B999-4A8F11287832}" type="parTrans" cxnId="{6887D248-BA50-45D2-A15F-79764119CE77}">
      <dgm:prSet/>
      <dgm:spPr/>
      <dgm:t>
        <a:bodyPr/>
        <a:lstStyle/>
        <a:p>
          <a:pPr latinLnBrk="1"/>
          <a:endParaRPr lang="ko-KR" altLang="en-US"/>
        </a:p>
      </dgm:t>
    </dgm:pt>
    <dgm:pt modelId="{8C90E251-D866-47BE-96C5-54E3632EDD2E}" type="sibTrans" cxnId="{6887D248-BA50-45D2-A15F-79764119CE77}">
      <dgm:prSet/>
      <dgm:spPr/>
      <dgm:t>
        <a:bodyPr/>
        <a:lstStyle/>
        <a:p>
          <a:pPr latinLnBrk="1"/>
          <a:endParaRPr lang="ko-KR" altLang="en-US"/>
        </a:p>
      </dgm:t>
    </dgm:pt>
    <dgm:pt modelId="{FBDF43FC-DFE0-4624-AE4D-D705797C21A1}" type="pres">
      <dgm:prSet presAssocID="{CBC7E25B-EF78-4436-8379-F2444DC7952A}" presName="linearFlow" presStyleCnt="0">
        <dgm:presLayoutVars>
          <dgm:dir/>
          <dgm:resizeHandles val="exact"/>
        </dgm:presLayoutVars>
      </dgm:prSet>
      <dgm:spPr/>
    </dgm:pt>
    <dgm:pt modelId="{8B0494ED-E0F4-4929-A5C1-2C8FFA265C57}" type="pres">
      <dgm:prSet presAssocID="{B4238D16-645C-469B-8F98-E675D93D4C9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D6512C3-1F00-4EA9-AF80-317913A844BE}" type="pres">
      <dgm:prSet presAssocID="{A23D588C-4A52-4A45-B06D-B2682DAF608B}" presName="spacerL" presStyleCnt="0"/>
      <dgm:spPr/>
    </dgm:pt>
    <dgm:pt modelId="{39A366E0-8F83-4283-B62D-04112812912A}" type="pres">
      <dgm:prSet presAssocID="{A23D588C-4A52-4A45-B06D-B2682DAF608B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F5D2E82D-F617-48A2-A90B-45EB8636441F}" type="pres">
      <dgm:prSet presAssocID="{A23D588C-4A52-4A45-B06D-B2682DAF608B}" presName="spacerR" presStyleCnt="0"/>
      <dgm:spPr/>
    </dgm:pt>
    <dgm:pt modelId="{EC71ED7B-BA2A-4E37-A21F-7A9FABC2C747}" type="pres">
      <dgm:prSet presAssocID="{7B92B90D-1697-4A39-9C00-C2A28AB2DC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55E744-D0B2-4149-97FE-DC8ABAE37EC2}" type="pres">
      <dgm:prSet presAssocID="{249E24DF-4D21-4267-B5BB-A588161BE22A}" presName="spacerL" presStyleCnt="0"/>
      <dgm:spPr/>
    </dgm:pt>
    <dgm:pt modelId="{8E7AE344-7247-4B62-B826-809023766E1A}" type="pres">
      <dgm:prSet presAssocID="{249E24DF-4D21-4267-B5BB-A588161BE22A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55555331-2930-4417-8F7B-D7DBBFB9EE01}" type="pres">
      <dgm:prSet presAssocID="{249E24DF-4D21-4267-B5BB-A588161BE22A}" presName="spacerR" presStyleCnt="0"/>
      <dgm:spPr/>
    </dgm:pt>
    <dgm:pt modelId="{89F64C6E-5D93-487C-9484-64487B21F793}" type="pres">
      <dgm:prSet presAssocID="{1282B969-4E64-4972-B1E9-B980DF203D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887D248-BA50-45D2-A15F-79764119CE77}" srcId="{CBC7E25B-EF78-4436-8379-F2444DC7952A}" destId="{1282B969-4E64-4972-B1E9-B980DF203D89}" srcOrd="2" destOrd="0" parTransId="{06E41561-809C-43DA-B999-4A8F11287832}" sibTransId="{8C90E251-D866-47BE-96C5-54E3632EDD2E}"/>
    <dgm:cxn modelId="{616EC4AE-61BE-412E-A5E1-D61B165DAA08}" srcId="{CBC7E25B-EF78-4436-8379-F2444DC7952A}" destId="{B4238D16-645C-469B-8F98-E675D93D4C96}" srcOrd="0" destOrd="0" parTransId="{FCD0B8E2-B09F-4ECF-BD5F-138C982B3465}" sibTransId="{A23D588C-4A52-4A45-B06D-B2682DAF608B}"/>
    <dgm:cxn modelId="{956FE101-8926-4DCA-BC2E-90B58BA5C67D}" type="presOf" srcId="{249E24DF-4D21-4267-B5BB-A588161BE22A}" destId="{8E7AE344-7247-4B62-B826-809023766E1A}" srcOrd="0" destOrd="0" presId="urn:microsoft.com/office/officeart/2005/8/layout/equation1"/>
    <dgm:cxn modelId="{4FB994F0-C75E-4BC7-BE1E-91DD735E7FF1}" type="presOf" srcId="{A23D588C-4A52-4A45-B06D-B2682DAF608B}" destId="{39A366E0-8F83-4283-B62D-04112812912A}" srcOrd="0" destOrd="0" presId="urn:microsoft.com/office/officeart/2005/8/layout/equation1"/>
    <dgm:cxn modelId="{1500CFD5-6EEB-4107-8EBA-63B645301291}" type="presOf" srcId="{CBC7E25B-EF78-4436-8379-F2444DC7952A}" destId="{FBDF43FC-DFE0-4624-AE4D-D705797C21A1}" srcOrd="0" destOrd="0" presId="urn:microsoft.com/office/officeart/2005/8/layout/equation1"/>
    <dgm:cxn modelId="{0DFE9A3D-B524-49E7-9F19-9D501E27E815}" srcId="{CBC7E25B-EF78-4436-8379-F2444DC7952A}" destId="{7B92B90D-1697-4A39-9C00-C2A28AB2DCDD}" srcOrd="1" destOrd="0" parTransId="{F849A7BA-AB28-4882-820C-F0E6A3848F8D}" sibTransId="{249E24DF-4D21-4267-B5BB-A588161BE22A}"/>
    <dgm:cxn modelId="{2CD1FDAE-03ED-4753-B1F5-B3A8DE05CCE2}" type="presOf" srcId="{1282B969-4E64-4972-B1E9-B980DF203D89}" destId="{89F64C6E-5D93-487C-9484-64487B21F793}" srcOrd="0" destOrd="0" presId="urn:microsoft.com/office/officeart/2005/8/layout/equation1"/>
    <dgm:cxn modelId="{49CE460B-5910-4D08-B1F6-12268806F9D0}" type="presOf" srcId="{7B92B90D-1697-4A39-9C00-C2A28AB2DCDD}" destId="{EC71ED7B-BA2A-4E37-A21F-7A9FABC2C747}" srcOrd="0" destOrd="0" presId="urn:microsoft.com/office/officeart/2005/8/layout/equation1"/>
    <dgm:cxn modelId="{427EBBD1-D2DB-415D-8DB6-D64367E8E3C9}" type="presOf" srcId="{B4238D16-645C-469B-8F98-E675D93D4C96}" destId="{8B0494ED-E0F4-4929-A5C1-2C8FFA265C57}" srcOrd="0" destOrd="0" presId="urn:microsoft.com/office/officeart/2005/8/layout/equation1"/>
    <dgm:cxn modelId="{3F90E4C6-286B-48C8-A372-DDC7B0AB1234}" type="presParOf" srcId="{FBDF43FC-DFE0-4624-AE4D-D705797C21A1}" destId="{8B0494ED-E0F4-4929-A5C1-2C8FFA265C57}" srcOrd="0" destOrd="0" presId="urn:microsoft.com/office/officeart/2005/8/layout/equation1"/>
    <dgm:cxn modelId="{728DDD33-2420-4270-B36E-5EBE7CEF1F21}" type="presParOf" srcId="{FBDF43FC-DFE0-4624-AE4D-D705797C21A1}" destId="{BD6512C3-1F00-4EA9-AF80-317913A844BE}" srcOrd="1" destOrd="0" presId="urn:microsoft.com/office/officeart/2005/8/layout/equation1"/>
    <dgm:cxn modelId="{1D05F8D5-CDA5-4B0E-AEC8-7CA5783818C9}" type="presParOf" srcId="{FBDF43FC-DFE0-4624-AE4D-D705797C21A1}" destId="{39A366E0-8F83-4283-B62D-04112812912A}" srcOrd="2" destOrd="0" presId="urn:microsoft.com/office/officeart/2005/8/layout/equation1"/>
    <dgm:cxn modelId="{1646271A-8BA9-415B-8776-7C07A3B75062}" type="presParOf" srcId="{FBDF43FC-DFE0-4624-AE4D-D705797C21A1}" destId="{F5D2E82D-F617-48A2-A90B-45EB8636441F}" srcOrd="3" destOrd="0" presId="urn:microsoft.com/office/officeart/2005/8/layout/equation1"/>
    <dgm:cxn modelId="{597F5258-4582-443C-B273-18C01CEC8D56}" type="presParOf" srcId="{FBDF43FC-DFE0-4624-AE4D-D705797C21A1}" destId="{EC71ED7B-BA2A-4E37-A21F-7A9FABC2C747}" srcOrd="4" destOrd="0" presId="urn:microsoft.com/office/officeart/2005/8/layout/equation1"/>
    <dgm:cxn modelId="{E5B1F705-2B91-4BC4-85B1-D622751BA7A1}" type="presParOf" srcId="{FBDF43FC-DFE0-4624-AE4D-D705797C21A1}" destId="{C655E744-D0B2-4149-97FE-DC8ABAE37EC2}" srcOrd="5" destOrd="0" presId="urn:microsoft.com/office/officeart/2005/8/layout/equation1"/>
    <dgm:cxn modelId="{284975B6-BFA6-4811-A0C5-E549AC7D6621}" type="presParOf" srcId="{FBDF43FC-DFE0-4624-AE4D-D705797C21A1}" destId="{8E7AE344-7247-4B62-B826-809023766E1A}" srcOrd="6" destOrd="0" presId="urn:microsoft.com/office/officeart/2005/8/layout/equation1"/>
    <dgm:cxn modelId="{8D55A775-BF8D-44B2-8C2F-727ADA22BD87}" type="presParOf" srcId="{FBDF43FC-DFE0-4624-AE4D-D705797C21A1}" destId="{55555331-2930-4417-8F7B-D7DBBFB9EE01}" srcOrd="7" destOrd="0" presId="urn:microsoft.com/office/officeart/2005/8/layout/equation1"/>
    <dgm:cxn modelId="{6BD13746-9D3A-4F4F-B6E6-0E8FDFBA0598}" type="presParOf" srcId="{FBDF43FC-DFE0-4624-AE4D-D705797C21A1}" destId="{89F64C6E-5D93-487C-9484-64487B21F79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494ED-E0F4-4929-A5C1-2C8FFA265C57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피로 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스트레스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졸음</a:t>
          </a:r>
          <a:endParaRPr lang="ko-KR" altLang="en-US" sz="14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200017" y="1551591"/>
        <a:ext cx="960816" cy="960816"/>
      </dsp:txXfrm>
    </dsp:sp>
    <dsp:sp modelId="{39A366E0-8F83-4283-B62D-04112812912A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>
        <a:off x="1574623" y="1939318"/>
        <a:ext cx="579178" cy="185362"/>
      </dsp:txXfrm>
    </dsp:sp>
    <dsp:sp modelId="{EC71ED7B-BA2A-4E37-A21F-7A9FABC2C747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비타민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보양식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2567591" y="1551591"/>
        <a:ext cx="960816" cy="960816"/>
      </dsp:txXfrm>
    </dsp:sp>
    <dsp:sp modelId="{8E7AE344-7247-4B62-B826-809023766E1A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>
        <a:off x="3942198" y="1800296"/>
        <a:ext cx="579178" cy="463406"/>
      </dsp:txXfrm>
    </dsp:sp>
    <dsp:sp modelId="{89F64C6E-5D93-487C-9484-64487B21F793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피로회복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생기발랄</a:t>
          </a:r>
          <a:endParaRPr lang="en-US" altLang="ko-KR" sz="1400" kern="1200" dirty="0" smtClean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4935166" y="1551591"/>
        <a:ext cx="960816" cy="960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6444208" y="147256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2016 KWC </a:t>
            </a:r>
            <a:r>
              <a:rPr lang="ko-KR" altLang="en-US" sz="1600" dirty="0" smtClean="0"/>
              <a:t>요리시연부문</a:t>
            </a:r>
            <a:endParaRPr lang="ko-KR" altLang="en-US" sz="16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01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6444208" y="147256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2016 KWC </a:t>
            </a:r>
            <a:r>
              <a:rPr lang="ko-KR" altLang="en-US" sz="1600" dirty="0" smtClean="0"/>
              <a:t>요리시연부문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6316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80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333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73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14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54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96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57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87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18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9772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0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1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CCA5D-51A0-48C6-8EED-1BD3102CD44F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9390-F752-4E69-A44A-1F4CD2C9A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1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.jp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6" t="65377" r="51115" b="17714"/>
          <a:stretch/>
        </p:blipFill>
        <p:spPr>
          <a:xfrm>
            <a:off x="6372200" y="2761295"/>
            <a:ext cx="758873" cy="739713"/>
          </a:xfrm>
          <a:prstGeom prst="ellipse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45772" r="24668" b="18861"/>
          <a:stretch/>
        </p:blipFill>
        <p:spPr>
          <a:xfrm rot="246778">
            <a:off x="6937833" y="2949422"/>
            <a:ext cx="851743" cy="665914"/>
          </a:xfrm>
          <a:prstGeom prst="ellipse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 rot="21269918">
            <a:off x="2020280" y="3202375"/>
            <a:ext cx="5832648" cy="936104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양재튼튼체B" pitchFamily="18" charset="-127"/>
                <a:ea typeface="문체부 제목 돋음체" panose="020B0609000101010101" pitchFamily="49" charset="-127"/>
                <a:cs typeface="Arial Unicode MS" pitchFamily="50" charset="-127"/>
              </a:rPr>
              <a:t>유자 덕</a:t>
            </a:r>
            <a:r>
              <a:rPr lang="en-US" altLang="ko-K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(Duck)</a:t>
            </a:r>
            <a:r>
              <a:rPr lang="ko-KR" altLang="en-US" b="1" dirty="0" smtClean="0">
                <a:solidFill>
                  <a:schemeClr val="bg1"/>
                </a:solidFill>
                <a:latin typeface="양재튼튼체B" pitchFamily="18" charset="-127"/>
                <a:ea typeface="문체부 제목 돋음체" panose="020B0609000101010101" pitchFamily="49" charset="-127"/>
                <a:cs typeface="Arial Unicode MS" pitchFamily="50" charset="-127"/>
              </a:rPr>
              <a:t>분이야</a:t>
            </a:r>
            <a:r>
              <a:rPr lang="en-US" altLang="ko-KR" b="1" dirty="0" smtClean="0">
                <a:solidFill>
                  <a:schemeClr val="bg1">
                    <a:lumMod val="85000"/>
                  </a:schemeClr>
                </a:solidFill>
                <a:latin typeface="양재튼튼체B" pitchFamily="18" charset="-127"/>
                <a:ea typeface="문체부 쓰기 정체" panose="02030609000101010101" pitchFamily="17" charset="-127"/>
                <a:cs typeface="Arial Unicode MS" pitchFamily="50" charset="-127"/>
              </a:rPr>
              <a:t>』</a:t>
            </a:r>
            <a:endParaRPr lang="ko-KR" altLang="en-US" b="1" dirty="0">
              <a:solidFill>
                <a:schemeClr val="bg1">
                  <a:lumMod val="85000"/>
                </a:schemeClr>
              </a:solidFill>
              <a:latin typeface="양재튼튼체B" pitchFamily="18" charset="-127"/>
              <a:ea typeface="문체부 쓰기 정체" panose="02030609000101010101" pitchFamily="17" charset="-127"/>
              <a:cs typeface="Arial Unicode MS" pitchFamily="50" charset="-127"/>
            </a:endParaRPr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 rot="21295855">
            <a:off x="2764576" y="4828355"/>
            <a:ext cx="5651563" cy="1252755"/>
          </a:xfrm>
        </p:spPr>
        <p:txBody>
          <a:bodyPr anchor="ctr">
            <a:norm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일신여</a:t>
            </a:r>
            <a:r>
              <a:rPr lang="ko-KR" altLang="en-US" sz="2400" dirty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자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고등학교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,  </a:t>
            </a:r>
            <a:r>
              <a:rPr lang="ko-KR" altLang="en-US" sz="2400" b="1" dirty="0" err="1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김애성</a:t>
            </a:r>
            <a:r>
              <a:rPr lang="en-US" altLang="ko-KR" sz="2400" b="1" dirty="0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, </a:t>
            </a:r>
            <a:r>
              <a:rPr lang="ko-KR" altLang="en-US" sz="2400" b="1" dirty="0" smtClean="0">
                <a:solidFill>
                  <a:schemeClr val="bg1">
                    <a:lumMod val="85000"/>
                  </a:schemeClr>
                </a:solidFill>
                <a:latin typeface="한컴 백제 M" pitchFamily="18" charset="-127"/>
                <a:ea typeface="문체부 쓰기 정체" panose="02030609000101010101" pitchFamily="17" charset="-127"/>
              </a:rPr>
              <a:t>지혜연</a:t>
            </a:r>
            <a:endParaRPr lang="ko-KR" altLang="en-US" sz="2400" b="1" dirty="0">
              <a:solidFill>
                <a:schemeClr val="bg1">
                  <a:lumMod val="85000"/>
                </a:schemeClr>
              </a:solidFill>
              <a:latin typeface="한컴 백제 M" pitchFamily="18" charset="-127"/>
              <a:ea typeface="문체부 쓰기 정체" panose="02030609000101010101" pitchFamily="17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 rot="21305573">
            <a:off x="1144205" y="2406070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양재튼튼체B" pitchFamily="18" charset="-127"/>
                <a:ea typeface="문체부 제목 돋음체" panose="020B0609000101010101" pitchFamily="49" charset="-127"/>
              </a:rPr>
              <a:t>『</a:t>
            </a:r>
            <a:r>
              <a:rPr lang="ko-KR" altLang="en-US" sz="4400" b="1" dirty="0">
                <a:solidFill>
                  <a:schemeClr val="bg1"/>
                </a:solidFill>
                <a:latin typeface="양재튼튼체B" pitchFamily="18" charset="-127"/>
                <a:ea typeface="문체부 제목 돋음체" panose="020B0609000101010101" pitchFamily="49" charset="-127"/>
                <a:cs typeface="Arial Unicode MS" pitchFamily="50" charset="-127"/>
              </a:rPr>
              <a:t>야자극복</a:t>
            </a:r>
            <a:r>
              <a:rPr lang="en-US" altLang="ko-KR" sz="4400" b="1" dirty="0" smtClean="0">
                <a:solidFill>
                  <a:schemeClr val="bg1"/>
                </a:solidFill>
                <a:latin typeface="양재튼튼체B" pitchFamily="18" charset="-127"/>
                <a:ea typeface="문체부 제목 돋음체" panose="020B0609000101010101" pitchFamily="49" charset="-127"/>
                <a:cs typeface="Arial Unicode MS" pitchFamily="50" charset="-127"/>
              </a:rPr>
              <a:t>!</a:t>
            </a:r>
            <a:endParaRPr lang="ko-KR" altLang="en-US" sz="4400" b="1" dirty="0">
              <a:solidFill>
                <a:schemeClr val="bg1"/>
              </a:solidFill>
              <a:latin typeface="양재튼튼체B" pitchFamily="18" charset="-127"/>
              <a:ea typeface="문체부 제목 돋음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1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115616" y="5373216"/>
            <a:ext cx="7200800" cy="121690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o-KR" altLang="en-US" sz="130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지칠 땐 나에게 오리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와 함께 곁들어 먹을 수 있는 반찬으로 </a:t>
            </a:r>
            <a:r>
              <a:rPr lang="ko-KR" altLang="en-US" sz="13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유자청을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사용하여 </a:t>
            </a:r>
            <a:r>
              <a:rPr lang="ko-KR" altLang="en-US" sz="13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매콤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3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새콤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3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달콤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무생채를 준비했습니다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en-US" altLang="ko-KR" sz="1300" dirty="0" smtClean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▶일반 부추보다 가느다란 </a:t>
            </a:r>
            <a:r>
              <a:rPr lang="ko-KR" altLang="en-US" sz="13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솔부추를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사용하여 소량으로 먹을 때도 무채와 부추가 서로 적절히 어우러질 수 있게 하였습니다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3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endParaRPr lang="en-US" altLang="ko-KR" sz="1100" dirty="0" smtClean="0">
              <a:solidFill>
                <a:schemeClr val="tx2">
                  <a:lumMod val="50000"/>
                </a:schemeClr>
              </a:solidFill>
              <a:latin typeface="HY강B" pitchFamily="18" charset="-127"/>
              <a:ea typeface="HY강B" pitchFamily="18" charset="-127"/>
            </a:endParaRPr>
          </a:p>
          <a:p>
            <a:pPr algn="just"/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무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비타민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C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가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풍부하여 면역력증진에 도움을 주고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,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아밀라아제 효소를 다량 함유하고 있어 소화에 도움을 줍니다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부</a:t>
            </a:r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추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다량의 비타민을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함유하고있고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여러 무기질이 풍부합니다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활력을 높여주고 피로를 풀어줍니다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 </a:t>
            </a:r>
            <a:r>
              <a:rPr lang="ko-KR" altLang="en-US" sz="1100" dirty="0" smtClean="0">
                <a:solidFill>
                  <a:schemeClr val="tx2"/>
                </a:solidFill>
                <a:ea typeface="문체부 제목 돋음체" panose="020B0609000101010101" pitchFamily="49" charset="-127"/>
              </a:rPr>
              <a:t>   </a:t>
            </a:r>
            <a:endParaRPr lang="ko-KR" altLang="en-US" sz="1100" dirty="0">
              <a:solidFill>
                <a:schemeClr val="tx2"/>
              </a:solidFill>
              <a:ea typeface="문체부 제목 돋음체" panose="020B0609000101010101" pitchFamily="49" charset="-127"/>
            </a:endParaRP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315616" y="420793"/>
            <a:ext cx="6800800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요리 제목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: 『 </a:t>
            </a:r>
            <a:r>
              <a:rPr lang="ko-KR" altLang="en-US" sz="2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유자향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솔솔한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무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』</a:t>
            </a:r>
            <a:r>
              <a:rPr lang="ko-KR" altLang="en-US" sz="2400" dirty="0" smtClean="0">
                <a:solidFill>
                  <a:srgbClr val="0070C0"/>
                </a:solidFill>
                <a:latin typeface="양재튼튼체B" pitchFamily="18" charset="-127"/>
                <a:ea typeface="양재튼튼체B" pitchFamily="18" charset="-127"/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  <a:latin typeface="양재튼튼체B" pitchFamily="18" charset="-127"/>
                <a:ea typeface="양재튼튼체B" pitchFamily="18" charset="-127"/>
              </a:rPr>
              <a:t> </a:t>
            </a:r>
            <a:endParaRPr lang="ko-KR" altLang="en-US" sz="2400" dirty="0">
              <a:solidFill>
                <a:srgbClr val="0070C0"/>
              </a:solidFill>
              <a:latin typeface="양재튼튼체B" pitchFamily="18" charset="-127"/>
              <a:ea typeface="양재튼튼체B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18361" y="2749079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2"/>
                </a:solidFill>
              </a:rPr>
              <a:t>&lt;</a:t>
            </a:r>
            <a:r>
              <a:rPr lang="ko-KR" altLang="en-US" dirty="0" smtClean="0">
                <a:solidFill>
                  <a:schemeClr val="tx2"/>
                </a:solidFill>
              </a:rPr>
              <a:t>완성 사진</a:t>
            </a:r>
            <a:r>
              <a:rPr lang="en-US" altLang="ko-KR" dirty="0" smtClean="0">
                <a:solidFill>
                  <a:schemeClr val="tx2"/>
                </a:solidFill>
              </a:rPr>
              <a:t>&gt;</a:t>
            </a:r>
            <a:r>
              <a:rPr lang="ko-KR" altLang="en-US" dirty="0" smtClean="0">
                <a:solidFill>
                  <a:schemeClr val="tx2"/>
                </a:solidFill>
              </a:rPr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7825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28" t="36018" r="3376" b="35584"/>
          <a:stretch/>
        </p:blipFill>
        <p:spPr>
          <a:xfrm>
            <a:off x="1151620" y="1072520"/>
            <a:ext cx="7128792" cy="41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1691680" y="476672"/>
            <a:ext cx="6912768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조리과정 사진과 설명 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–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톡톡 비타민화채</a:t>
            </a:r>
            <a:endParaRPr lang="ko-KR" altLang="en-US" sz="2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500"/>
                      </a14:imgEffect>
                      <a14:imgEffect>
                        <a14:saturation sat="1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769918" y="4737809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948236" y="4737809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408774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608538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464" y="2534707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배를 갈아 </a:t>
            </a:r>
            <a:r>
              <a:rPr lang="ko-KR" altLang="en-US" sz="1000" dirty="0" err="1" smtClean="0"/>
              <a:t>배즙</a:t>
            </a:r>
            <a:r>
              <a:rPr lang="ko-KR" altLang="en-US" sz="1000" dirty="0" smtClean="0"/>
              <a:t> </a:t>
            </a:r>
            <a:r>
              <a:rPr lang="ko-KR" altLang="en-US" sz="1000" dirty="0"/>
              <a:t>내</a:t>
            </a:r>
            <a:r>
              <a:rPr lang="ko-KR" altLang="en-US" sz="1000" dirty="0" smtClean="0"/>
              <a:t>기</a:t>
            </a:r>
            <a:endParaRPr lang="ko-KR" alt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2356202" y="2534707"/>
            <a:ext cx="2287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 smtClean="0"/>
              <a:t>배즙에</a:t>
            </a:r>
            <a:r>
              <a:rPr lang="ko-KR" altLang="en-US" sz="1000" dirty="0" smtClean="0"/>
              <a:t> 한천가루 넣어 불리고 끓이기</a:t>
            </a:r>
            <a:endParaRPr lang="ko-KR" alt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4788024" y="2534707"/>
            <a:ext cx="1758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키위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블루베리</a:t>
            </a:r>
            <a:r>
              <a:rPr lang="en-US" altLang="ko-KR" sz="1000" dirty="0"/>
              <a:t> </a:t>
            </a:r>
            <a:r>
              <a:rPr lang="ko-KR" altLang="en-US" sz="1000" dirty="0" smtClean="0"/>
              <a:t>배 손질하기</a:t>
            </a:r>
            <a:endParaRPr lang="ko-KR" alt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7074735" y="2534707"/>
            <a:ext cx="1601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그릇에 </a:t>
            </a:r>
            <a:r>
              <a:rPr lang="ko-KR" altLang="en-US" sz="1000" dirty="0" err="1" smtClean="0"/>
              <a:t>배즙</a:t>
            </a:r>
            <a:r>
              <a:rPr lang="ko-KR" altLang="en-US" sz="1000" dirty="0" smtClean="0"/>
              <a:t> 부어 </a:t>
            </a:r>
            <a:r>
              <a:rPr lang="ko-KR" altLang="en-US" sz="1000" dirty="0"/>
              <a:t>굳</a:t>
            </a:r>
            <a:r>
              <a:rPr lang="ko-KR" altLang="en-US" sz="1000" dirty="0" smtClean="0"/>
              <a:t>히기</a:t>
            </a:r>
            <a:endParaRPr lang="ko-KR" alt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2771800" y="4262899"/>
            <a:ext cx="1409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탄산수에 </a:t>
            </a:r>
            <a:r>
              <a:rPr lang="ko-KR" altLang="en-US" sz="1000" dirty="0" err="1" smtClean="0"/>
              <a:t>유자청</a:t>
            </a:r>
            <a:r>
              <a:rPr lang="ko-KR" altLang="en-US" sz="1000" dirty="0" smtClean="0"/>
              <a:t> 섞기</a:t>
            </a:r>
            <a:endParaRPr lang="en-US" altLang="ko-KR" sz="1000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626584" y="4262899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굳은 </a:t>
            </a:r>
            <a:r>
              <a:rPr lang="ko-KR" altLang="en-US" sz="1000" dirty="0" err="1" smtClean="0"/>
              <a:t>배젤리</a:t>
            </a:r>
            <a:r>
              <a:rPr lang="ko-KR" altLang="en-US" sz="1000" dirty="0" smtClean="0"/>
              <a:t> 자르기</a:t>
            </a:r>
            <a:endParaRPr lang="ko-KR" alt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4716016" y="4253026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유자에이드에 젤리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과일 담고 </a:t>
            </a:r>
            <a:endParaRPr lang="en-US" altLang="ko-KR" sz="1000" dirty="0" smtClean="0"/>
          </a:p>
          <a:p>
            <a:r>
              <a:rPr lang="ko-KR" altLang="en-US" sz="1000" dirty="0" err="1" smtClean="0"/>
              <a:t>민트잎</a:t>
            </a:r>
            <a:r>
              <a:rPr lang="ko-KR" altLang="en-US" sz="1000" dirty="0" smtClean="0"/>
              <a:t> 띄워 완성하기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2337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115616" y="5373216"/>
            <a:ext cx="7200800" cy="121690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▶한국 전통 후식인 화채로 식사의 마무리를 장식하였습니다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사이다를 넣은 톡 쏘고 시원한 수박화채에서 아이디어를 얻어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탄산수를 이용한 상큼한 유자 화채를 만들어보았습니다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 </a:t>
            </a:r>
          </a:p>
          <a:p>
            <a:pPr algn="just"/>
            <a:endParaRPr lang="en-US" altLang="ko-KR" sz="5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화채 속에는 밤늦게 까지 공부하느라 눈이 피로하고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피로에 지친 친구들에게 필요한 비타민이 가득한 키위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블루베리를 넣었고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한천가루를 이용한 유자에이드와 어울리는 </a:t>
            </a:r>
            <a:r>
              <a:rPr lang="ko-KR" altLang="en-US" sz="16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배젤리를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만들어 화채에 함께 어우러지도록 하였습니다</a:t>
            </a:r>
            <a:r>
              <a:rPr lang="en-US" altLang="ko-KR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6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6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300" dirty="0">
              <a:solidFill>
                <a:schemeClr val="tx2">
                  <a:lumMod val="50000"/>
                </a:schemeClr>
              </a:solidFill>
              <a:latin typeface="HY강B" pitchFamily="18" charset="-127"/>
              <a:ea typeface="문체부 제목 돋음체" panose="020B0609000101010101" pitchFamily="49" charset="-127"/>
            </a:endParaRPr>
          </a:p>
          <a:p>
            <a:pPr algn="just"/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블루베리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&amp;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키위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</a:t>
            </a:r>
            <a:r>
              <a:rPr lang="ko-KR" altLang="en-US" sz="1400" dirty="0" err="1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눈건강과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</a:t>
            </a:r>
            <a:r>
              <a:rPr lang="ko-KR" altLang="en-US" sz="1400" dirty="0" err="1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항산화력에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매우 우수합니다 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&amp; 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비타민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C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와 식이섬유가 풍부합니다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 </a:t>
            </a:r>
            <a:endParaRPr lang="en-US" altLang="ko-KR" sz="1400" dirty="0">
              <a:solidFill>
                <a:schemeClr val="tx2">
                  <a:lumMod val="50000"/>
                </a:schemeClr>
              </a:solidFill>
              <a:latin typeface="HY강B" pitchFamily="18" charset="-127"/>
              <a:ea typeface="문체부 제목 돋음체" panose="020B0609000101010101" pitchFamily="49" charset="-127"/>
            </a:endParaRPr>
          </a:p>
          <a:p>
            <a:pPr algn="just"/>
            <a:r>
              <a:rPr lang="ko-KR" altLang="en-US" sz="1400" dirty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배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소화효소가 풍부하여 천연소화제 역할을 하고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식이섬유가 풍부합니다</a:t>
            </a:r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  <a:endParaRPr lang="en-US" altLang="ko-KR" sz="1400" dirty="0">
              <a:solidFill>
                <a:schemeClr val="tx2">
                  <a:lumMod val="50000"/>
                </a:schemeClr>
              </a:solidFill>
              <a:latin typeface="HY강B" pitchFamily="18" charset="-127"/>
              <a:ea typeface="문체부 제목 돋음체" panose="020B0609000101010101" pitchFamily="49" charset="-127"/>
            </a:endParaRP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315616" y="420793"/>
            <a:ext cx="6800800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요리 제목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: 『 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톡톡 비타민화채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』</a:t>
            </a:r>
            <a:r>
              <a:rPr lang="ko-KR" altLang="en-US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ko-KR" altLang="en-US" sz="2400" dirty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18361" y="2749079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2"/>
                </a:solidFill>
              </a:rPr>
              <a:t>&lt;</a:t>
            </a:r>
            <a:r>
              <a:rPr lang="ko-KR" altLang="en-US" dirty="0" smtClean="0">
                <a:solidFill>
                  <a:schemeClr val="tx2"/>
                </a:solidFill>
              </a:rPr>
              <a:t>완성 사진</a:t>
            </a:r>
            <a:r>
              <a:rPr lang="en-US" altLang="ko-KR" dirty="0" smtClean="0">
                <a:solidFill>
                  <a:schemeClr val="tx2"/>
                </a:solidFill>
              </a:rPr>
              <a:t>&gt;</a:t>
            </a:r>
            <a:r>
              <a:rPr lang="ko-KR" altLang="en-US" dirty="0" smtClean="0">
                <a:solidFill>
                  <a:schemeClr val="tx2"/>
                </a:solidFill>
              </a:rPr>
              <a:t> 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2" t="9167" r="16234" b="59914"/>
          <a:stretch/>
        </p:blipFill>
        <p:spPr>
          <a:xfrm>
            <a:off x="1151620" y="1052737"/>
            <a:ext cx="712879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1619672" y="404664"/>
            <a:ext cx="7128764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조리과정 사진과 설명 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– </a:t>
            </a:r>
            <a:r>
              <a:rPr lang="ko-KR" altLang="en-US" sz="28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유자탈을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쓴 호박</a:t>
            </a:r>
            <a:endParaRPr lang="ko-KR" altLang="en-US" sz="2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769918" y="4737809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948236" y="4737809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408774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608538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411" y="2534707"/>
            <a:ext cx="18133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 smtClean="0"/>
              <a:t>단호박</a:t>
            </a:r>
            <a:r>
              <a:rPr lang="ko-KR" altLang="en-US" sz="1000" dirty="0" smtClean="0"/>
              <a:t> 전자레인지에 익히기</a:t>
            </a:r>
            <a:endParaRPr lang="ko-KR" alt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2492896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 smtClean="0"/>
              <a:t>단호박</a:t>
            </a:r>
            <a:r>
              <a:rPr lang="ko-KR" altLang="en-US" sz="1000" dirty="0" smtClean="0"/>
              <a:t> 으깨고 볶은 찹쌀가루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꿀 </a:t>
            </a:r>
            <a:endParaRPr lang="en-US" altLang="ko-KR" sz="1000" dirty="0" smtClean="0"/>
          </a:p>
          <a:p>
            <a:r>
              <a:rPr lang="ko-KR" altLang="en-US" sz="1000" dirty="0" err="1" smtClean="0"/>
              <a:t>유자청</a:t>
            </a:r>
            <a:r>
              <a:rPr lang="en-US" altLang="ko-KR" sz="1000" dirty="0"/>
              <a:t> </a:t>
            </a:r>
            <a:r>
              <a:rPr lang="ko-KR" altLang="en-US" sz="1000" dirty="0" smtClean="0"/>
              <a:t>섞기</a:t>
            </a:r>
            <a:endParaRPr lang="ko-KR" alt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6804248" y="2534707"/>
            <a:ext cx="2159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유자 </a:t>
            </a:r>
            <a:r>
              <a:rPr lang="ko-KR" altLang="en-US" sz="1000" smtClean="0"/>
              <a:t>모양 내고 호박씨로 장식하기</a:t>
            </a:r>
            <a:endParaRPr lang="ko-KR" alt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716016" y="2534707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호두 다져서 </a:t>
            </a:r>
            <a:r>
              <a:rPr lang="ko-KR" altLang="en-US" sz="1000" dirty="0" err="1" smtClean="0"/>
              <a:t>단호박</a:t>
            </a:r>
            <a:r>
              <a:rPr lang="ko-KR" altLang="en-US" sz="1000" dirty="0" smtClean="0"/>
              <a:t> 안에 넣기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379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115616" y="5373216"/>
            <a:ext cx="7200800" cy="121690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호박란을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응용하여 화채와 함께 즐길 수 있는 후식을 준비하였습니다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en-US" altLang="ko-KR" sz="1100" dirty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 달콤한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단호박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속에서 퍼지는 은은한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유자향과</a:t>
            </a:r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함께 공부할 때 중요한 두뇌활동에 도움을 주는 호두를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단호박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속에 넣어 고소하면서 밋밋하지 않은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식감을</a:t>
            </a:r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느낄 수 있습니다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▶호박씨를 장식하고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이쑤시개를 이용해 모양을 내어 유자 모양같이 보이는 재미를 주었습니다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100" dirty="0">
              <a:solidFill>
                <a:schemeClr val="tx2">
                  <a:lumMod val="50000"/>
                </a:schemeClr>
              </a:solidFill>
              <a:latin typeface="HY강B" pitchFamily="18" charset="-127"/>
              <a:ea typeface="HY강B" pitchFamily="18" charset="-127"/>
            </a:endParaRPr>
          </a:p>
          <a:p>
            <a:pPr algn="just"/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단호박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비타민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A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가 풍부하여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,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눈건강에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도움이 되고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,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 필수 아미노산 또한 풍부하여 두뇌발달 도움을 준</a:t>
            </a:r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호두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-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비타민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E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와 레시틴이 풍부하여 두뇌활동에 도움을 준다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문체부 제목 돋음체" panose="020B0609000101010101" pitchFamily="49" charset="-127"/>
              </a:rPr>
              <a:t>.</a:t>
            </a: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315616" y="492881"/>
            <a:ext cx="6800800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요리 제목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: 『 </a:t>
            </a:r>
            <a:r>
              <a:rPr lang="ko-KR" altLang="en-US" sz="2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유자탈을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쓴 호박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』</a:t>
            </a:r>
            <a:r>
              <a:rPr lang="ko-KR" altLang="en-US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ko-KR" altLang="en-US" sz="2400" dirty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96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1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0618"/>
            <a:ext cx="4536504" cy="319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제목 4"/>
          <p:cNvSpPr txBox="1">
            <a:spLocks/>
          </p:cNvSpPr>
          <p:nvPr/>
        </p:nvSpPr>
        <p:spPr>
          <a:xfrm>
            <a:off x="6227663" y="549052"/>
            <a:ext cx="5545137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전체 완성사진 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saturation sat="13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3" t="6571" r="4205" b="4756"/>
          <a:stretch/>
        </p:blipFill>
        <p:spPr>
          <a:xfrm>
            <a:off x="72008" y="1820618"/>
            <a:ext cx="4427984" cy="319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6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67744" y="3068960"/>
            <a:ext cx="4680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양재소슬체S" pitchFamily="18" charset="-127"/>
                <a:ea typeface="문체부 쓰기 정체" panose="02030609000101010101" pitchFamily="17" charset="-127"/>
              </a:rPr>
              <a:t>감사합니다</a:t>
            </a:r>
            <a:r>
              <a:rPr lang="en-US" altLang="ko-KR" sz="54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양재소슬체S" pitchFamily="18" charset="-127"/>
                <a:ea typeface="문체부 쓰기 정체" panose="02030609000101010101" pitchFamily="17" charset="-127"/>
              </a:rPr>
              <a:t>.</a:t>
            </a:r>
            <a:endParaRPr lang="ko-KR" altLang="en-US" sz="54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양재소슬체S" pitchFamily="18" charset="-127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93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 idx="4294967295"/>
          </p:nvPr>
        </p:nvSpPr>
        <p:spPr>
          <a:xfrm>
            <a:off x="5220072" y="549052"/>
            <a:ext cx="5545137" cy="6477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출품하는 메뉴의 전체 </a:t>
            </a:r>
            <a:r>
              <a:rPr lang="ko-KR" alt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컨셉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2059491814"/>
              </p:ext>
            </p:extLst>
          </p:nvPr>
        </p:nvGraphicFramePr>
        <p:xfrm>
          <a:off x="1428328" y="2606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직사각형 5"/>
          <p:cNvSpPr/>
          <p:nvPr/>
        </p:nvSpPr>
        <p:spPr>
          <a:xfrm>
            <a:off x="1367707" y="3140968"/>
            <a:ext cx="6399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한컴 윤고딕 240" pitchFamily="18" charset="-127"/>
                <a:ea typeface="문체부 제목 돋음체" panose="020B0609000101010101" pitchFamily="49" charset="-127"/>
              </a:rPr>
              <a:t>가볍고</a:t>
            </a:r>
            <a:r>
              <a:rPr lang="en-US" altLang="ko-KR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한컴 윤고딕 240" pitchFamily="18" charset="-127"/>
                <a:ea typeface="문체부 제목 돋음체" panose="020B0609000101010101" pitchFamily="49" charset="-127"/>
              </a:rPr>
              <a:t>!</a:t>
            </a:r>
            <a:r>
              <a:rPr lang="en-US" altLang="ko-KR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</a:rPr>
              <a:t>       </a:t>
            </a:r>
            <a:r>
              <a:rPr lang="ko-KR" altLang="en-US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상큼하게</a:t>
            </a:r>
            <a:r>
              <a:rPr lang="en-US" altLang="ko-KR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!    </a:t>
            </a:r>
            <a:r>
              <a:rPr lang="ko-KR" alt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야자극</a:t>
            </a:r>
            <a:r>
              <a: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복</a:t>
            </a:r>
            <a:r>
              <a:rPr lang="en-US" altLang="ko-KR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en-US" altLang="ko-KR" sz="32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077072"/>
            <a:ext cx="83529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▷고등학교에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올라오면서 시작된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야간자율학습시간을 보내면서 눈과 몸이 피로하고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장시간 교실 안에서 앉아있어 기력회복이 필요한 친구들을 위해</a:t>
            </a:r>
            <a:r>
              <a:rPr lang="en-US" altLang="ko-K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레몬보다 비타민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C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 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배 더 풍부하고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피로를 방지하는 유기산이 많이 들어있는 </a:t>
            </a:r>
            <a:r>
              <a:rPr lang="ko-KR" altLang="en-US" sz="1700" b="1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유자청</a:t>
            </a:r>
            <a:r>
              <a:rPr lang="ko-KR" alt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을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활용하여 </a:t>
            </a:r>
            <a:r>
              <a:rPr lang="ko-KR" alt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상큼하고 </a:t>
            </a:r>
            <a:r>
              <a:rPr lang="ko-KR" alt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비타민</a:t>
            </a:r>
            <a:r>
              <a:rPr lang="ko-KR" alt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</a:t>
            </a:r>
            <a:r>
              <a:rPr lang="ko-KR" alt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가득한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건강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메뉴들로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구성하였습니다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70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▷</a:t>
            </a:r>
            <a:r>
              <a:rPr lang="ko-KR" alt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닭고기과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유사하지만 닭에 비해 비타민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군이 더 많고 콜레스테롤이 적으며 불포화지방산이 많은 </a:t>
            </a:r>
            <a:r>
              <a:rPr lang="ko-KR" altLang="en-US" sz="1700" b="1" dirty="0" smtClean="0">
                <a:solidFill>
                  <a:schemeClr val="accent4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오리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사용하여 보양식인 삼계탕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백숙을 야자를 하는 친구들이 부담 없이 먹을 수 있도록 좀 더 </a:t>
            </a:r>
            <a:r>
              <a:rPr lang="ko-KR" altLang="en-US" sz="17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가볍고 깔끔하게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채소들을 첨가시켜 건강하고 영양적인 식사를 할 수 있도록 고려했습니다</a:t>
            </a:r>
            <a:r>
              <a:rPr lang="en-US" altLang="ko-K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r>
              <a:rPr lang="ko-KR" alt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70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1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598118"/>
              </p:ext>
            </p:extLst>
          </p:nvPr>
        </p:nvGraphicFramePr>
        <p:xfrm>
          <a:off x="611560" y="1268760"/>
          <a:ext cx="8064896" cy="464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/>
                        <a:t>생오리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ko-KR" altLang="en-US" sz="1000" dirty="0" err="1" smtClean="0"/>
                        <a:t>슬라이스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120g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돌나물 </a:t>
                      </a:r>
                      <a:r>
                        <a:rPr lang="en-US" altLang="ko-KR" sz="1000" dirty="0" smtClean="0"/>
                        <a:t>8g 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dirty="0" smtClean="0"/>
                        <a:t>어린잎 </a:t>
                      </a:r>
                      <a:r>
                        <a:rPr lang="en-US" altLang="ko-KR" sz="1000" dirty="0" smtClean="0"/>
                        <a:t>5g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/>
                        <a:t>유자청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38g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천도복숭아 </a:t>
                      </a:r>
                      <a:r>
                        <a:rPr lang="en-US" altLang="ko-KR" sz="1000" dirty="0" smtClean="0"/>
                        <a:t>½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dirty="0" smtClean="0"/>
                        <a:t>개</a:t>
                      </a:r>
                      <a:endParaRPr lang="en-US" altLang="ko-KR" sz="1000" dirty="0" smtClean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깻잎 </a:t>
                      </a:r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장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/>
                        <a:t>솔부추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3</a:t>
                      </a:r>
                      <a:r>
                        <a:rPr lang="en-US" altLang="ko-KR" sz="1000" baseline="0" dirty="0" smtClean="0"/>
                        <a:t>g 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수삼 </a:t>
                      </a:r>
                      <a:r>
                        <a:rPr lang="en-US" altLang="ko-KR" sz="1000" dirty="0" smtClean="0"/>
                        <a:t>1</a:t>
                      </a:r>
                      <a:r>
                        <a:rPr lang="ko-KR" altLang="en-US" sz="1000" dirty="0" smtClean="0"/>
                        <a:t>개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대추 </a:t>
                      </a:r>
                      <a:r>
                        <a:rPr lang="en-US" altLang="ko-KR" sz="1000" dirty="0" smtClean="0"/>
                        <a:t>4g</a:t>
                      </a:r>
                      <a:r>
                        <a:rPr lang="en-US" altLang="ko-KR" sz="1000" baseline="0" dirty="0" smtClean="0"/>
                        <a:t>  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찹쌀 </a:t>
                      </a:r>
                      <a:r>
                        <a:rPr lang="en-US" altLang="ko-KR" sz="1000" dirty="0" smtClean="0"/>
                        <a:t>80g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무 </a:t>
                      </a:r>
                      <a:r>
                        <a:rPr lang="en-US" altLang="ko-KR" sz="1000" dirty="0" smtClean="0"/>
                        <a:t>45g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/>
                        <a:t>파프리카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10g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느타리버섯 </a:t>
                      </a:r>
                      <a:r>
                        <a:rPr lang="en-US" altLang="ko-KR" sz="1000" dirty="0" smtClean="0"/>
                        <a:t>15g 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1" name="제목 4"/>
          <p:cNvSpPr txBox="1">
            <a:spLocks/>
          </p:cNvSpPr>
          <p:nvPr/>
        </p:nvSpPr>
        <p:spPr>
          <a:xfrm>
            <a:off x="1835696" y="564889"/>
            <a:ext cx="5976664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solidFill>
                  <a:schemeClr val="tx2"/>
                </a:solidFill>
                <a:latin typeface="양재소슬체S" pitchFamily="18" charset="-127"/>
                <a:ea typeface="문체부 제목 돋음체" panose="020B0609000101010101" pitchFamily="49" charset="-127"/>
              </a:rPr>
              <a:t>사용재료</a:t>
            </a:r>
            <a:endParaRPr lang="ko-KR" altLang="en-US" sz="2800" dirty="0">
              <a:solidFill>
                <a:schemeClr val="tx2"/>
              </a:solidFill>
              <a:latin typeface="양재소슬체S" pitchFamily="18" charset="-127"/>
              <a:ea typeface="문체부 제목 돋음체" panose="020B0609000101010101" pitchFamily="49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19320" r="5725" b="17250"/>
          <a:stretch/>
        </p:blipFill>
        <p:spPr>
          <a:xfrm>
            <a:off x="6660231" y="4365104"/>
            <a:ext cx="200757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99009"/>
              </p:ext>
            </p:extLst>
          </p:nvPr>
        </p:nvGraphicFramePr>
        <p:xfrm>
          <a:off x="611560" y="1233272"/>
          <a:ext cx="8064896" cy="464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6224"/>
                <a:gridCol w="2016224"/>
                <a:gridCol w="2016224"/>
                <a:gridCol w="2016224"/>
              </a:tblGrid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우유 </a:t>
                      </a:r>
                      <a:r>
                        <a:rPr lang="en-US" altLang="ko-KR" sz="1000" dirty="0" smtClean="0"/>
                        <a:t>6ml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블루베리 </a:t>
                      </a:r>
                      <a:r>
                        <a:rPr lang="en-US" altLang="ko-KR" sz="1000" dirty="0" smtClean="0"/>
                        <a:t>13g, </a:t>
                      </a:r>
                      <a:r>
                        <a:rPr lang="ko-KR" altLang="en-US" sz="1000" dirty="0" smtClean="0"/>
                        <a:t>키위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½ </a:t>
                      </a:r>
                      <a:r>
                        <a:rPr lang="ko-KR" altLang="en-US" sz="1000" baseline="0" dirty="0" smtClean="0"/>
                        <a:t>개</a:t>
                      </a:r>
                      <a:endParaRPr lang="en-US" altLang="ko-KR" sz="10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/>
                        <a:t>단호박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30g 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호두 </a:t>
                      </a:r>
                      <a:r>
                        <a:rPr lang="en-US" altLang="ko-KR" sz="1000" dirty="0" smtClean="0"/>
                        <a:t>5g</a:t>
                      </a:r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한천가루 </a:t>
                      </a:r>
                      <a:r>
                        <a:rPr lang="en-US" altLang="ko-KR" sz="1000" dirty="0" smtClean="0"/>
                        <a:t>3g </a:t>
                      </a:r>
                      <a:r>
                        <a:rPr lang="ko-KR" altLang="en-US" sz="1000" dirty="0" smtClean="0"/>
                        <a:t>찹쌀가루 </a:t>
                      </a:r>
                      <a:r>
                        <a:rPr lang="en-US" altLang="ko-KR" sz="1000" dirty="0" smtClean="0"/>
                        <a:t>10g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탄산수 </a:t>
                      </a:r>
                      <a:r>
                        <a:rPr lang="en-US" altLang="ko-KR" sz="1000" dirty="0" smtClean="0"/>
                        <a:t>1</a:t>
                      </a:r>
                      <a:r>
                        <a:rPr lang="ko-KR" altLang="en-US" sz="1000" dirty="0" smtClean="0"/>
                        <a:t>개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대파 </a:t>
                      </a:r>
                      <a:r>
                        <a:rPr lang="en-US" altLang="ko-KR" sz="1000" dirty="0" smtClean="0"/>
                        <a:t>12g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배</a:t>
                      </a:r>
                      <a:r>
                        <a:rPr lang="en-US" altLang="ko-KR" sz="1000" baseline="0" dirty="0" smtClean="0"/>
                        <a:t> ½ </a:t>
                      </a:r>
                      <a:r>
                        <a:rPr lang="ko-KR" altLang="en-US" sz="1000" baseline="0" dirty="0" smtClean="0"/>
                        <a:t>개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양파 </a:t>
                      </a:r>
                      <a:r>
                        <a:rPr lang="en-US" altLang="ko-KR" sz="1000" dirty="0" smtClean="0"/>
                        <a:t>42g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마늘 </a:t>
                      </a:r>
                      <a:r>
                        <a:rPr lang="en-US" altLang="ko-KR" sz="1000" dirty="0" smtClean="0"/>
                        <a:t>2</a:t>
                      </a:r>
                      <a:r>
                        <a:rPr lang="ko-KR" altLang="en-US" sz="1000" dirty="0" smtClean="0"/>
                        <a:t>개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err="1" smtClean="0"/>
                        <a:t>민트잎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1g </a:t>
                      </a:r>
                      <a:r>
                        <a:rPr lang="ko-KR" altLang="en-US" sz="1000" dirty="0" smtClean="0"/>
                        <a:t>호박씨 </a:t>
                      </a:r>
                      <a:r>
                        <a:rPr lang="en-US" altLang="ko-KR" sz="1000" dirty="0" smtClean="0"/>
                        <a:t>2</a:t>
                      </a:r>
                      <a:r>
                        <a:rPr lang="ko-KR" altLang="en-US" sz="1000" dirty="0" smtClean="0"/>
                        <a:t>개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/>
                        <a:t>들깨가루 </a:t>
                      </a:r>
                      <a:r>
                        <a:rPr lang="en-US" altLang="ko-KR" sz="1000" dirty="0" smtClean="0"/>
                        <a:t>3g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치킨스톡 </a:t>
                      </a:r>
                      <a:r>
                        <a:rPr lang="en-US" altLang="ko-KR" sz="1000" baseline="0" dirty="0" smtClean="0"/>
                        <a:t>2.2g</a:t>
                      </a:r>
                      <a:endParaRPr lang="ko-KR" altLang="en-US" sz="1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1" name="제목 4"/>
          <p:cNvSpPr txBox="1">
            <a:spLocks/>
          </p:cNvSpPr>
          <p:nvPr/>
        </p:nvSpPr>
        <p:spPr>
          <a:xfrm>
            <a:off x="1835696" y="564889"/>
            <a:ext cx="5976664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solidFill>
                  <a:schemeClr val="tx2"/>
                </a:solidFill>
                <a:latin typeface="양재소슬체S" pitchFamily="18" charset="-127"/>
                <a:ea typeface="문체부 제목 돋음체" panose="020B0609000101010101" pitchFamily="49" charset="-127"/>
              </a:rPr>
              <a:t>사용재료</a:t>
            </a:r>
            <a:endParaRPr lang="ko-KR" altLang="en-US" sz="2800" dirty="0">
              <a:solidFill>
                <a:schemeClr val="tx2"/>
              </a:solidFill>
              <a:latin typeface="양재소슬체S" pitchFamily="18" charset="-127"/>
              <a:ea typeface="문체부 제목 돋음체" panose="020B0609000101010101" pitchFamily="49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29145"/>
          <a:stretch/>
        </p:blipFill>
        <p:spPr>
          <a:xfrm rot="10800000" flipV="1">
            <a:off x="2627782" y="1259518"/>
            <a:ext cx="887311" cy="12106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7773"/>
          <a:stretch/>
        </p:blipFill>
        <p:spPr>
          <a:xfrm rot="10800000">
            <a:off x="3491718" y="1259518"/>
            <a:ext cx="1152290" cy="12106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1007401" cy="12515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23552"/>
          <a:stretch/>
        </p:blipFill>
        <p:spPr>
          <a:xfrm>
            <a:off x="1618961" y="2780928"/>
            <a:ext cx="1008823" cy="125152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b="18308"/>
          <a:stretch/>
        </p:blipFill>
        <p:spPr>
          <a:xfrm>
            <a:off x="4695656" y="4346921"/>
            <a:ext cx="1100480" cy="12241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12422" r="11308" b="12422"/>
          <a:stretch/>
        </p:blipFill>
        <p:spPr>
          <a:xfrm>
            <a:off x="5722082" y="4346920"/>
            <a:ext cx="938150" cy="12241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8917" r="23780" b="17715"/>
          <a:stretch/>
        </p:blipFill>
        <p:spPr>
          <a:xfrm>
            <a:off x="7524328" y="4346920"/>
            <a:ext cx="1152128" cy="12241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16818"/>
          <a:stretch/>
        </p:blipFill>
        <p:spPr>
          <a:xfrm>
            <a:off x="6660231" y="4341219"/>
            <a:ext cx="1046901" cy="12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1115616" y="548680"/>
            <a:ext cx="7992888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조리과정 사진과 설명 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– 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돌나물 속 숨은 생기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   </a:t>
            </a:r>
            <a:endParaRPr lang="ko-KR" altLang="en-US" sz="2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00"/>
                      </a14:imgEffect>
                      <a14:imgEffect>
                        <a14:saturation sat="16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769918" y="4737809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948236" y="4737809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408774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608538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534707"/>
            <a:ext cx="12554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천도복숭아 자르기</a:t>
            </a:r>
            <a:endParaRPr lang="ko-KR" alt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2534707"/>
            <a:ext cx="1713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돌나물과 어린잎 손질하기</a:t>
            </a:r>
            <a:endParaRPr lang="ko-KR" alt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84503" y="2492896"/>
            <a:ext cx="19030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유자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드레싱 만들기 </a:t>
            </a:r>
            <a:endParaRPr lang="en-US" altLang="ko-KR" sz="1000" dirty="0"/>
          </a:p>
          <a:p>
            <a:r>
              <a:rPr lang="en-US" altLang="ko-KR" sz="1000" dirty="0" smtClean="0"/>
              <a:t>– </a:t>
            </a:r>
            <a:r>
              <a:rPr lang="ko-KR" altLang="en-US" sz="1000" dirty="0" err="1" smtClean="0"/>
              <a:t>유자청</a:t>
            </a:r>
            <a:r>
              <a:rPr lang="en-US" altLang="ko-KR" sz="1000" dirty="0" smtClean="0"/>
              <a:t>10g </a:t>
            </a:r>
            <a:r>
              <a:rPr lang="ko-KR" altLang="en-US" sz="1000" dirty="0" err="1" smtClean="0"/>
              <a:t>소금약</a:t>
            </a:r>
            <a:r>
              <a:rPr lang="ko-KR" altLang="en-US" sz="1000" dirty="0" err="1"/>
              <a:t>간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오일</a:t>
            </a:r>
            <a:r>
              <a:rPr lang="en-US" altLang="ko-KR" sz="1000" dirty="0" smtClean="0"/>
              <a:t>8g </a:t>
            </a:r>
          </a:p>
          <a:p>
            <a:r>
              <a:rPr lang="ko-KR" altLang="en-US" sz="1000" dirty="0" smtClean="0"/>
              <a:t> 레몬즙 </a:t>
            </a:r>
            <a:r>
              <a:rPr lang="en-US" altLang="ko-KR" sz="1000" dirty="0" smtClean="0"/>
              <a:t>10g</a:t>
            </a:r>
            <a:r>
              <a:rPr lang="ko-KR" altLang="en-US" sz="1000" dirty="0" smtClean="0"/>
              <a:t> </a:t>
            </a:r>
            <a:r>
              <a:rPr lang="en-US" altLang="ko-KR" sz="1000" dirty="0" smtClean="0"/>
              <a:t>    </a:t>
            </a:r>
            <a:endParaRPr lang="ko-KR" alt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7092280" y="2534707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샐러드에 드레싱 섞기</a:t>
            </a:r>
            <a:endParaRPr lang="ko-KR" alt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323528" y="4262899"/>
            <a:ext cx="1858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접시에 샐러드 담아 완성하기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115616" y="5373216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o-KR" altLang="en-US" sz="110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신맛과 단맛이 감도는 천도복숭아와 아삭한 돌나물이 유자드레싱과 어우러져 입맛을 돋구고 상큼함이 입안에서 머물러 피로에 지친 친구들에게 생기와 활기를 불러 일으켜주는 샐러드입니다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1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en-US" altLang="ko-KR" sz="11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돌나물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-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비타민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C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와 인산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,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칼슘이 많이 함유되어있습니다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. 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식욕증진과 골다공증예방에 좋습니다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천도복숭아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-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 </a:t>
            </a:r>
            <a:r>
              <a:rPr lang="ko-KR" altLang="en-US" sz="1100" dirty="0" err="1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아스파르트산</a:t>
            </a:r>
            <a:r>
              <a:rPr lang="ko-KR" altLang="en-US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 성분이 포함되어 만성피로 해소와 해독효과가 있습니다</a:t>
            </a:r>
            <a:r>
              <a:rPr lang="en-US" altLang="ko-KR" sz="11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문체부 제목 돋음체" panose="020B0609000101010101" pitchFamily="49" charset="-127"/>
                <a:cs typeface="Segoe UI" panose="020B0502040204020203" pitchFamily="34" charset="0"/>
              </a:rPr>
              <a:t>.</a:t>
            </a:r>
            <a:endParaRPr lang="ko-KR" altLang="en-US" sz="11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문체부 제목 돋음체" panose="020B0609000101010101" pitchFamily="49" charset="-127"/>
              <a:cs typeface="Segoe UI" panose="020B0502040204020203" pitchFamily="34" charset="0"/>
            </a:endParaRP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299592" y="492881"/>
            <a:ext cx="6800800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요리 제목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: 『 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돌나물 속 숨은 생기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』</a:t>
            </a:r>
            <a:r>
              <a:rPr lang="ko-KR" altLang="en-US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ko-KR" altLang="en-US" sz="2400" dirty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1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1331640" y="404664"/>
            <a:ext cx="7416796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조리과정 사진과 설명 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– 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지칠 땐 나에게 오리 </a:t>
            </a:r>
            <a:endParaRPr lang="ko-KR" altLang="en-US" sz="2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769918" y="4737809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948236" y="4737809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408774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608538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2080" y="2534707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채소 썰기</a:t>
            </a:r>
            <a:endParaRPr lang="ko-KR" alt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2996945" y="2534707"/>
            <a:ext cx="1043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오리 밑간 하기</a:t>
            </a:r>
            <a:endParaRPr lang="ko-KR" alt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804248" y="2492896"/>
            <a:ext cx="21339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냄비에 채소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다진 오리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찹쌀 볶고</a:t>
            </a:r>
            <a:endParaRPr lang="en-US" altLang="ko-KR" sz="1000" dirty="0" smtClean="0"/>
          </a:p>
          <a:p>
            <a:r>
              <a:rPr lang="ko-KR" altLang="en-US" sz="1000" dirty="0" smtClean="0"/>
              <a:t>육수 붓고 끓이기</a:t>
            </a:r>
            <a:endParaRPr lang="en-US" altLang="ko-KR" sz="1000" dirty="0" smtClean="0"/>
          </a:p>
          <a:p>
            <a:endParaRPr lang="ko-KR" alt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251520" y="4262899"/>
            <a:ext cx="224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 smtClean="0"/>
              <a:t>파프리카</a:t>
            </a:r>
            <a:r>
              <a:rPr lang="ko-KR" altLang="en-US" sz="1000" dirty="0" smtClean="0"/>
              <a:t> 느타리버섯 살짝 볶고</a:t>
            </a:r>
            <a:endParaRPr lang="en-US" altLang="ko-KR" sz="1000" dirty="0" smtClean="0"/>
          </a:p>
          <a:p>
            <a:r>
              <a:rPr lang="ko-KR" altLang="en-US" sz="1000" dirty="0" smtClean="0"/>
              <a:t>오리에 깻잎 깔고 오리 말이 만들기 </a:t>
            </a:r>
            <a:endParaRPr lang="ko-KR" alt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4716016" y="4253026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육수 더 붓고 우유</a:t>
            </a:r>
            <a:r>
              <a:rPr lang="en-US" altLang="ko-KR" sz="1000" dirty="0" smtClean="0"/>
              <a:t>,</a:t>
            </a:r>
            <a:r>
              <a:rPr lang="ko-KR" altLang="en-US" sz="1000" dirty="0" smtClean="0"/>
              <a:t>들깨가루</a:t>
            </a:r>
            <a:r>
              <a:rPr lang="en-US" altLang="ko-KR" sz="1000" dirty="0" smtClean="0"/>
              <a:t>,</a:t>
            </a:r>
            <a:r>
              <a:rPr lang="ko-KR" altLang="en-US" sz="1000" dirty="0" smtClean="0"/>
              <a:t> </a:t>
            </a:r>
            <a:endParaRPr lang="en-US" altLang="ko-KR" sz="1000" dirty="0" smtClean="0"/>
          </a:p>
          <a:p>
            <a:r>
              <a:rPr lang="ko-KR" altLang="en-US" sz="1000" dirty="0" smtClean="0"/>
              <a:t>소금 첨가하여 </a:t>
            </a:r>
            <a:r>
              <a:rPr lang="ko-KR" altLang="en-US" sz="1000" dirty="0" err="1" smtClean="0"/>
              <a:t>리조또</a:t>
            </a:r>
            <a:r>
              <a:rPr lang="ko-KR" altLang="en-US" sz="1000" dirty="0" smtClean="0"/>
              <a:t> 완성하기</a:t>
            </a:r>
            <a:endParaRPr lang="ko-KR" alt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2771800" y="4262899"/>
            <a:ext cx="1316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오리 말이 굽고 썰기</a:t>
            </a:r>
            <a:endParaRPr lang="ko-KR" alt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6845379" y="4262899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채 썬 깻잎과 파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들깨가루 올리고</a:t>
            </a:r>
            <a:endParaRPr lang="en-US" altLang="ko-KR" sz="1000" dirty="0" smtClean="0"/>
          </a:p>
          <a:p>
            <a:r>
              <a:rPr lang="ko-KR" altLang="en-US" sz="1000" dirty="0" smtClean="0"/>
              <a:t>남은 육수 부어 완성하기</a:t>
            </a:r>
            <a:endParaRPr lang="ko-KR" alt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323528" y="2534707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육수 내기 </a:t>
            </a:r>
            <a:r>
              <a:rPr lang="en-US" altLang="ko-KR" sz="1000" dirty="0" smtClean="0"/>
              <a:t>-</a:t>
            </a:r>
            <a:r>
              <a:rPr lang="ko-KR" altLang="en-US" sz="1000" dirty="0" smtClean="0"/>
              <a:t>수삼 대추 양파 파 무 </a:t>
            </a:r>
            <a:endParaRPr lang="en-US" altLang="ko-KR" sz="1000" dirty="0" smtClean="0"/>
          </a:p>
          <a:p>
            <a:r>
              <a:rPr lang="ko-KR" altLang="en-US" sz="1000" dirty="0" smtClean="0"/>
              <a:t>고기 치킨스톡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018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115616" y="5373216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▶보양식인 백숙을 가볍고 건강하게 변형시켜 불포화지방산과 필수 아미노산이 풍부한 오리를 이용하여 한 그릇 먹으면 힘차게 야자를 극복 할 수 있는 </a:t>
            </a:r>
            <a:r>
              <a:rPr lang="ko-KR" altLang="en-US" sz="115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오리채소말이와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15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수삼리조또를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만들었습니다</a:t>
            </a:r>
            <a:r>
              <a:rPr lang="en-US" altLang="ko-KR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/>
            <a:r>
              <a:rPr lang="ko-KR" altLang="en-US" sz="3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00" dirty="0" smtClean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15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 </a:t>
            </a:r>
            <a:r>
              <a:rPr lang="ko-KR" altLang="en-US" sz="115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오리말이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속에 느타리버섯과 </a:t>
            </a:r>
            <a:r>
              <a:rPr lang="ko-KR" altLang="en-US" sz="115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파프리카를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넣고</a:t>
            </a:r>
            <a:r>
              <a:rPr lang="en-US" altLang="ko-KR" sz="1150" dirty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깻잎으로 감싸 느끼하지 않고 깔끔하고 향긋합니다</a:t>
            </a:r>
            <a:r>
              <a:rPr lang="en-US" altLang="ko-KR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15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endParaRPr lang="en-US" altLang="ko-KR" sz="3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/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▶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오리와 궁합이 잘 맞고 </a:t>
            </a:r>
            <a:r>
              <a:rPr lang="en-US" altLang="ko-KR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DHA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 풍부한 들깨가루와 피로회복과 집중력향상에 도움이 되는 수삼</a:t>
            </a:r>
            <a:r>
              <a:rPr lang="en-US" altLang="ko-KR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대추를 사용하여 고소하고 건강한 </a:t>
            </a:r>
            <a:r>
              <a:rPr lang="ko-KR" altLang="en-US" sz="1150" dirty="0" err="1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리조또입니다</a:t>
            </a:r>
            <a:r>
              <a:rPr lang="en-US" altLang="ko-KR" sz="115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2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en-US" altLang="ko-KR" sz="1200" dirty="0" smtClean="0">
              <a:solidFill>
                <a:schemeClr val="tx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315616" y="420793"/>
            <a:ext cx="6800800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요리 제목 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: 『 </a:t>
            </a:r>
            <a:r>
              <a:rPr lang="ko-KR" altLang="en-US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지칠 땐 나에게 오리</a:t>
            </a:r>
            <a:r>
              <a:rPr lang="en-US" altLang="ko-KR" sz="2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』</a:t>
            </a:r>
            <a:r>
              <a:rPr lang="ko-KR" altLang="en-US" sz="2400" dirty="0" smtClean="0">
                <a:solidFill>
                  <a:srgbClr val="0070C0"/>
                </a:solidFill>
                <a:latin typeface="양재튼튼체B" pitchFamily="18" charset="-127"/>
                <a:ea typeface="양재튼튼체B" pitchFamily="18" charset="-127"/>
              </a:rPr>
              <a:t> </a:t>
            </a:r>
            <a:r>
              <a:rPr lang="en-US" altLang="ko-KR" sz="2400" dirty="0" smtClean="0">
                <a:solidFill>
                  <a:srgbClr val="0070C0"/>
                </a:solidFill>
                <a:latin typeface="양재튼튼체B" pitchFamily="18" charset="-127"/>
                <a:ea typeface="양재튼튼체B" pitchFamily="18" charset="-127"/>
              </a:rPr>
              <a:t> </a:t>
            </a:r>
            <a:endParaRPr lang="ko-KR" altLang="en-US" sz="2400" dirty="0">
              <a:solidFill>
                <a:srgbClr val="0070C0"/>
              </a:solidFill>
              <a:latin typeface="양재튼튼체B" pitchFamily="18" charset="-127"/>
              <a:ea typeface="양재튼튼체B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18361" y="2749079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2"/>
                </a:solidFill>
              </a:rPr>
              <a:t>&lt;</a:t>
            </a:r>
            <a:r>
              <a:rPr lang="ko-KR" altLang="en-US" dirty="0" smtClean="0">
                <a:solidFill>
                  <a:schemeClr val="tx2"/>
                </a:solidFill>
              </a:rPr>
              <a:t>완성 사진</a:t>
            </a:r>
            <a:r>
              <a:rPr lang="en-US" altLang="ko-KR" dirty="0" smtClean="0">
                <a:solidFill>
                  <a:schemeClr val="tx2"/>
                </a:solidFill>
              </a:rPr>
              <a:t>&gt;</a:t>
            </a:r>
            <a:r>
              <a:rPr lang="ko-KR" altLang="en-US" dirty="0" smtClean="0">
                <a:solidFill>
                  <a:schemeClr val="tx2"/>
                </a:solidFill>
              </a:rPr>
              <a:t>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40086" r="16494" b="7705"/>
          <a:stretch/>
        </p:blipFill>
        <p:spPr>
          <a:xfrm>
            <a:off x="1151620" y="1052736"/>
            <a:ext cx="712879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1619672" y="404664"/>
            <a:ext cx="7344816" cy="41583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조리과정 사진과 설명 </a:t>
            </a:r>
            <a:r>
              <a:rPr lang="en-US" altLang="ko-KR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– </a:t>
            </a:r>
            <a:r>
              <a:rPr lang="ko-KR" altLang="en-US" sz="28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유자향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8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솔솔한</a:t>
            </a:r>
            <a:r>
              <a:rPr lang="ko-KR" altLang="en-US" sz="28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무</a:t>
            </a:r>
            <a:endParaRPr lang="ko-KR" altLang="en-US" sz="28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 rot="10800000">
            <a:off x="2555332" y="1263064"/>
            <a:ext cx="1800200" cy="1224136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9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4769918" y="4737809"/>
            <a:ext cx="1800200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948236" y="4737809"/>
            <a:ext cx="1800200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408774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608538" y="4732113"/>
            <a:ext cx="301786" cy="29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altLang="ko-KR" sz="14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endParaRPr lang="ko-KR" altLang="en-US" sz="14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534707"/>
            <a:ext cx="1200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무채</a:t>
            </a:r>
            <a:r>
              <a:rPr lang="en-US" altLang="ko-KR" sz="1000" dirty="0" smtClean="0"/>
              <a:t>, </a:t>
            </a:r>
            <a:r>
              <a:rPr lang="ko-KR" altLang="en-US" sz="1000" dirty="0" err="1" smtClean="0"/>
              <a:t>솔부추</a:t>
            </a:r>
            <a:r>
              <a:rPr lang="ko-KR" altLang="en-US" sz="1000" dirty="0" smtClean="0"/>
              <a:t> 썰기</a:t>
            </a:r>
            <a:endParaRPr lang="ko-KR" alt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2570037" y="2534707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무채 고춧가루로 물들이기</a:t>
            </a:r>
            <a:endParaRPr lang="ko-KR" alt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57506" y="2492896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무생채 양념 만들기</a:t>
            </a:r>
            <a:r>
              <a:rPr lang="en-US" altLang="ko-KR" sz="1000" dirty="0"/>
              <a:t> </a:t>
            </a:r>
            <a:r>
              <a:rPr lang="en-US" altLang="ko-KR" sz="1000" dirty="0" smtClean="0"/>
              <a:t>-</a:t>
            </a:r>
            <a:r>
              <a:rPr lang="ko-KR" altLang="en-US" sz="1000" dirty="0" err="1" smtClean="0"/>
              <a:t>다진마늘</a:t>
            </a:r>
            <a:r>
              <a:rPr lang="en-US" altLang="ko-KR" sz="1000" dirty="0" smtClean="0"/>
              <a:t>05t</a:t>
            </a:r>
            <a:r>
              <a:rPr lang="ko-KR" altLang="en-US" sz="1000" dirty="0" smtClean="0"/>
              <a:t> </a:t>
            </a:r>
            <a:endParaRPr lang="en-US" altLang="ko-KR" sz="1000" dirty="0" smtClean="0"/>
          </a:p>
          <a:p>
            <a:r>
              <a:rPr lang="ko-KR" altLang="en-US" sz="1000" dirty="0" err="1" smtClean="0"/>
              <a:t>유자청</a:t>
            </a:r>
            <a:r>
              <a:rPr lang="en-US" altLang="ko-KR" sz="1000" dirty="0" smtClean="0"/>
              <a:t>0.5t</a:t>
            </a:r>
            <a:r>
              <a:rPr lang="ko-KR" altLang="en-US" sz="1000" dirty="0" smtClean="0"/>
              <a:t> 식초</a:t>
            </a:r>
            <a:r>
              <a:rPr lang="en-US" altLang="ko-KR" sz="1000" dirty="0" smtClean="0"/>
              <a:t>1t</a:t>
            </a:r>
            <a:r>
              <a:rPr lang="ko-KR" altLang="en-US" sz="1000" dirty="0" smtClean="0"/>
              <a:t> 소금</a:t>
            </a:r>
            <a:r>
              <a:rPr lang="en-US" altLang="ko-KR" sz="1000" dirty="0"/>
              <a:t>,</a:t>
            </a:r>
            <a:r>
              <a:rPr lang="en-US" altLang="ko-KR" sz="1000" dirty="0" smtClean="0"/>
              <a:t> </a:t>
            </a:r>
            <a:r>
              <a:rPr lang="ko-KR" altLang="en-US" sz="1000" dirty="0" err="1" smtClean="0"/>
              <a:t>설탕약간</a:t>
            </a:r>
            <a:endParaRPr lang="ko-KR" alt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6876256" y="2534707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무채</a:t>
            </a:r>
            <a:r>
              <a:rPr lang="en-US" altLang="ko-KR" sz="1000" dirty="0" smtClean="0"/>
              <a:t>,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솔부추를</a:t>
            </a:r>
            <a:r>
              <a:rPr lang="ko-KR" altLang="en-US" sz="1000" dirty="0" smtClean="0"/>
              <a:t> 양념에 버무리고 </a:t>
            </a:r>
            <a:endParaRPr lang="en-US" altLang="ko-KR" sz="1000" dirty="0" smtClean="0"/>
          </a:p>
          <a:p>
            <a:r>
              <a:rPr lang="ko-KR" altLang="en-US" sz="1000" dirty="0" smtClean="0"/>
              <a:t>접시에 담기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018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투명도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클래식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투명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8460</TotalTime>
  <Words>852</Words>
  <Application>Microsoft Office PowerPoint</Application>
  <PresentationFormat>화면 슬라이드 쇼(4:3)</PresentationFormat>
  <Paragraphs>181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16</vt:i4>
      </vt:variant>
    </vt:vector>
  </HeadingPairs>
  <TitlesOfParts>
    <vt:vector size="33" baseType="lpstr">
      <vt:lpstr>Arial Unicode MS</vt:lpstr>
      <vt:lpstr>HY강B</vt:lpstr>
      <vt:lpstr>HY견고딕</vt:lpstr>
      <vt:lpstr>돋움</vt:lpstr>
      <vt:lpstr>맑은 고딕</vt:lpstr>
      <vt:lpstr>문체부 쓰기 정체</vt:lpstr>
      <vt:lpstr>문체부 제목 돋음체</vt:lpstr>
      <vt:lpstr>양재소슬체S</vt:lpstr>
      <vt:lpstr>양재튼튼체B</vt:lpstr>
      <vt:lpstr>한컴 백제 M</vt:lpstr>
      <vt:lpstr>한컴 윤고딕 240</vt:lpstr>
      <vt:lpstr>휴먼모음T</vt:lpstr>
      <vt:lpstr>Arial</vt:lpstr>
      <vt:lpstr>Segoe UI</vt:lpstr>
      <vt:lpstr>Tahoma</vt:lpstr>
      <vt:lpstr>투명도</vt:lpstr>
      <vt:lpstr>Office 테마</vt:lpstr>
      <vt:lpstr>유자 덕(Duck)분이야』</vt:lpstr>
      <vt:lpstr>출품하는 메뉴의 전체 컨셉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 목</dc:title>
  <dc:creator>user</dc:creator>
  <cp:lastModifiedBy>kbsas</cp:lastModifiedBy>
  <cp:revision>148</cp:revision>
  <cp:lastPrinted>2016-05-19T04:14:20Z</cp:lastPrinted>
  <dcterms:created xsi:type="dcterms:W3CDTF">2016-04-25T03:47:31Z</dcterms:created>
  <dcterms:modified xsi:type="dcterms:W3CDTF">2016-08-01T14:44:09Z</dcterms:modified>
</cp:coreProperties>
</file>