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EBB00"/>
    <a:srgbClr val="FFF309"/>
    <a:srgbClr val="CC9900"/>
    <a:srgbClr val="FFDE9B"/>
    <a:srgbClr val="FAD10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4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B43D-146F-45FF-BBD6-3DE2169F0AAA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A6D4-758B-4E08-9510-45D6071104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0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A6D4-758B-4E08-9510-45D6071104AC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B3B6-1D4A-49BD-8447-5E9A51C353D6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B8E3-014C-4FD9-A394-9CB1629FA9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_x153112456"/>
          <p:cNvSpPr>
            <a:spLocks noChangeArrowheads="1"/>
          </p:cNvSpPr>
          <p:nvPr/>
        </p:nvSpPr>
        <p:spPr bwMode="auto">
          <a:xfrm>
            <a:off x="1142976" y="1285860"/>
            <a:ext cx="6858048" cy="3214710"/>
          </a:xfrm>
          <a:prstGeom prst="roundRect">
            <a:avLst>
              <a:gd name="adj" fmla="val 11873"/>
            </a:avLst>
          </a:prstGeom>
          <a:solidFill>
            <a:srgbClr val="FFFFFF"/>
          </a:solidFill>
          <a:ln w="71882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9600" dirty="0">
                <a:solidFill>
                  <a:srgbClr val="000000"/>
                </a:solidFill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 </a:t>
            </a:r>
            <a:r>
              <a:rPr kumimoji="1" lang="en-US" altLang="ko-KR" sz="9600" dirty="0" smtClean="0">
                <a:solidFill>
                  <a:srgbClr val="000000"/>
                </a:solidFill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  </a:t>
            </a:r>
            <a:r>
              <a:rPr kumimoji="1" lang="ko-KR" sz="8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맛있</a:t>
            </a:r>
            <a:r>
              <a:rPr kumimoji="1" lang="ko-KR" sz="8800" b="0" i="0" u="none" strike="noStrike" cap="none" normalizeH="0" baseline="0" dirty="0" err="1" smtClean="0">
                <a:ln>
                  <a:noFill/>
                </a:ln>
                <a:solidFill>
                  <a:srgbClr val="C75252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닭</a:t>
            </a:r>
            <a:r>
              <a:rPr kumimoji="1" lang="ko-KR" sz="8800" b="0" i="0" u="none" strike="noStrike" cap="none" normalizeH="0" baseline="0" dirty="0" smtClean="0">
                <a:ln>
                  <a:noFill/>
                </a:ln>
                <a:solidFill>
                  <a:srgbClr val="C75252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 </a:t>
            </a:r>
            <a:endParaRPr kumimoji="1" lang="en-US" altLang="ko-KR" sz="8800" b="0" i="0" u="none" strike="noStrike" cap="none" normalizeH="0" baseline="0" dirty="0" smtClean="0">
              <a:ln>
                <a:noFill/>
              </a:ln>
              <a:solidFill>
                <a:srgbClr val="C75252"/>
              </a:solidFill>
              <a:effectLst/>
              <a:latin typeface="함초롬바탕" pitchFamily="18" charset="-127"/>
              <a:ea typeface="문체부 쓰기 정체" pitchFamily="17" charset="-127"/>
              <a:cs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    </a:t>
            </a:r>
            <a:r>
              <a:rPr kumimoji="1" lang="ko-KR" sz="8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한끼하</a:t>
            </a:r>
            <a:r>
              <a:rPr kumimoji="1" lang="ko-KR" sz="8800" b="0" i="0" u="none" strike="noStrike" cap="none" normalizeH="0" baseline="0" dirty="0" err="1" smtClean="0">
                <a:ln>
                  <a:noFill/>
                </a:ln>
                <a:solidFill>
                  <a:srgbClr val="C75252"/>
                </a:solidFill>
                <a:effectLst/>
                <a:latin typeface="함초롬바탕" pitchFamily="18" charset="-127"/>
                <a:ea typeface="문체부 쓰기 정체" pitchFamily="17" charset="-127"/>
                <a:cs typeface="굴림" pitchFamily="50" charset="-127"/>
              </a:rPr>
              <a:t>소</a:t>
            </a:r>
            <a:endParaRPr kumimoji="1" 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" name="그림 3" descr="닭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3106">
            <a:off x="5787472" y="1657776"/>
            <a:ext cx="1573925" cy="1349080"/>
          </a:xfrm>
          <a:prstGeom prst="rect">
            <a:avLst/>
          </a:prstGeom>
        </p:spPr>
      </p:pic>
      <p:pic>
        <p:nvPicPr>
          <p:cNvPr id="7" name="그림 6" descr="마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535782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쓰기 정체" pitchFamily="17" charset="-127"/>
              </a:rPr>
              <a:t> </a:t>
            </a:r>
            <a:r>
              <a:rPr lang="ko-KR" altLang="en-US" sz="2600" b="1" dirty="0" smtClean="0">
                <a:ea typeface="문체부 쓰기 정체" pitchFamily="17" charset="-127"/>
              </a:rPr>
              <a:t>한국전통문화고등학교 </a:t>
            </a:r>
            <a:r>
              <a:rPr lang="ko-KR" altLang="en-US" sz="3200" b="1" dirty="0" err="1" smtClean="0">
                <a:solidFill>
                  <a:schemeClr val="tx2"/>
                </a:solidFill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슈퍼푸드</a:t>
            </a:r>
            <a:r>
              <a:rPr lang="ko-KR" altLang="en-US" sz="2600" b="1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팀</a:t>
            </a:r>
            <a:r>
              <a:rPr lang="ko-KR" altLang="en-US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r>
              <a:rPr lang="en-US" altLang="ko-KR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( </a:t>
            </a:r>
            <a:r>
              <a:rPr lang="ko-KR" altLang="en-US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소민 </a:t>
            </a:r>
            <a:r>
              <a:rPr lang="en-US" altLang="ko-KR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</a:t>
            </a:r>
            <a:r>
              <a:rPr lang="ko-KR" altLang="en-US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최지우 </a:t>
            </a:r>
            <a:r>
              <a:rPr lang="en-US" altLang="ko-KR" sz="2600" b="1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)</a:t>
            </a:r>
            <a:endParaRPr lang="ko-KR" altLang="en-US" sz="2600" b="1" dirty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</p:txBody>
      </p:sp>
      <p:pic>
        <p:nvPicPr>
          <p:cNvPr id="10" name="그림 9" descr="소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2857496"/>
            <a:ext cx="1257409" cy="14555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pic>
        <p:nvPicPr>
          <p:cNvPr id="3" name="그림 2" descr="PicsArt_08-01-03.29.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7500990" cy="264404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85720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78619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1.</a:t>
            </a:r>
            <a:r>
              <a:rPr lang="ko-KR" altLang="en-US" sz="2400" dirty="0" smtClean="0">
                <a:ea typeface="문체부 쓰기 정체" pitchFamily="17" charset="-127"/>
              </a:rPr>
              <a:t>토마토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err="1" smtClean="0">
                <a:ea typeface="문체부 쓰기 정체" pitchFamily="17" charset="-127"/>
              </a:rPr>
              <a:t>브로콜리를</a:t>
            </a:r>
            <a:r>
              <a:rPr lang="ko-KR" altLang="en-US" sz="2400" dirty="0" smtClean="0">
                <a:ea typeface="문체부 쓰기 정체" pitchFamily="17" charset="-127"/>
              </a:rPr>
              <a:t> 먹기 좋은 크기로 잘라준다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2.</a:t>
            </a:r>
            <a:r>
              <a:rPr lang="ko-KR" altLang="en-US" sz="2400" dirty="0" smtClean="0">
                <a:ea typeface="문체부 쓰기 정체" pitchFamily="17" charset="-127"/>
              </a:rPr>
              <a:t>계란을 풀어 소금으로 간을 해준다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3.</a:t>
            </a:r>
            <a:r>
              <a:rPr lang="ko-KR" altLang="en-US" sz="2400" dirty="0" smtClean="0">
                <a:ea typeface="문체부 쓰기 정체" pitchFamily="17" charset="-127"/>
              </a:rPr>
              <a:t>푼 계란에 멸치육수 토마토 </a:t>
            </a:r>
            <a:r>
              <a:rPr lang="ko-KR" altLang="en-US" sz="2400" dirty="0" err="1" smtClean="0">
                <a:ea typeface="문체부 쓰기 정체" pitchFamily="17" charset="-127"/>
              </a:rPr>
              <a:t>브로콜리를</a:t>
            </a:r>
            <a:r>
              <a:rPr lang="ko-KR" altLang="en-US" sz="2400" dirty="0" smtClean="0">
                <a:ea typeface="문체부 쓰기 정체" pitchFamily="17" charset="-127"/>
              </a:rPr>
              <a:t> 넣은 후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  </a:t>
            </a:r>
            <a:r>
              <a:rPr lang="ko-KR" altLang="en-US" sz="2400" dirty="0" smtClean="0">
                <a:ea typeface="문체부 쓰기 정체" pitchFamily="17" charset="-127"/>
              </a:rPr>
              <a:t>센 불에서 끓여준다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4. </a:t>
            </a:r>
            <a:r>
              <a:rPr lang="ko-KR" altLang="en-US" sz="2400" dirty="0" smtClean="0">
                <a:ea typeface="문체부 쓰기 정체" pitchFamily="17" charset="-127"/>
              </a:rPr>
              <a:t>끓을 때 한번 저어준 뒤 약 불에서 </a:t>
            </a:r>
            <a:r>
              <a:rPr lang="en-US" altLang="ko-KR" sz="2400" dirty="0" smtClean="0">
                <a:ea typeface="문체부 쓰기 정체" pitchFamily="17" charset="-127"/>
              </a:rPr>
              <a:t>10</a:t>
            </a:r>
            <a:r>
              <a:rPr lang="ko-KR" altLang="en-US" sz="2400" dirty="0" err="1" smtClean="0">
                <a:ea typeface="문체부 쓰기 정체" pitchFamily="17" charset="-127"/>
              </a:rPr>
              <a:t>분정도</a:t>
            </a:r>
            <a:r>
              <a:rPr lang="ko-KR" altLang="en-US" sz="2400" dirty="0" smtClean="0">
                <a:ea typeface="문체부 쓰기 정체" pitchFamily="17" charset="-127"/>
              </a:rPr>
              <a:t> 더 익혀준다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소고기</a:t>
            </a:r>
            <a:r>
              <a:rPr lang="ko-KR" altLang="en-US" sz="3600" b="1" dirty="0" smtClean="0">
                <a:ea typeface="문체부 쓰기 정체" pitchFamily="17" charset="-127"/>
              </a:rPr>
              <a:t>잡채</a:t>
            </a:r>
            <a:endParaRPr lang="ko-KR" altLang="en-US" sz="3600" dirty="0" smtClean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소고기</a:t>
            </a:r>
            <a:r>
              <a:rPr lang="ko-KR" altLang="en-US" sz="2400" dirty="0" smtClean="0">
                <a:ea typeface="문체부 쓰기 정체" pitchFamily="17" charset="-127"/>
              </a:rPr>
              <a:t>는 다른 고기들에 비해서 영양적으로 균형을 이루지만 비타민 </a:t>
            </a:r>
            <a:r>
              <a:rPr lang="en-US" altLang="ko-KR" sz="2400" dirty="0" smtClean="0">
                <a:ea typeface="문체부 쓰기 정체" pitchFamily="17" charset="-127"/>
              </a:rPr>
              <a:t>A, C</a:t>
            </a:r>
            <a:r>
              <a:rPr lang="ko-KR" altLang="en-US" sz="2400" dirty="0" smtClean="0">
                <a:ea typeface="문체부 쓰기 정체" pitchFamily="17" charset="-127"/>
              </a:rPr>
              <a:t>와 섬유질이 약간 부족 한 게 흠입니다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소고기</a:t>
            </a:r>
            <a:r>
              <a:rPr lang="ko-KR" altLang="en-US" sz="2400" dirty="0" smtClean="0">
                <a:ea typeface="문체부 쓰기 정체" pitchFamily="17" charset="-127"/>
              </a:rPr>
              <a:t>의 단점을 칼슘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비타민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철분이 풍부한 </a:t>
            </a:r>
            <a:r>
              <a:rPr lang="en-US" altLang="ko-KR" sz="2400" dirty="0" smtClean="0">
                <a:ea typeface="문체부 쓰기 정체" pitchFamily="17" charset="-127"/>
              </a:rPr>
              <a:t>4</a:t>
            </a:r>
            <a:r>
              <a:rPr lang="ko-KR" altLang="en-US" sz="2400" dirty="0" smtClean="0">
                <a:ea typeface="문체부 쓰기 정체" pitchFamily="17" charset="-127"/>
              </a:rPr>
              <a:t>가지 채소로 보완 했습니다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  <a:r>
              <a:rPr lang="ko-KR" altLang="en-US" sz="2400" dirty="0" smtClean="0">
                <a:ea typeface="문체부 쓰기 정체" pitchFamily="17" charset="-127"/>
              </a:rPr>
              <a:t>또한 새콤한 초간장소스를 곁들여 더위에 지쳐 입맛이 떨어진 수험생들에게 좋습니다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  <p:pic>
        <p:nvPicPr>
          <p:cNvPr id="6" name="그림 5" descr="IMG_5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4714875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380" y="3429000"/>
            <a:ext cx="353409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←재료</a:t>
            </a:r>
            <a:endParaRPr lang="en-US" altLang="ko-KR" sz="22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소고기 </a:t>
            </a:r>
            <a:r>
              <a:rPr lang="ko-KR" altLang="en-US" sz="22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부채살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50g 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파프리카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빨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1/4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 노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1/4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 </a:t>
            </a:r>
            <a:endParaRPr lang="en-US" altLang="ko-KR" sz="22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팽이버섯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20g,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양파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1/4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 </a:t>
            </a:r>
            <a:endParaRPr lang="en-US" altLang="ko-KR" sz="22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깻잎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장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초간장소스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5720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4" name="그림 3" descr="PicsArt_08-01-03.32.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7858148" cy="2908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9144000" cy="154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200" dirty="0" smtClean="0">
                <a:ea typeface="문체부 쓰기 정체" pitchFamily="17" charset="-127"/>
              </a:rPr>
              <a:t>1. </a:t>
            </a:r>
            <a:r>
              <a:rPr lang="ko-KR" altLang="en-US" sz="2200" dirty="0" smtClean="0">
                <a:ea typeface="문체부 쓰기 정체" pitchFamily="17" charset="-127"/>
              </a:rPr>
              <a:t>소고기를 팬에 익힌 뒤 </a:t>
            </a:r>
            <a:r>
              <a:rPr lang="ko-KR" altLang="en-US" sz="2200" dirty="0" err="1" smtClean="0">
                <a:ea typeface="문체부 쓰기 정체" pitchFamily="17" charset="-127"/>
              </a:rPr>
              <a:t>채썰어준다</a:t>
            </a:r>
            <a:r>
              <a:rPr lang="en-US" altLang="ko-KR" sz="2200" dirty="0" smtClean="0">
                <a:ea typeface="문체부 쓰기 정체" pitchFamily="17" charset="-127"/>
              </a:rPr>
              <a:t>. </a:t>
            </a:r>
            <a:endParaRPr lang="ko-KR" altLang="en-US" sz="22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dirty="0" smtClean="0">
                <a:ea typeface="문체부 쓰기 정체" pitchFamily="17" charset="-127"/>
              </a:rPr>
              <a:t>2. </a:t>
            </a:r>
            <a:r>
              <a:rPr lang="ko-KR" altLang="en-US" sz="2200" dirty="0" err="1" smtClean="0">
                <a:ea typeface="문체부 쓰기 정체" pitchFamily="17" charset="-127"/>
              </a:rPr>
              <a:t>파프리카</a:t>
            </a:r>
            <a:r>
              <a:rPr lang="en-US" altLang="ko-KR" sz="2200" dirty="0" smtClean="0">
                <a:ea typeface="문체부 쓰기 정체" pitchFamily="17" charset="-127"/>
              </a:rPr>
              <a:t>, </a:t>
            </a:r>
            <a:r>
              <a:rPr lang="ko-KR" altLang="en-US" sz="2200" dirty="0" smtClean="0">
                <a:ea typeface="문체부 쓰기 정체" pitchFamily="17" charset="-127"/>
              </a:rPr>
              <a:t>양파</a:t>
            </a:r>
            <a:r>
              <a:rPr lang="en-US" altLang="ko-KR" sz="2200" dirty="0" smtClean="0">
                <a:ea typeface="문체부 쓰기 정체" pitchFamily="17" charset="-127"/>
              </a:rPr>
              <a:t>, </a:t>
            </a:r>
            <a:r>
              <a:rPr lang="ko-KR" altLang="en-US" sz="2200" dirty="0" smtClean="0">
                <a:ea typeface="문체부 쓰기 정체" pitchFamily="17" charset="-127"/>
              </a:rPr>
              <a:t>팽이버섯을 채 썰어 준 뒤 각각 따로 볶아준다</a:t>
            </a:r>
            <a:r>
              <a:rPr lang="en-US" altLang="ko-KR" sz="2200" dirty="0" smtClean="0">
                <a:ea typeface="문체부 쓰기 정체" pitchFamily="17" charset="-127"/>
              </a:rPr>
              <a:t>.</a:t>
            </a:r>
            <a:endParaRPr lang="ko-KR" altLang="en-US" sz="22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200" dirty="0" smtClean="0">
                <a:ea typeface="문체부 쓰기 정체" pitchFamily="17" charset="-127"/>
              </a:rPr>
              <a:t>3. </a:t>
            </a:r>
            <a:r>
              <a:rPr lang="ko-KR" altLang="en-US" sz="2200" dirty="0" smtClean="0">
                <a:ea typeface="문체부 쓰기 정체" pitchFamily="17" charset="-127"/>
              </a:rPr>
              <a:t>깻잎도 </a:t>
            </a:r>
            <a:r>
              <a:rPr lang="ko-KR" altLang="en-US" sz="2200" dirty="0" err="1" smtClean="0">
                <a:ea typeface="문체부 쓰기 정체" pitchFamily="17" charset="-127"/>
              </a:rPr>
              <a:t>채썰어준다</a:t>
            </a:r>
            <a:r>
              <a:rPr lang="en-US" altLang="ko-KR" sz="2200" dirty="0" smtClean="0">
                <a:ea typeface="문체부 쓰기 정체" pitchFamily="17" charset="-127"/>
              </a:rPr>
              <a:t>. </a:t>
            </a:r>
            <a:r>
              <a:rPr lang="ko-KR" altLang="en-US" sz="2200" dirty="0" smtClean="0">
                <a:ea typeface="문체부 쓰기 정체" pitchFamily="17" charset="-127"/>
              </a:rPr>
              <a:t>각 재료를 식힌 뒤 초간장 소스에 버무려준다</a:t>
            </a:r>
            <a:r>
              <a:rPr lang="en-US" altLang="ko-KR" sz="2200" dirty="0" smtClean="0">
                <a:ea typeface="문체부 쓰기 정체" pitchFamily="17" charset="-127"/>
              </a:rPr>
              <a:t>.</a:t>
            </a:r>
            <a:endParaRPr lang="ko-KR" altLang="en-US" sz="22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5720" y="28572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아몬드</a:t>
            </a:r>
            <a:r>
              <a:rPr lang="ko-KR" altLang="en-US" sz="3600" b="1" dirty="0" smtClean="0">
                <a:ea typeface="문체부 쓰기 정체" pitchFamily="17" charset="-127"/>
              </a:rPr>
              <a:t> </a:t>
            </a:r>
            <a:r>
              <a:rPr lang="ko-KR" altLang="en-US" sz="3600" b="1" dirty="0" smtClean="0">
                <a:solidFill>
                  <a:srgbClr val="FFDE9B"/>
                </a:solidFill>
                <a:ea typeface="문체부 쓰기 정체" pitchFamily="17" charset="-127"/>
              </a:rPr>
              <a:t>마늘</a:t>
            </a:r>
            <a:r>
              <a:rPr lang="ko-KR" altLang="en-US" sz="3600" b="1" dirty="0" smtClean="0">
                <a:ea typeface="문체부 쓰기 정체" pitchFamily="17" charset="-127"/>
              </a:rPr>
              <a:t> </a:t>
            </a:r>
            <a:r>
              <a:rPr lang="ko-KR" altLang="en-US" sz="3600" b="1" dirty="0" err="1" smtClean="0">
                <a:ea typeface="문체부 쓰기 정체" pitchFamily="17" charset="-127"/>
              </a:rPr>
              <a:t>꿀조림</a:t>
            </a:r>
            <a:endParaRPr lang="ko-KR" altLang="en-US" sz="3600" b="1" dirty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9001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쓰기 정체" pitchFamily="17" charset="-127"/>
              </a:rPr>
              <a:t>“</a:t>
            </a:r>
            <a:r>
              <a:rPr lang="ko-KR" altLang="en-US" sz="2400" b="1" dirty="0" smtClean="0">
                <a:solidFill>
                  <a:srgbClr val="FFDE9B"/>
                </a:solidFill>
                <a:ea typeface="문체부 쓰기 정체" pitchFamily="17" charset="-127"/>
              </a:rPr>
              <a:t>마늘</a:t>
            </a:r>
            <a:r>
              <a:rPr lang="ko-KR" altLang="en-US" sz="2400" dirty="0" smtClean="0">
                <a:ea typeface="문체부 쓰기 정체" pitchFamily="17" charset="-127"/>
              </a:rPr>
              <a:t>이 있는 식탁은 약국보다 낫다” 마늘은 냄새를 제외하고 </a:t>
            </a:r>
            <a:r>
              <a:rPr lang="en-US" altLang="ko-KR" sz="2400" dirty="0" smtClean="0">
                <a:ea typeface="문체부 쓰기 정체" pitchFamily="17" charset="-127"/>
              </a:rPr>
              <a:t>100</a:t>
            </a:r>
            <a:r>
              <a:rPr lang="ko-KR" altLang="en-US" sz="2400" dirty="0" smtClean="0">
                <a:ea typeface="문체부 쓰기 정체" pitchFamily="17" charset="-127"/>
              </a:rPr>
              <a:t>가지 이로움을 준다는 의미에서 ‘</a:t>
            </a:r>
            <a:r>
              <a:rPr lang="ko-KR" altLang="en-US" sz="2400" dirty="0" err="1" smtClean="0">
                <a:ea typeface="문체부 쓰기 정체" pitchFamily="17" charset="-127"/>
              </a:rPr>
              <a:t>일해백리</a:t>
            </a:r>
            <a:r>
              <a:rPr lang="ko-KR" altLang="en-US" sz="2400" dirty="0" smtClean="0">
                <a:ea typeface="문체부 쓰기 정체" pitchFamily="17" charset="-127"/>
              </a:rPr>
              <a:t>’ 식품으로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r>
              <a:rPr lang="ko-KR" altLang="en-US" sz="2400" dirty="0" smtClean="0">
                <a:ea typeface="문체부 쓰기 정체" pitchFamily="17" charset="-127"/>
              </a:rPr>
              <a:t>불리는 데요 알싸한 맛 때문인지 쉽게 섭취하기 힘든 마늘에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r>
              <a:rPr lang="ko-KR" altLang="en-US" sz="2400" dirty="0" smtClean="0">
                <a:ea typeface="문체부 쓰기 정체" pitchFamily="17" charset="-127"/>
              </a:rPr>
              <a:t>꿀을 넣어 달콤함을 더했습니다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  <a:r>
              <a:rPr lang="ko-KR" altLang="en-US" sz="2400" dirty="0" smtClean="0">
                <a:ea typeface="문체부 쓰기 정체" pitchFamily="17" charset="-127"/>
              </a:rPr>
              <a:t>또한 </a:t>
            </a:r>
            <a:r>
              <a:rPr lang="ko-KR" altLang="en-US" sz="2400" dirty="0" err="1" smtClean="0">
                <a:ea typeface="문체부 쓰기 정체" pitchFamily="17" charset="-127"/>
              </a:rPr>
              <a:t>식감과</a:t>
            </a:r>
            <a:r>
              <a:rPr lang="ko-KR" altLang="en-US" sz="2400" dirty="0" smtClean="0">
                <a:ea typeface="문체부 쓰기 정체" pitchFamily="17" charset="-127"/>
              </a:rPr>
              <a:t> 영양을 더하기 위해</a:t>
            </a:r>
            <a:r>
              <a:rPr lang="en-US" altLang="ko-KR" sz="2400" dirty="0">
                <a:ea typeface="문체부 쓰기 정체" pitchFamily="17" charset="-127"/>
              </a:rPr>
              <a:t> </a:t>
            </a:r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아몬드</a:t>
            </a:r>
            <a:r>
              <a:rPr lang="ko-KR" altLang="en-US" sz="2400" dirty="0" err="1" smtClean="0">
                <a:ea typeface="문체부 쓰기 정체" pitchFamily="17" charset="-127"/>
              </a:rPr>
              <a:t>를</a:t>
            </a:r>
            <a:r>
              <a:rPr lang="ko-KR" altLang="en-US" sz="2400" dirty="0" smtClean="0">
                <a:ea typeface="문체부 쓰기 정체" pitchFamily="17" charset="-127"/>
              </a:rPr>
              <a:t> 넣어 보았습니다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  <a:r>
              <a:rPr lang="ko-KR" altLang="en-US" sz="2400" dirty="0" err="1" smtClean="0">
                <a:ea typeface="문체부 쓰기 정체" pitchFamily="17" charset="-127"/>
              </a:rPr>
              <a:t>아몬드</a:t>
            </a:r>
            <a:r>
              <a:rPr lang="ko-KR" altLang="en-US" sz="2400" dirty="0" smtClean="0">
                <a:ea typeface="문체부 쓰기 정체" pitchFamily="17" charset="-127"/>
              </a:rPr>
              <a:t> 마늘 꿀 조림은 집중력과 면역력 을 높여줘 장시간 앉아서 공부하는 수험생에게 안성맞춤</a:t>
            </a:r>
            <a:r>
              <a:rPr lang="en-US" altLang="ko-KR" sz="2400" dirty="0" smtClean="0">
                <a:ea typeface="문체부 쓰기 정체" pitchFamily="17" charset="-127"/>
              </a:rPr>
              <a:t>!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endParaRPr lang="ko-KR" altLang="en-US" dirty="0"/>
          </a:p>
        </p:txBody>
      </p:sp>
      <p:pic>
        <p:nvPicPr>
          <p:cNvPr id="5" name="그림 4" descr="IMG_5607.JPG"/>
          <p:cNvPicPr>
            <a:picLocks noChangeAspect="1"/>
          </p:cNvPicPr>
          <p:nvPr/>
        </p:nvPicPr>
        <p:blipFill>
          <a:blip r:embed="rId3" cstate="print"/>
          <a:srcRect l="3333" t="5000" r="8333" b="2499"/>
          <a:stretch>
            <a:fillRect/>
          </a:stretch>
        </p:blipFill>
        <p:spPr>
          <a:xfrm>
            <a:off x="285720" y="3643314"/>
            <a:ext cx="4143404" cy="289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3573016"/>
            <a:ext cx="3643338" cy="278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←재료</a:t>
            </a:r>
            <a:endParaRPr lang="en-US" altLang="ko-KR" sz="24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마늘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80g, 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슬라이스</a:t>
            </a: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r>
              <a:rPr lang="ko-KR" altLang="en-US" sz="24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아몬드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40g, </a:t>
            </a: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통아몬드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40g,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간장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1T, </a:t>
            </a: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꿀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3T, </a:t>
            </a:r>
            <a:r>
              <a:rPr lang="ko-KR" altLang="en-US" sz="24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맛술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1T</a:t>
            </a:r>
            <a:endParaRPr lang="ko-KR" altLang="en-US" sz="24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4" name="그림 3" descr="PicsArt_08-01-03.34.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57298"/>
            <a:ext cx="7715304" cy="2855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100" dirty="0" smtClean="0">
                <a:ea typeface="문체부 쓰기 정체" pitchFamily="17" charset="-127"/>
              </a:rPr>
              <a:t>1.</a:t>
            </a:r>
            <a:r>
              <a:rPr lang="ko-KR" altLang="en-US" sz="2100" dirty="0" smtClean="0">
                <a:ea typeface="문체부 쓰기 정체" pitchFamily="17" charset="-127"/>
              </a:rPr>
              <a:t>마늘을 깨끗이 씻어 꼭지를 제거해준다</a:t>
            </a:r>
            <a:r>
              <a:rPr lang="en-US" altLang="ko-KR" sz="2100" dirty="0" smtClean="0">
                <a:ea typeface="문체부 쓰기 정체" pitchFamily="17" charset="-127"/>
              </a:rPr>
              <a:t>.</a:t>
            </a:r>
            <a:endParaRPr lang="ko-KR" altLang="en-US" sz="21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100" dirty="0" smtClean="0">
                <a:ea typeface="문체부 쓰기 정체" pitchFamily="17" charset="-127"/>
              </a:rPr>
              <a:t>2.</a:t>
            </a:r>
            <a:r>
              <a:rPr lang="ko-KR" altLang="en-US" sz="2100" dirty="0" smtClean="0">
                <a:ea typeface="문체부 쓰기 정체" pitchFamily="17" charset="-127"/>
              </a:rPr>
              <a:t>끓는 물에 마늘을 넣어 중간불로 </a:t>
            </a:r>
            <a:r>
              <a:rPr lang="en-US" altLang="ko-KR" sz="2100" dirty="0" smtClean="0">
                <a:ea typeface="문체부 쓰기 정체" pitchFamily="17" charset="-127"/>
              </a:rPr>
              <a:t>5</a:t>
            </a:r>
            <a:r>
              <a:rPr lang="ko-KR" altLang="en-US" sz="2100" dirty="0" err="1" smtClean="0">
                <a:ea typeface="문체부 쓰기 정체" pitchFamily="17" charset="-127"/>
              </a:rPr>
              <a:t>분정도</a:t>
            </a:r>
            <a:r>
              <a:rPr lang="ko-KR" altLang="en-US" sz="2100" dirty="0" smtClean="0">
                <a:ea typeface="문체부 쓰기 정체" pitchFamily="17" charset="-127"/>
              </a:rPr>
              <a:t> 삶아 건진다</a:t>
            </a:r>
            <a:r>
              <a:rPr lang="en-US" altLang="ko-KR" sz="2100" dirty="0" smtClean="0">
                <a:ea typeface="문체부 쓰기 정체" pitchFamily="17" charset="-127"/>
              </a:rPr>
              <a:t>.</a:t>
            </a:r>
            <a:endParaRPr lang="ko-KR" altLang="en-US" sz="21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100" dirty="0" smtClean="0">
                <a:ea typeface="문체부 쓰기 정체" pitchFamily="17" charset="-127"/>
              </a:rPr>
              <a:t>3.</a:t>
            </a:r>
            <a:r>
              <a:rPr lang="ko-KR" altLang="en-US" sz="2100" dirty="0" smtClean="0">
                <a:ea typeface="문체부 쓰기 정체" pitchFamily="17" charset="-127"/>
              </a:rPr>
              <a:t>팬에 양념 재료를 넣어 약한 불에서 끓어오르면 마늘을 넣어 조려준다</a:t>
            </a:r>
            <a:r>
              <a:rPr lang="en-US" altLang="ko-KR" sz="2100" dirty="0" smtClean="0">
                <a:ea typeface="문체부 쓰기 정체" pitchFamily="17" charset="-127"/>
              </a:rPr>
              <a:t>. </a:t>
            </a:r>
            <a:endParaRPr lang="ko-KR" altLang="en-US" sz="21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100" dirty="0" smtClean="0">
                <a:ea typeface="문체부 쓰기 정체" pitchFamily="17" charset="-127"/>
              </a:rPr>
              <a:t>4.</a:t>
            </a:r>
            <a:r>
              <a:rPr lang="ko-KR" altLang="en-US" sz="2100" dirty="0" smtClean="0">
                <a:ea typeface="문체부 쓰기 정체" pitchFamily="17" charset="-127"/>
              </a:rPr>
              <a:t>물기가 적어지면 불을 끄고 </a:t>
            </a:r>
            <a:r>
              <a:rPr lang="ko-KR" altLang="en-US" sz="2100" dirty="0" err="1" smtClean="0">
                <a:ea typeface="문체부 쓰기 정체" pitchFamily="17" charset="-127"/>
              </a:rPr>
              <a:t>아몬드를</a:t>
            </a:r>
            <a:r>
              <a:rPr lang="ko-KR" altLang="en-US" sz="2100" dirty="0" smtClean="0">
                <a:ea typeface="문체부 쓰기 정체" pitchFamily="17" charset="-127"/>
              </a:rPr>
              <a:t> 넣고 살짝 버무려 완성한다</a:t>
            </a:r>
            <a:r>
              <a:rPr lang="en-US" altLang="ko-KR" sz="2100" dirty="0" smtClean="0">
                <a:ea typeface="문체부 쓰기 정체" pitchFamily="17" charset="-127"/>
              </a:rPr>
              <a:t>.</a:t>
            </a:r>
            <a:endParaRPr lang="ko-KR" altLang="en-US" sz="21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428604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200" b="1" dirty="0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녹차 설기 떡</a:t>
            </a:r>
            <a:r>
              <a:rPr lang="ko-KR" altLang="en-US" sz="3200" b="1" dirty="0" smtClean="0">
                <a:ea typeface="문체부 쓰기 정체" pitchFamily="17" charset="-127"/>
              </a:rPr>
              <a:t>과 </a:t>
            </a:r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ea typeface="문체부 쓰기 정체" pitchFamily="17" charset="-127"/>
              </a:rPr>
              <a:t>15</a:t>
            </a:r>
            <a:r>
              <a:rPr lang="ko-KR" altLang="en-US" sz="3200" b="1" dirty="0" smtClean="0">
                <a:solidFill>
                  <a:schemeClr val="bg2">
                    <a:lumMod val="50000"/>
                  </a:schemeClr>
                </a:solidFill>
                <a:ea typeface="문체부 쓰기 정체" pitchFamily="17" charset="-127"/>
              </a:rPr>
              <a:t>곡 </a:t>
            </a:r>
            <a:r>
              <a:rPr lang="ko-KR" altLang="en-US" sz="3200" b="1" dirty="0" smtClean="0">
                <a:ea typeface="문체부 쓰기 정체" pitchFamily="17" charset="-127"/>
              </a:rPr>
              <a:t>무스</a:t>
            </a:r>
            <a:r>
              <a:rPr lang="en-US" altLang="ko-KR" sz="3200" b="1" dirty="0" smtClean="0">
                <a:ea typeface="문체부 쓰기 정체" pitchFamily="17" charset="-127"/>
              </a:rPr>
              <a:t>, </a:t>
            </a:r>
            <a:r>
              <a:rPr lang="ko-KR" altLang="en-US" sz="3200" b="1" dirty="0" smtClean="0">
                <a:ea typeface="문체부 쓰기 정체" pitchFamily="17" charset="-127"/>
              </a:rPr>
              <a:t>호두 </a:t>
            </a:r>
            <a:r>
              <a:rPr lang="ko-KR" altLang="en-US" sz="32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팥 </a:t>
            </a:r>
            <a:r>
              <a:rPr lang="ko-KR" altLang="en-US" sz="3200" b="1" dirty="0" smtClean="0">
                <a:ea typeface="문체부 쓰기 정체" pitchFamily="17" charset="-127"/>
              </a:rPr>
              <a:t>양갱</a:t>
            </a:r>
            <a:endParaRPr lang="ko-KR" altLang="en-US" sz="3200" dirty="0" smtClean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ea typeface="문체부 쓰기 정체" pitchFamily="17" charset="-127"/>
              </a:rPr>
              <a:t>밀가루는 </a:t>
            </a:r>
            <a:r>
              <a:rPr lang="en-US" altLang="ko-KR" sz="2400" dirty="0" smtClean="0">
                <a:ea typeface="문체부 쓰기 정체" pitchFamily="17" charset="-127"/>
              </a:rPr>
              <a:t>no </a:t>
            </a:r>
            <a:r>
              <a:rPr lang="en-US" altLang="ko-KR" sz="2400" dirty="0" err="1" smtClean="0">
                <a:ea typeface="문체부 쓰기 정체" pitchFamily="17" charset="-127"/>
              </a:rPr>
              <a:t>no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r>
              <a:rPr lang="en-US" altLang="ko-KR" sz="2400" dirty="0" err="1" smtClean="0">
                <a:ea typeface="문체부 쓰기 정체" pitchFamily="17" charset="-127"/>
              </a:rPr>
              <a:t>no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r>
              <a:rPr lang="ko-KR" altLang="en-US" sz="2400" dirty="0" smtClean="0">
                <a:ea typeface="문체부 쓰기 정체" pitchFamily="17" charset="-127"/>
              </a:rPr>
              <a:t>멥쌀가루와 녹차가루를 사용해 만든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400" dirty="0" smtClean="0">
                <a:ea typeface="문체부 쓰기 정체" pitchFamily="17" charset="-127"/>
              </a:rPr>
              <a:t>녹차 설기 위에 달콤하고 구수한 </a:t>
            </a:r>
            <a:r>
              <a:rPr lang="en-US" altLang="ko-KR" sz="2400" dirty="0" smtClean="0">
                <a:ea typeface="문체부 쓰기 정체" pitchFamily="17" charset="-127"/>
              </a:rPr>
              <a:t>15</a:t>
            </a:r>
            <a:r>
              <a:rPr lang="ko-KR" altLang="en-US" sz="2400" dirty="0" smtClean="0">
                <a:ea typeface="문체부 쓰기 정체" pitchFamily="17" charset="-127"/>
              </a:rPr>
              <a:t>곡 무스</a:t>
            </a:r>
            <a:r>
              <a:rPr lang="en-US" altLang="ko-KR" sz="2400" dirty="0" smtClean="0">
                <a:ea typeface="문체부 쓰기 정체" pitchFamily="17" charset="-127"/>
              </a:rPr>
              <a:t>!</a:t>
            </a:r>
            <a:r>
              <a:rPr lang="ko-KR" altLang="en-US" sz="2400" dirty="0" smtClean="0">
                <a:ea typeface="문체부 쓰기 정체" pitchFamily="17" charset="-127"/>
              </a:rPr>
              <a:t> 수제 호두 팥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400" dirty="0" smtClean="0">
                <a:ea typeface="문체부 쓰기 정체" pitchFamily="17" charset="-127"/>
              </a:rPr>
              <a:t>양갱과 직접 재배한 블루베리와 애플 </a:t>
            </a:r>
            <a:r>
              <a:rPr lang="ko-KR" altLang="en-US" sz="2400" dirty="0" err="1" smtClean="0">
                <a:ea typeface="문체부 쓰기 정체" pitchFamily="17" charset="-127"/>
              </a:rPr>
              <a:t>민트로</a:t>
            </a:r>
            <a:r>
              <a:rPr lang="ko-KR" altLang="en-US" sz="2400" dirty="0" smtClean="0">
                <a:ea typeface="문체부 쓰기 정체" pitchFamily="17" charset="-127"/>
              </a:rPr>
              <a:t> 마무리</a:t>
            </a:r>
            <a:r>
              <a:rPr lang="en-US" altLang="ko-KR" sz="2400" dirty="0" smtClean="0">
                <a:ea typeface="문체부 쓰기 정체" pitchFamily="17" charset="-127"/>
              </a:rPr>
              <a:t>!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  <p:pic>
        <p:nvPicPr>
          <p:cNvPr id="6" name="그림 5" descr="IMG_5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2643174" cy="2214578"/>
          </a:xfrm>
          <a:prstGeom prst="rect">
            <a:avLst/>
          </a:prstGeom>
        </p:spPr>
      </p:pic>
      <p:pic>
        <p:nvPicPr>
          <p:cNvPr id="7" name="그림 6" descr="IMG_5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428868"/>
            <a:ext cx="2571768" cy="2214578"/>
          </a:xfrm>
          <a:prstGeom prst="rect">
            <a:avLst/>
          </a:prstGeom>
        </p:spPr>
      </p:pic>
      <p:pic>
        <p:nvPicPr>
          <p:cNvPr id="8" name="그림 7" descr="IMG_5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428868"/>
            <a:ext cx="2928958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478632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녹차 설기 떡 재료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: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녹차가루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3T,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쌀가루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2C,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물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2T,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설탕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2T</a:t>
            </a:r>
            <a:endParaRPr lang="ko-KR" altLang="en-US" sz="20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15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곡 무스 재료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: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미숫가루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40g,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젤라틴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장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생크림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200g,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설탕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70g</a:t>
            </a:r>
            <a:endParaRPr lang="ko-KR" altLang="en-US" sz="20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호두 팥 양갱 재료 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: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한천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5g,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물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130g,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소금 한 </a:t>
            </a:r>
            <a:r>
              <a:rPr lang="ko-KR" altLang="en-US" sz="20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꼬집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팥 앙금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250g,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                         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계피가루 두 </a:t>
            </a:r>
            <a:r>
              <a:rPr lang="ko-KR" altLang="en-US" sz="20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꼬집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물엿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30g, </a:t>
            </a:r>
            <a:r>
              <a:rPr lang="ko-KR" altLang="en-US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호두</a:t>
            </a:r>
            <a:r>
              <a:rPr lang="en-US" altLang="ko-KR" sz="20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20g</a:t>
            </a:r>
            <a:endParaRPr lang="ko-KR" altLang="en-US" sz="20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5" name="그림 4" descr="PicsArt_08-01-03.35.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8046261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28625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800" dirty="0" smtClean="0">
                <a:ea typeface="문체부 쓰기 정체" pitchFamily="17" charset="-127"/>
              </a:rPr>
              <a:t>1.</a:t>
            </a:r>
            <a:r>
              <a:rPr lang="ko-KR" altLang="en-US" sz="2800" dirty="0" smtClean="0">
                <a:ea typeface="문체부 쓰기 정체" pitchFamily="17" charset="-127"/>
              </a:rPr>
              <a:t>쌀가루에 녹차가루를 섞고 물주기를 한다</a:t>
            </a:r>
            <a:r>
              <a:rPr lang="en-US" altLang="ko-KR" sz="2800" dirty="0" smtClean="0">
                <a:ea typeface="문체부 쓰기 정체" pitchFamily="17" charset="-127"/>
              </a:rPr>
              <a:t>.</a:t>
            </a:r>
            <a:endParaRPr lang="ko-KR" altLang="en-US" sz="28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800" dirty="0" smtClean="0">
                <a:ea typeface="문체부 쓰기 정체" pitchFamily="17" charset="-127"/>
              </a:rPr>
              <a:t>2.</a:t>
            </a:r>
            <a:r>
              <a:rPr lang="ko-KR" altLang="en-US" sz="2800" dirty="0" smtClean="0">
                <a:ea typeface="문체부 쓰기 정체" pitchFamily="17" charset="-127"/>
              </a:rPr>
              <a:t>체에 </a:t>
            </a:r>
            <a:r>
              <a:rPr lang="en-US" altLang="ko-KR" sz="2800" dirty="0" smtClean="0">
                <a:ea typeface="문체부 쓰기 정체" pitchFamily="17" charset="-127"/>
              </a:rPr>
              <a:t>2</a:t>
            </a:r>
            <a:r>
              <a:rPr lang="ko-KR" altLang="en-US" sz="2800" dirty="0" smtClean="0">
                <a:ea typeface="문체부 쓰기 정체" pitchFamily="17" charset="-127"/>
              </a:rPr>
              <a:t>번 내린다</a:t>
            </a:r>
            <a:r>
              <a:rPr lang="en-US" altLang="ko-KR" sz="2800" dirty="0" smtClean="0">
                <a:ea typeface="문체부 쓰기 정체" pitchFamily="17" charset="-127"/>
              </a:rPr>
              <a:t>.</a:t>
            </a:r>
            <a:endParaRPr lang="ko-KR" altLang="en-US" sz="28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800" dirty="0" smtClean="0">
                <a:ea typeface="문체부 쓰기 정체" pitchFamily="17" charset="-127"/>
              </a:rPr>
              <a:t>3.</a:t>
            </a:r>
            <a:r>
              <a:rPr lang="ko-KR" altLang="en-US" sz="2800" dirty="0" smtClean="0">
                <a:ea typeface="문체부 쓰기 정체" pitchFamily="17" charset="-127"/>
              </a:rPr>
              <a:t>설탕을 넣고 </a:t>
            </a:r>
            <a:r>
              <a:rPr lang="ko-KR" altLang="en-US" sz="2800" dirty="0" err="1" smtClean="0">
                <a:ea typeface="문체부 쓰기 정체" pitchFamily="17" charset="-127"/>
              </a:rPr>
              <a:t>찜기</a:t>
            </a:r>
            <a:r>
              <a:rPr lang="ko-KR" altLang="en-US" sz="2800" dirty="0" smtClean="0">
                <a:ea typeface="문체부 쓰기 정체" pitchFamily="17" charset="-127"/>
              </a:rPr>
              <a:t> 에 </a:t>
            </a:r>
            <a:r>
              <a:rPr lang="en-US" altLang="ko-KR" sz="2800" dirty="0" smtClean="0">
                <a:ea typeface="문체부 쓰기 정체" pitchFamily="17" charset="-127"/>
              </a:rPr>
              <a:t>25</a:t>
            </a:r>
            <a:r>
              <a:rPr lang="ko-KR" altLang="en-US" sz="2800" dirty="0" smtClean="0">
                <a:ea typeface="문체부 쓰기 정체" pitchFamily="17" charset="-127"/>
              </a:rPr>
              <a:t>분간 찐다</a:t>
            </a:r>
            <a:r>
              <a:rPr lang="en-US" altLang="ko-KR" sz="28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4" name="그림 3" descr="PicsArt_08-01-03.36.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835824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42913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1. </a:t>
            </a:r>
            <a:r>
              <a:rPr lang="ko-KR" altLang="en-US" sz="2400" dirty="0" smtClean="0">
                <a:ea typeface="문체부 쓰기 정체" pitchFamily="17" charset="-127"/>
              </a:rPr>
              <a:t>팥 앙금을 풀어준다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2. </a:t>
            </a:r>
            <a:r>
              <a:rPr lang="ko-KR" altLang="en-US" sz="2400" dirty="0" smtClean="0">
                <a:ea typeface="문체부 쓰기 정체" pitchFamily="17" charset="-127"/>
              </a:rPr>
              <a:t>설탕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물 약간과 한천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소금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계피가루를 넣고 끓여준다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3. </a:t>
            </a:r>
            <a:r>
              <a:rPr lang="ko-KR" altLang="en-US" sz="2400" dirty="0" smtClean="0">
                <a:ea typeface="문체부 쓰기 정체" pitchFamily="17" charset="-127"/>
              </a:rPr>
              <a:t>호두를 넣어준다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4. </a:t>
            </a:r>
            <a:r>
              <a:rPr lang="ko-KR" altLang="en-US" sz="2400" dirty="0" smtClean="0">
                <a:ea typeface="문체부 쓰기 정체" pitchFamily="17" charset="-127"/>
              </a:rPr>
              <a:t>틀에 넣고 굳혀준다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4" name="그림 3" descr="IMG_5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000528" cy="2857520"/>
          </a:xfrm>
          <a:prstGeom prst="rect">
            <a:avLst/>
          </a:prstGeom>
        </p:spPr>
      </p:pic>
      <p:pic>
        <p:nvPicPr>
          <p:cNvPr id="5" name="그림 4" descr="14647297816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14422"/>
            <a:ext cx="4191030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688" y="4286256"/>
            <a:ext cx="8858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1. </a:t>
            </a:r>
            <a:r>
              <a:rPr lang="ko-KR" altLang="en-US" sz="2000" dirty="0" smtClean="0">
                <a:ea typeface="문체부 쓰기 정체" pitchFamily="17" charset="-127"/>
              </a:rPr>
              <a:t>생크림을 설탕을 넣어 가면서 친다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2. </a:t>
            </a:r>
            <a:r>
              <a:rPr lang="ko-KR" altLang="en-US" sz="2000" dirty="0" smtClean="0">
                <a:ea typeface="문체부 쓰기 정체" pitchFamily="17" charset="-127"/>
              </a:rPr>
              <a:t>미숫가루를 넣어 섞는다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3. </a:t>
            </a:r>
            <a:r>
              <a:rPr lang="ko-KR" altLang="en-US" sz="2000" dirty="0" smtClean="0">
                <a:ea typeface="문체부 쓰기 정체" pitchFamily="17" charset="-127"/>
              </a:rPr>
              <a:t>젤라틴을 녹여 중탕시켜 </a:t>
            </a:r>
            <a:r>
              <a:rPr lang="en-US" altLang="ko-KR" sz="2000" dirty="0" smtClean="0">
                <a:ea typeface="문체부 쓰기 정체" pitchFamily="17" charset="-127"/>
              </a:rPr>
              <a:t>2</a:t>
            </a:r>
            <a:r>
              <a:rPr lang="ko-KR" altLang="en-US" sz="2000" dirty="0" smtClean="0">
                <a:ea typeface="문체부 쓰기 정체" pitchFamily="17" charset="-127"/>
              </a:rPr>
              <a:t>에 섞어준다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4. </a:t>
            </a:r>
            <a:r>
              <a:rPr lang="ko-KR" altLang="en-US" sz="2000" dirty="0" smtClean="0">
                <a:ea typeface="문체부 쓰기 정체" pitchFamily="17" charset="-127"/>
              </a:rPr>
              <a:t>냉장고에 식혀준다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5. </a:t>
            </a:r>
            <a:r>
              <a:rPr lang="ko-KR" altLang="en-US" sz="2000" dirty="0" smtClean="0">
                <a:ea typeface="문체부 쓰기 정체" pitchFamily="17" charset="-127"/>
              </a:rPr>
              <a:t>떡 위에 무스를 짜주고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양갱과 블루베리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err="1" smtClean="0">
                <a:ea typeface="문체부 쓰기 정체" pitchFamily="17" charset="-127"/>
              </a:rPr>
              <a:t>라즈베리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err="1" smtClean="0">
                <a:ea typeface="문체부 쓰기 정체" pitchFamily="17" charset="-127"/>
              </a:rPr>
              <a:t>애플민트를</a:t>
            </a:r>
            <a:r>
              <a:rPr lang="ko-KR" altLang="en-US" sz="2000" dirty="0" smtClean="0">
                <a:ea typeface="문체부 쓰기 정체" pitchFamily="17" charset="-127"/>
              </a:rPr>
              <a:t> 올려 완성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214290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00B050"/>
                </a:solidFill>
                <a:ea typeface="문체부 쓰기 정체" pitchFamily="17" charset="-127"/>
              </a:rPr>
              <a:t>매실</a:t>
            </a:r>
            <a:r>
              <a:rPr lang="ko-KR" altLang="en-US" sz="3200" b="1" dirty="0" smtClean="0">
                <a:ea typeface="문체부 쓰기 정체" pitchFamily="17" charset="-127"/>
              </a:rPr>
              <a:t> 탄산수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857232"/>
            <a:ext cx="8643998" cy="278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ea typeface="문체부 쓰기 정체" pitchFamily="17" charset="-127"/>
              </a:rPr>
              <a:t>우리가 흔히 접할 수 있는 콜라와 같은 탄산음료는 설탕보다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ea typeface="문체부 쓰기 정체" pitchFamily="17" charset="-127"/>
              </a:rPr>
              <a:t>당도가 </a:t>
            </a:r>
            <a:r>
              <a:rPr lang="en-US" altLang="ko-KR" sz="2400" dirty="0" smtClean="0">
                <a:ea typeface="문체부 쓰기 정체" pitchFamily="17" charset="-127"/>
              </a:rPr>
              <a:t>200</a:t>
            </a:r>
            <a:r>
              <a:rPr lang="ko-KR" altLang="en-US" sz="2400" dirty="0" smtClean="0">
                <a:ea typeface="문체부 쓰기 정체" pitchFamily="17" charset="-127"/>
              </a:rPr>
              <a:t>배 높습니다</a:t>
            </a:r>
            <a:r>
              <a:rPr lang="en-US" altLang="ko-KR" sz="2400" dirty="0" smtClean="0">
                <a:ea typeface="문체부 쓰기 정체" pitchFamily="17" charset="-127"/>
              </a:rPr>
              <a:t>.  </a:t>
            </a:r>
            <a:r>
              <a:rPr lang="ko-KR" altLang="en-US" sz="2400" dirty="0" smtClean="0">
                <a:ea typeface="문체부 쓰기 정체" pitchFamily="17" charset="-127"/>
              </a:rPr>
              <a:t>탄산음료를 마시면 순간적으로는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ea typeface="문체부 쓰기 정체" pitchFamily="17" charset="-127"/>
              </a:rPr>
              <a:t>기분이 좋고 시원하지만 우리 몸에는 악영향을 미치게 됩니다</a:t>
            </a:r>
            <a:r>
              <a:rPr lang="en-US" altLang="ko-KR" sz="2400" dirty="0" smtClean="0">
                <a:ea typeface="문체부 쓰기 정체" pitchFamily="17" charset="-127"/>
              </a:rPr>
              <a:t>. </a:t>
            </a:r>
            <a:r>
              <a:rPr lang="ko-KR" altLang="en-US" sz="2400" dirty="0" smtClean="0">
                <a:ea typeface="문체부 쓰기 정체" pitchFamily="17" charset="-127"/>
              </a:rPr>
              <a:t>더운 여름 콜라대신 시원하고 칼로리 걱정 없는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B050"/>
                </a:solidFill>
                <a:ea typeface="문체부 쓰기 정체" pitchFamily="17" charset="-127"/>
              </a:rPr>
              <a:t>매실</a:t>
            </a:r>
            <a:r>
              <a:rPr lang="ko-KR" altLang="en-US" sz="2400" b="1" dirty="0" smtClean="0">
                <a:ea typeface="문체부 쓰기 정체" pitchFamily="17" charset="-127"/>
              </a:rPr>
              <a:t>탄산수</a:t>
            </a:r>
            <a:r>
              <a:rPr lang="ko-KR" altLang="en-US" sz="2400" dirty="0" smtClean="0">
                <a:ea typeface="문체부 쓰기 정체" pitchFamily="17" charset="-127"/>
              </a:rPr>
              <a:t> 어떠세요</a:t>
            </a:r>
            <a:r>
              <a:rPr lang="en-US" altLang="ko-KR" sz="2400" dirty="0" smtClean="0">
                <a:ea typeface="문체부 쓰기 정체" pitchFamily="17" charset="-127"/>
              </a:rPr>
              <a:t>? ?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  <p:pic>
        <p:nvPicPr>
          <p:cNvPr id="5" name="그림 4" descr="IMG_5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5751" y="3964785"/>
            <a:ext cx="2786082" cy="2286016"/>
          </a:xfrm>
          <a:prstGeom prst="rect">
            <a:avLst/>
          </a:prstGeom>
        </p:spPr>
      </p:pic>
      <p:pic>
        <p:nvPicPr>
          <p:cNvPr id="6" name="그림 5" descr="IMG_5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14752"/>
            <a:ext cx="2000264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374" y="3714752"/>
            <a:ext cx="4500626" cy="245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dirty="0" smtClean="0">
                <a:ea typeface="문체부 쓰기 정체" pitchFamily="17" charset="-127"/>
              </a:rPr>
              <a:t>재료</a:t>
            </a:r>
            <a:r>
              <a:rPr lang="en-US" altLang="ko-KR" sz="2000" dirty="0" smtClean="0">
                <a:ea typeface="문체부 쓰기 정체" pitchFamily="17" charset="-127"/>
              </a:rPr>
              <a:t>: </a:t>
            </a:r>
            <a:r>
              <a:rPr lang="ko-KR" altLang="en-US" sz="2000" dirty="0" smtClean="0">
                <a:ea typeface="문체부 쓰기 정체" pitchFamily="17" charset="-127"/>
              </a:rPr>
              <a:t>탄산수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매실원액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얼음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</a:p>
          <a:p>
            <a:pPr fontAlgn="base">
              <a:lnSpc>
                <a:spcPct val="200000"/>
              </a:lnSpc>
            </a:pPr>
            <a:r>
              <a:rPr lang="ko-KR" altLang="en-US" sz="2000" dirty="0" err="1" smtClean="0">
                <a:ea typeface="문체부 쓰기 정체" pitchFamily="17" charset="-127"/>
              </a:rPr>
              <a:t>애플민트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매실알갱이</a:t>
            </a:r>
            <a:endParaRPr lang="en-US" altLang="ko-KR" sz="2000" dirty="0" smtClean="0">
              <a:ea typeface="문체부 쓰기 정체" pitchFamily="17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1.</a:t>
            </a:r>
            <a:r>
              <a:rPr lang="ko-KR" altLang="en-US" sz="2000" dirty="0" smtClean="0">
                <a:ea typeface="문체부 쓰기 정체" pitchFamily="17" charset="-127"/>
              </a:rPr>
              <a:t>탄산수에 매실원액을 넣어 저어준다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2.</a:t>
            </a:r>
            <a:r>
              <a:rPr lang="ko-KR" altLang="en-US" sz="2000" dirty="0" smtClean="0">
                <a:ea typeface="문체부 쓰기 정체" pitchFamily="17" charset="-127"/>
              </a:rPr>
              <a:t>얼음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err="1" smtClean="0">
                <a:ea typeface="문체부 쓰기 정체" pitchFamily="17" charset="-127"/>
              </a:rPr>
              <a:t>애플민트를</a:t>
            </a:r>
            <a:r>
              <a:rPr lang="ko-KR" altLang="en-US" sz="2000" dirty="0" smtClean="0">
                <a:ea typeface="문체부 쓰기 정체" pitchFamily="17" charset="-127"/>
              </a:rPr>
              <a:t> 띄워준다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/>
                </a:solidFill>
                <a:latin typeface="+mj-lt"/>
                <a:ea typeface="문체부 쓰기 정체" pitchFamily="17" charset="-127"/>
              </a:rPr>
              <a:t>야간 자율 학습시간</a:t>
            </a:r>
            <a:r>
              <a:rPr lang="ko-KR" altLang="en-US" sz="4000" dirty="0" smtClean="0">
                <a:latin typeface="+mj-lt"/>
                <a:ea typeface="문체부 쓰기 정체" pitchFamily="17" charset="-127"/>
              </a:rPr>
              <a:t>에 </a:t>
            </a:r>
            <a:r>
              <a:rPr lang="ko-KR" altLang="en-US" sz="4000" dirty="0" smtClean="0">
                <a:solidFill>
                  <a:schemeClr val="tx2"/>
                </a:solidFill>
                <a:latin typeface="+mj-lt"/>
                <a:ea typeface="문체부 쓰기 정체" pitchFamily="17" charset="-127"/>
              </a:rPr>
              <a:t>친구</a:t>
            </a:r>
            <a:r>
              <a:rPr lang="ko-KR" altLang="en-US" sz="4000" dirty="0" smtClean="0">
                <a:latin typeface="+mj-lt"/>
                <a:ea typeface="문체부 쓰기 정체" pitchFamily="17" charset="-127"/>
              </a:rPr>
              <a:t>에게 해주고 싶은 </a:t>
            </a:r>
            <a:r>
              <a:rPr lang="ko-KR" altLang="en-US" sz="4000" dirty="0" smtClean="0">
                <a:latin typeface="HY목각파임B" pitchFamily="18" charset="-127"/>
                <a:ea typeface="문체부 쓰기 정체" pitchFamily="17" charset="-127"/>
              </a:rPr>
              <a:t>건강한 음식</a:t>
            </a:r>
            <a:endParaRPr lang="en-US" altLang="ko-KR" sz="4000" dirty="0" smtClean="0">
              <a:latin typeface="HY목각파임B" pitchFamily="18" charset="-127"/>
              <a:ea typeface="문체부 쓰기 정체" pitchFamily="17" charset="-127"/>
            </a:endParaRPr>
          </a:p>
        </p:txBody>
      </p:sp>
      <p:pic>
        <p:nvPicPr>
          <p:cNvPr id="3" name="그림 2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500306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2"/>
                </a:solidFill>
                <a:ea typeface="문체부 쓰기 정체" pitchFamily="17" charset="-127"/>
              </a:rPr>
              <a:t>몸</a:t>
            </a:r>
            <a:r>
              <a:rPr lang="ko-KR" altLang="en-US" sz="4000" dirty="0" smtClean="0">
                <a:ea typeface="문체부 쓰기 정체" pitchFamily="17" charset="-127"/>
              </a:rPr>
              <a:t>과 </a:t>
            </a:r>
            <a:r>
              <a:rPr lang="ko-KR" altLang="en-US" sz="4000" dirty="0" smtClean="0">
                <a:solidFill>
                  <a:schemeClr val="accent2"/>
                </a:solidFill>
                <a:ea typeface="문체부 쓰기 정체" pitchFamily="17" charset="-127"/>
              </a:rPr>
              <a:t>마음</a:t>
            </a:r>
            <a:r>
              <a:rPr lang="ko-KR" altLang="en-US" sz="4000" dirty="0" smtClean="0">
                <a:ea typeface="문체부 쓰기 정체" pitchFamily="17" charset="-127"/>
              </a:rPr>
              <a:t> 모두 지쳐버린 </a:t>
            </a:r>
            <a:endParaRPr lang="en-US" altLang="ko-KR" sz="4000" dirty="0" smtClean="0">
              <a:ea typeface="문체부 쓰기 정체" pitchFamily="17" charset="-127"/>
            </a:endParaRPr>
          </a:p>
          <a:p>
            <a:pPr algn="ctr"/>
            <a:r>
              <a:rPr lang="ko-KR" altLang="en-US" sz="4400" dirty="0" smtClean="0">
                <a:solidFill>
                  <a:schemeClr val="tx2"/>
                </a:solidFill>
                <a:ea typeface="문체부 쓰기 정체" pitchFamily="17" charset="-127"/>
              </a:rPr>
              <a:t>수험생들</a:t>
            </a:r>
            <a:r>
              <a:rPr lang="ko-KR" altLang="en-US" sz="4400" dirty="0" smtClean="0">
                <a:ea typeface="문체부 쓰기 정체" pitchFamily="17" charset="-127"/>
              </a:rPr>
              <a:t>을</a:t>
            </a:r>
            <a:r>
              <a:rPr lang="ko-KR" altLang="en-US" sz="4000" dirty="0" smtClean="0">
                <a:ea typeface="문체부 쓰기 정체" pitchFamily="17" charset="-127"/>
              </a:rPr>
              <a:t> 위한 </a:t>
            </a:r>
            <a:r>
              <a:rPr lang="ko-KR" altLang="en-US" sz="4000" dirty="0" smtClean="0">
                <a:latin typeface="HY목각파임B" pitchFamily="18" charset="-127"/>
                <a:ea typeface="문체부 쓰기 정체" pitchFamily="17" charset="-127"/>
              </a:rPr>
              <a:t>건강한 음식</a:t>
            </a:r>
            <a:endParaRPr lang="en-US" altLang="ko-KR" sz="4000" dirty="0" smtClean="0">
              <a:latin typeface="HY목각파임B" pitchFamily="18" charset="-127"/>
              <a:ea typeface="문체부 쓰기 정체" pitchFamily="17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785786" y="4714884"/>
            <a:ext cx="1571636" cy="928694"/>
          </a:xfrm>
          <a:prstGeom prst="rightArrow">
            <a:avLst>
              <a:gd name="adj1" fmla="val 50000"/>
              <a:gd name="adj2" fmla="val 942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00298" y="4429132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세계 </a:t>
            </a:r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10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대 </a:t>
            </a:r>
            <a:r>
              <a:rPr lang="ko-KR" altLang="en-US" sz="4800" dirty="0" smtClean="0">
                <a:solidFill>
                  <a:schemeClr val="accent2"/>
                </a:solidFill>
                <a:latin typeface="HY목각파임B" pitchFamily="18" charset="-127"/>
                <a:ea typeface="HY목각파임B" pitchFamily="18" charset="-127"/>
              </a:rPr>
              <a:t>슈퍼 </a:t>
            </a:r>
            <a:r>
              <a:rPr lang="ko-KR" altLang="en-US" sz="4800" dirty="0" err="1" smtClean="0">
                <a:solidFill>
                  <a:schemeClr val="accent2"/>
                </a:solidFill>
                <a:latin typeface="HY목각파임B" pitchFamily="18" charset="-127"/>
                <a:ea typeface="HY목각파임B" pitchFamily="18" charset="-127"/>
              </a:rPr>
              <a:t>푸드</a:t>
            </a:r>
            <a:r>
              <a:rPr lang="ko-KR" altLang="en-US" sz="4800" dirty="0" smtClean="0">
                <a:solidFill>
                  <a:schemeClr val="accent2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중 </a:t>
            </a:r>
            <a:endParaRPr lang="en-US" altLang="ko-KR" sz="3600" dirty="0" smtClean="0">
              <a:latin typeface="HY목각파임B" pitchFamily="18" charset="-127"/>
              <a:ea typeface="HY목각파임B" pitchFamily="18" charset="-127"/>
            </a:endParaRPr>
          </a:p>
          <a:p>
            <a:pPr algn="ctr"/>
            <a:r>
              <a:rPr lang="en-US" altLang="ko-KR" sz="3600" dirty="0" smtClean="0">
                <a:latin typeface="HY목각파임B" pitchFamily="18" charset="-127"/>
                <a:ea typeface="HY목각파임B" pitchFamily="18" charset="-127"/>
              </a:rPr>
              <a:t>8</a:t>
            </a:r>
            <a:r>
              <a:rPr lang="ko-KR" altLang="en-US" sz="3600" dirty="0" smtClean="0">
                <a:latin typeface="HY목각파임B" pitchFamily="18" charset="-127"/>
                <a:ea typeface="HY목각파임B" pitchFamily="18" charset="-127"/>
              </a:rPr>
              <a:t>가지를 사용한 건강밥상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21429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smtClean="0">
                <a:ea typeface="문체부 쓰기 정체" pitchFamily="17" charset="-127"/>
              </a:rPr>
              <a:t>전체 사진</a:t>
            </a:r>
            <a:endParaRPr lang="ko-KR" altLang="en-US" sz="4000" b="1" dirty="0">
              <a:ea typeface="문체부 쓰기 정체" pitchFamily="17" charset="-127"/>
            </a:endParaRPr>
          </a:p>
        </p:txBody>
      </p:sp>
      <p:pic>
        <p:nvPicPr>
          <p:cNvPr id="4" name="그림 3" descr="PicsArt_07-31-12.07.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85860"/>
            <a:ext cx="7322503" cy="4882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28596" y="214290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smtClean="0">
                <a:ea typeface="문체부 쓰기 정체" pitchFamily="17" charset="-127"/>
              </a:rPr>
              <a:t>전체 사진</a:t>
            </a:r>
            <a:endParaRPr lang="ko-KR" altLang="en-US" sz="4000" b="1" dirty="0">
              <a:ea typeface="문체부 쓰기 정체" pitchFamily="17" charset="-127"/>
            </a:endParaRPr>
          </a:p>
        </p:txBody>
      </p:sp>
      <p:pic>
        <p:nvPicPr>
          <p:cNvPr id="5" name="그림 4" descr="PicsArt_07-31-12.16.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7" y="1261114"/>
            <a:ext cx="7500990" cy="500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816">
            <a:off x="1028734" y="2506783"/>
            <a:ext cx="2981314" cy="389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92">
            <a:off x="4716016" y="2337213"/>
            <a:ext cx="2924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2051720" y="832294"/>
            <a:ext cx="5324169" cy="2093062"/>
          </a:xfrm>
          <a:prstGeom prst="wedgeRoundRectCallout">
            <a:avLst>
              <a:gd name="adj1" fmla="val -6178"/>
              <a:gd name="adj2" fmla="val 111760"/>
              <a:gd name="adj3" fmla="val 16667"/>
            </a:avLst>
          </a:prstGeom>
          <a:ln w="76200">
            <a:solidFill>
              <a:srgbClr val="CC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7200" b="1" dirty="0">
                <a:ea typeface="문체부 쓰기 정체" pitchFamily="17" charset="-127"/>
              </a:rPr>
              <a:t> </a:t>
            </a:r>
            <a:r>
              <a:rPr lang="ko-KR" altLang="en-US" sz="7200" b="1" dirty="0" smtClean="0">
                <a:ea typeface="문체부 쓰기 정체" pitchFamily="17" charset="-127"/>
              </a:rPr>
              <a:t>감사합니다</a:t>
            </a:r>
            <a:endParaRPr lang="ko-KR" altLang="en-US" sz="7200" b="1" dirty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r="34000"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357298"/>
            <a:ext cx="8858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콜레스테롤 쭉쭉 내리는 심장건강 파수꾼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r>
              <a:rPr lang="ko-KR" altLang="en-US" sz="2400" b="1" dirty="0" smtClean="0">
                <a:solidFill>
                  <a:srgbClr val="CC9900"/>
                </a:solidFill>
                <a:ea typeface="문체부 쓰기 정체" pitchFamily="17" charset="-127"/>
              </a:rPr>
              <a:t>귀리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청춘을 되돌리는 검푸른색의 보석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r>
              <a:rPr lang="ko-KR" altLang="en-US" sz="2400" b="1" dirty="0" smtClean="0">
                <a:solidFill>
                  <a:srgbClr val="7030A0"/>
                </a:solidFill>
                <a:ea typeface="문체부 쓰기 정체" pitchFamily="17" charset="-127"/>
              </a:rPr>
              <a:t>블루베리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err="1" smtClean="0">
                <a:ea typeface="문체부 쓰기 정체" pitchFamily="17" charset="-127"/>
              </a:rPr>
              <a:t>쌉사름</a:t>
            </a:r>
            <a:r>
              <a:rPr lang="ko-KR" altLang="en-US" sz="2400" dirty="0" smtClean="0">
                <a:ea typeface="문체부 쓰기 정체" pitchFamily="17" charset="-127"/>
              </a:rPr>
              <a:t> 한 맛으로 감기를 물리쳐라</a:t>
            </a:r>
            <a:r>
              <a:rPr lang="en-US" altLang="ko-KR" sz="2400" dirty="0">
                <a:ea typeface="문체부 쓰기 정체" pitchFamily="17" charset="-127"/>
              </a:rPr>
              <a:t> </a:t>
            </a: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ea typeface="문체부 쓰기 정체" pitchFamily="17" charset="-127"/>
              </a:rPr>
              <a:t>녹차</a:t>
            </a:r>
            <a:endParaRPr lang="en-US" altLang="ko-KR" sz="2400" b="1" dirty="0" smtClean="0">
              <a:solidFill>
                <a:schemeClr val="accent3">
                  <a:lumMod val="75000"/>
                </a:schemeClr>
              </a:solidFill>
              <a:ea typeface="문체부 쓰기 정체" pitchFamily="17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면역력 쑥쑥</a:t>
            </a:r>
            <a:r>
              <a:rPr lang="en-US" altLang="ko-KR" sz="2400" dirty="0" smtClean="0">
                <a:ea typeface="문체부 쓰기 정체" pitchFamily="17" charset="-127"/>
              </a:rPr>
              <a:t>~ </a:t>
            </a:r>
            <a:r>
              <a:rPr lang="ko-KR" altLang="en-US" sz="2400" dirty="0" smtClean="0">
                <a:ea typeface="문체부 쓰기 정체" pitchFamily="17" charset="-127"/>
              </a:rPr>
              <a:t>세균 무찌르는 매운 향기</a:t>
            </a:r>
            <a:r>
              <a:rPr lang="en-US" altLang="ko-KR" sz="2400" dirty="0">
                <a:ea typeface="문체부 쓰기 정체" pitchFamily="17" charset="-127"/>
              </a:rPr>
              <a:t> </a:t>
            </a:r>
            <a:r>
              <a:rPr lang="ko-KR" altLang="en-US" sz="2400" b="1" dirty="0" smtClean="0">
                <a:solidFill>
                  <a:srgbClr val="EEBB00"/>
                </a:solidFill>
                <a:ea typeface="문체부 쓰기 정체" pitchFamily="17" charset="-127"/>
              </a:rPr>
              <a:t>마늘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붉을수록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익힐수록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세포에 생기를 불어넣는 </a:t>
            </a:r>
            <a:r>
              <a:rPr lang="ko-KR" altLang="en-US" sz="2400" b="1" dirty="0" smtClean="0">
                <a:solidFill>
                  <a:srgbClr val="FF0000"/>
                </a:solidFill>
                <a:ea typeface="문체부 쓰기 정체" pitchFamily="17" charset="-127"/>
              </a:rPr>
              <a:t>토마토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비타민</a:t>
            </a:r>
            <a:r>
              <a:rPr lang="en-US" altLang="ko-KR" sz="2400" dirty="0" smtClean="0">
                <a:ea typeface="문체부 쓰기 정체" pitchFamily="17" charset="-127"/>
              </a:rPr>
              <a:t>C </a:t>
            </a:r>
            <a:r>
              <a:rPr lang="ko-KR" altLang="en-US" sz="2400" dirty="0" smtClean="0">
                <a:ea typeface="문체부 쓰기 정체" pitchFamily="17" charset="-127"/>
              </a:rPr>
              <a:t>덩어리로 만드는 반짝반짝 빛나는 얼굴</a:t>
            </a:r>
            <a:r>
              <a:rPr lang="en-US" altLang="ko-KR" sz="2400" dirty="0">
                <a:ea typeface="문체부 쓰기 정체" pitchFamily="17" charset="-127"/>
              </a:rPr>
              <a:t> </a:t>
            </a:r>
            <a:r>
              <a:rPr lang="ko-KR" altLang="en-US" sz="2400" b="1" dirty="0" err="1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브로콜리</a:t>
            </a:r>
            <a:endParaRPr lang="ko-KR" altLang="en-US" sz="2400" b="1" dirty="0" smtClean="0">
              <a:solidFill>
                <a:schemeClr val="accent3">
                  <a:lumMod val="50000"/>
                </a:schemeClr>
              </a:solidFill>
              <a:ea typeface="문체부 쓰기 정체" pitchFamily="17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항 산화 비타민으로 건강 잡는 고소한 비결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r>
              <a:rPr lang="ko-KR" altLang="en-US" sz="2400" b="1" dirty="0" err="1" smtClean="0">
                <a:solidFill>
                  <a:srgbClr val="996633"/>
                </a:solidFill>
                <a:ea typeface="문체부 쓰기 정체" pitchFamily="17" charset="-127"/>
              </a:rPr>
              <a:t>아몬드</a:t>
            </a:r>
            <a:endParaRPr lang="ko-KR" altLang="en-US" sz="2400" b="1" dirty="0" smtClean="0">
              <a:solidFill>
                <a:srgbClr val="996633"/>
              </a:solidFill>
              <a:ea typeface="문체부 쓰기 정체" pitchFamily="17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>
                <a:ea typeface="문체부 쓰기 정체" pitchFamily="17" charset="-127"/>
              </a:rPr>
              <a:t>튼튼하고 뼈대 있는 초록 채소의 왕 </a:t>
            </a:r>
            <a:r>
              <a:rPr lang="ko-KR" altLang="en-US" sz="2400" b="1" dirty="0" smtClean="0">
                <a:solidFill>
                  <a:srgbClr val="00B050"/>
                </a:solidFill>
                <a:ea typeface="문체부 쓰기 정체" pitchFamily="17" charset="-127"/>
              </a:rPr>
              <a:t>시금치</a:t>
            </a:r>
          </a:p>
          <a:p>
            <a:endParaRPr lang="ko-KR" altLang="en-US" b="1" dirty="0"/>
          </a:p>
        </p:txBody>
      </p:sp>
      <p:pic>
        <p:nvPicPr>
          <p:cNvPr id="3" name="그림 2" descr="마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5857892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→</a:t>
            </a:r>
            <a:r>
              <a:rPr lang="ko-KR" altLang="en-US" sz="3200" dirty="0" err="1" smtClean="0">
                <a:latin typeface="HY목각파임B" pitchFamily="18" charset="-127"/>
                <a:ea typeface="HY목각파임B" pitchFamily="18" charset="-127"/>
              </a:rPr>
              <a:t>슈퍼푸드로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3200" dirty="0" smtClean="0">
                <a:solidFill>
                  <a:schemeClr val="accent6"/>
                </a:solidFill>
                <a:latin typeface="HY목각파임B" pitchFamily="18" charset="-127"/>
                <a:ea typeface="HY목각파임B" pitchFamily="18" charset="-127"/>
              </a:rPr>
              <a:t>건강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과 </a:t>
            </a:r>
            <a:r>
              <a:rPr lang="ko-KR" altLang="en-US" sz="3200" dirty="0" smtClean="0">
                <a:solidFill>
                  <a:schemeClr val="accent6"/>
                </a:solidFill>
                <a:latin typeface="HY목각파임B" pitchFamily="18" charset="-127"/>
                <a:ea typeface="HY목각파임B" pitchFamily="18" charset="-127"/>
              </a:rPr>
              <a:t>맛</a:t>
            </a:r>
            <a:r>
              <a:rPr lang="en-US" altLang="ko-KR" sz="3200" dirty="0" smtClean="0"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3200" dirty="0" err="1" smtClean="0">
                <a:latin typeface="HY목각파임B" pitchFamily="18" charset="-127"/>
                <a:ea typeface="HY목각파임B" pitchFamily="18" charset="-127"/>
              </a:rPr>
              <a:t>두마리</a:t>
            </a:r>
            <a:r>
              <a:rPr lang="ko-KR" altLang="en-US" sz="3200" dirty="0" smtClean="0">
                <a:latin typeface="HY목각파임B" pitchFamily="18" charset="-127"/>
                <a:ea typeface="HY목각파임B" pitchFamily="18" charset="-127"/>
              </a:rPr>
              <a:t> 토끼를 잡다</a:t>
            </a:r>
            <a:r>
              <a:rPr lang="en-US" altLang="ko-KR" sz="3200" dirty="0" smtClean="0">
                <a:latin typeface="HY목각파임B" pitchFamily="18" charset="-127"/>
                <a:ea typeface="HY목각파임B" pitchFamily="18" charset="-127"/>
              </a:rPr>
              <a:t>~!</a:t>
            </a:r>
            <a:endParaRPr lang="ko-KR" altLang="en-US" sz="3200" dirty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85794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i="1" dirty="0" smtClean="0">
                <a:latin typeface="HY헤드라인M" pitchFamily="18" charset="-127"/>
                <a:ea typeface="HY헤드라인M" pitchFamily="18" charset="-127"/>
              </a:rPr>
              <a:t>MENU</a:t>
            </a:r>
            <a:endParaRPr lang="ko-KR" altLang="en-US" sz="4800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928670"/>
            <a:ext cx="59293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001.</a:t>
            </a:r>
            <a:r>
              <a:rPr lang="ko-KR" altLang="en-US" sz="2400" dirty="0" smtClean="0">
                <a:ea typeface="문체부 쓰기 정체" pitchFamily="17" charset="-127"/>
              </a:rPr>
              <a:t> </a:t>
            </a:r>
            <a:r>
              <a:rPr lang="ko-KR" altLang="en-US" sz="2400" dirty="0" err="1" smtClean="0">
                <a:ea typeface="문체부 쓰기 정체" pitchFamily="17" charset="-127"/>
              </a:rPr>
              <a:t>버치닭탕</a:t>
            </a:r>
            <a:r>
              <a:rPr lang="en-US" altLang="ko-KR" sz="2000" dirty="0" smtClean="0">
                <a:ea typeface="문체부 쓰기 정체" pitchFamily="17" charset="-127"/>
              </a:rPr>
              <a:t>(</a:t>
            </a:r>
            <a:r>
              <a:rPr lang="ko-KR" altLang="en-US" sz="2000" dirty="0" err="1" smtClean="0">
                <a:ea typeface="문체부 쓰기 정체" pitchFamily="17" charset="-127"/>
              </a:rPr>
              <a:t>버섯시금치닭가슴살말이탕</a:t>
            </a:r>
            <a:r>
              <a:rPr lang="en-US" altLang="ko-KR" sz="2000" dirty="0" smtClean="0">
                <a:ea typeface="문체부 쓰기 정체" pitchFamily="17" charset="-127"/>
              </a:rPr>
              <a:t>)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002.</a:t>
            </a:r>
            <a:r>
              <a:rPr lang="ko-KR" altLang="en-US" sz="2400" dirty="0" smtClean="0">
                <a:ea typeface="문체부 쓰기 정체" pitchFamily="17" charset="-127"/>
              </a:rPr>
              <a:t> 시래기귀리밥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003. </a:t>
            </a:r>
            <a:r>
              <a:rPr lang="ko-KR" altLang="en-US" sz="2400" dirty="0" smtClean="0">
                <a:ea typeface="문체부 쓰기 정체" pitchFamily="17" charset="-127"/>
              </a:rPr>
              <a:t>토마토 </a:t>
            </a:r>
            <a:r>
              <a:rPr lang="ko-KR" altLang="en-US" sz="2400" dirty="0" err="1" smtClean="0">
                <a:ea typeface="문체부 쓰기 정체" pitchFamily="17" charset="-127"/>
              </a:rPr>
              <a:t>브로콜리</a:t>
            </a:r>
            <a:r>
              <a:rPr lang="ko-KR" altLang="en-US" sz="2400" dirty="0" smtClean="0">
                <a:ea typeface="문체부 쓰기 정체" pitchFamily="17" charset="-127"/>
              </a:rPr>
              <a:t> 계란 찜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004. </a:t>
            </a:r>
            <a:r>
              <a:rPr lang="ko-KR" altLang="en-US" sz="2400" dirty="0" smtClean="0">
                <a:ea typeface="문체부 쓰기 정체" pitchFamily="17" charset="-127"/>
              </a:rPr>
              <a:t>소고기 잡채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005.</a:t>
            </a:r>
            <a:r>
              <a:rPr lang="ko-KR" altLang="en-US" sz="2400" dirty="0" smtClean="0">
                <a:ea typeface="문체부 쓰기 정체" pitchFamily="17" charset="-127"/>
              </a:rPr>
              <a:t> </a:t>
            </a:r>
            <a:r>
              <a:rPr lang="ko-KR" altLang="en-US" sz="2400" dirty="0" err="1" smtClean="0">
                <a:ea typeface="문체부 쓰기 정체" pitchFamily="17" charset="-127"/>
              </a:rPr>
              <a:t>아몬드</a:t>
            </a:r>
            <a:r>
              <a:rPr lang="ko-KR" altLang="en-US" sz="2400" dirty="0" smtClean="0">
                <a:ea typeface="문체부 쓰기 정체" pitchFamily="17" charset="-127"/>
              </a:rPr>
              <a:t> 마늘 꿀 조림</a:t>
            </a: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006. </a:t>
            </a:r>
            <a:r>
              <a:rPr lang="ko-KR" altLang="en-US" sz="2400" dirty="0" smtClean="0">
                <a:ea typeface="문체부 쓰기 정체" pitchFamily="17" charset="-127"/>
              </a:rPr>
              <a:t>녹차 설기 떡과 </a:t>
            </a:r>
            <a:r>
              <a:rPr lang="en-US" altLang="ko-KR" sz="2400" dirty="0" smtClean="0">
                <a:ea typeface="문체부 쓰기 정체" pitchFamily="17" charset="-127"/>
              </a:rPr>
              <a:t>15</a:t>
            </a:r>
            <a:r>
              <a:rPr lang="ko-KR" altLang="en-US" sz="2400" dirty="0" smtClean="0">
                <a:ea typeface="문체부 쓰기 정체" pitchFamily="17" charset="-127"/>
              </a:rPr>
              <a:t>곡 무스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팥 양갱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007. </a:t>
            </a:r>
            <a:r>
              <a:rPr lang="ko-KR" altLang="en-US" sz="2400" dirty="0" smtClean="0">
                <a:ea typeface="문체부 쓰기 정체" pitchFamily="17" charset="-127"/>
              </a:rPr>
              <a:t>매실탄산수</a:t>
            </a:r>
            <a:r>
              <a:rPr lang="en-US" altLang="ko-KR" sz="2400" dirty="0" smtClean="0">
                <a:ea typeface="문체부 쓰기 정체" pitchFamily="17" charset="-127"/>
              </a:rPr>
              <a:t> </a:t>
            </a:r>
            <a:endParaRPr lang="ko-KR" altLang="en-US" sz="2400" dirty="0">
              <a:ea typeface="문체부 쓰기 정체" pitchFamily="17" charset="-127"/>
            </a:endParaRPr>
          </a:p>
        </p:txBody>
      </p:sp>
      <p:pic>
        <p:nvPicPr>
          <p:cNvPr id="5" name="그림 4" descr="마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버</a:t>
            </a:r>
            <a:r>
              <a:rPr lang="ko-KR" altLang="en-US" sz="28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섯</a:t>
            </a: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시금</a:t>
            </a:r>
            <a:r>
              <a:rPr lang="ko-KR" altLang="en-US" sz="4400" b="1" dirty="0" err="1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치</a:t>
            </a:r>
            <a:r>
              <a:rPr lang="ko-KR" altLang="en-US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문체부 쓰기 정체" pitchFamily="17" charset="-127"/>
              </a:rPr>
              <a:t>닭</a:t>
            </a:r>
            <a:r>
              <a:rPr lang="ko-KR" alt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문체부 쓰기 정체" pitchFamily="17" charset="-127"/>
              </a:rPr>
              <a:t>가슴살</a:t>
            </a:r>
            <a:r>
              <a:rPr lang="ko-KR" altLang="en-US" sz="2800" b="1" dirty="0" err="1" smtClean="0">
                <a:ea typeface="문체부 쓰기 정체" pitchFamily="17" charset="-127"/>
              </a:rPr>
              <a:t>말이</a:t>
            </a:r>
            <a:r>
              <a:rPr lang="ko-KR" altLang="en-US" sz="4400" b="1" dirty="0" err="1" smtClean="0">
                <a:ea typeface="문체부 쓰기 정체" pitchFamily="17" charset="-127"/>
              </a:rPr>
              <a:t>탕</a:t>
            </a:r>
            <a:r>
              <a:rPr lang="ko-KR" altLang="en-US" sz="2000" b="1" dirty="0" smtClean="0">
                <a:ea typeface="문체부 쓰기 정체" pitchFamily="17" charset="-127"/>
              </a:rPr>
              <a:t> </a:t>
            </a:r>
            <a:endParaRPr lang="ko-KR" altLang="en-US" sz="2000" b="1" dirty="0">
              <a:ea typeface="문체부 쓰기 정체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214423"/>
            <a:ext cx="8858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300" dirty="0" smtClean="0">
                <a:ea typeface="문체부 쓰기 정체" pitchFamily="17" charset="-127"/>
              </a:rPr>
              <a:t>흔한 삼계탕은 싫다</a:t>
            </a:r>
            <a:r>
              <a:rPr lang="en-US" altLang="ko-KR" sz="2300" dirty="0" smtClean="0">
                <a:ea typeface="문체부 쓰기 정체" pitchFamily="17" charset="-127"/>
              </a:rPr>
              <a:t>!! </a:t>
            </a:r>
            <a:r>
              <a:rPr lang="ko-KR" altLang="en-US" sz="2300" dirty="0" smtClean="0">
                <a:ea typeface="문체부 쓰기 정체" pitchFamily="17" charset="-127"/>
              </a:rPr>
              <a:t>간편하게 즐기는 한입에 </a:t>
            </a:r>
            <a:r>
              <a:rPr lang="ko-KR" altLang="en-US" sz="2300" dirty="0" err="1" smtClean="0">
                <a:ea typeface="문체부 쓰기 정체" pitchFamily="17" charset="-127"/>
              </a:rPr>
              <a:t>쏘옥</a:t>
            </a:r>
            <a:r>
              <a:rPr lang="ko-KR" altLang="en-US" sz="2300" dirty="0" smtClean="0">
                <a:ea typeface="문체부 쓰기 정체" pitchFamily="17" charset="-127"/>
              </a:rPr>
              <a:t> </a:t>
            </a:r>
            <a:r>
              <a:rPr lang="ko-KR" altLang="en-US" sz="2300" b="1" dirty="0" smtClean="0">
                <a:ea typeface="문체부 쓰기 정체" pitchFamily="17" charset="-127"/>
              </a:rPr>
              <a:t>삼계탕</a:t>
            </a:r>
            <a:endParaRPr lang="en-US" altLang="ko-KR" sz="2300" b="1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3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버</a:t>
            </a:r>
            <a:r>
              <a:rPr lang="ko-KR" altLang="en-US" sz="2300" b="1" dirty="0" err="1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치</a:t>
            </a:r>
            <a:r>
              <a:rPr lang="ko-KR" altLang="en-US" sz="23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문체부 쓰기 정체" pitchFamily="17" charset="-127"/>
              </a:rPr>
              <a:t>닭</a:t>
            </a:r>
            <a:r>
              <a:rPr lang="ko-KR" altLang="en-US" sz="2300" b="1" dirty="0" err="1" smtClean="0">
                <a:ea typeface="문체부 쓰기 정체" pitchFamily="17" charset="-127"/>
              </a:rPr>
              <a:t>탕은</a:t>
            </a:r>
            <a:r>
              <a:rPr lang="ko-KR" altLang="en-US" sz="2300" dirty="0" smtClean="0">
                <a:ea typeface="문체부 쓰기 정체" pitchFamily="17" charset="-127"/>
              </a:rPr>
              <a:t>  </a:t>
            </a:r>
            <a:r>
              <a:rPr lang="ko-KR" altLang="en-US" sz="2300" dirty="0" err="1" smtClean="0">
                <a:ea typeface="문체부 쓰기 정체" pitchFamily="17" charset="-127"/>
              </a:rPr>
              <a:t>슈퍼푸드</a:t>
            </a:r>
            <a:r>
              <a:rPr lang="ko-KR" altLang="en-US" sz="2300" dirty="0" smtClean="0">
                <a:ea typeface="문체부 쓰기 정체" pitchFamily="17" charset="-127"/>
              </a:rPr>
              <a:t> 중 하나인 </a:t>
            </a:r>
            <a:r>
              <a:rPr lang="ko-KR" altLang="en-US" sz="2300" b="1" dirty="0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시금치</a:t>
            </a:r>
            <a:r>
              <a:rPr lang="en-US" altLang="ko-KR" sz="2300" dirty="0" smtClean="0">
                <a:ea typeface="문체부 쓰기 정체" pitchFamily="17" charset="-127"/>
              </a:rPr>
              <a:t>, </a:t>
            </a:r>
            <a:r>
              <a:rPr lang="ko-KR" altLang="en-US" sz="2300" dirty="0" smtClean="0">
                <a:ea typeface="문체부 쓰기 정체" pitchFamily="17" charset="-127"/>
              </a:rPr>
              <a:t>건강에 둘째가라면</a:t>
            </a:r>
            <a:endParaRPr lang="en-US" altLang="ko-KR" sz="23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300" dirty="0" smtClean="0">
                <a:ea typeface="문체부 쓰기 정체" pitchFamily="17" charset="-127"/>
              </a:rPr>
              <a:t>서러운 </a:t>
            </a:r>
            <a:r>
              <a:rPr lang="ko-KR" altLang="en-US" sz="23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버섯</a:t>
            </a:r>
            <a:r>
              <a:rPr lang="ko-KR" altLang="en-US" sz="2300" dirty="0" smtClean="0">
                <a:ea typeface="문체부 쓰기 정체" pitchFamily="17" charset="-127"/>
              </a:rPr>
              <a:t>을 넣어 만든 </a:t>
            </a:r>
            <a:r>
              <a:rPr lang="ko-KR" altLang="en-US" sz="23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문체부 쓰기 정체" pitchFamily="17" charset="-127"/>
              </a:rPr>
              <a:t>닭가슴살</a:t>
            </a:r>
            <a:r>
              <a:rPr lang="ko-KR" altLang="en-US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문체부 쓰기 정체" pitchFamily="17" charset="-127"/>
              </a:rPr>
              <a:t> </a:t>
            </a:r>
            <a:r>
              <a:rPr lang="ko-KR" altLang="en-US" sz="2300" dirty="0" err="1" smtClean="0">
                <a:ea typeface="문체부 쓰기 정체" pitchFamily="17" charset="-127"/>
              </a:rPr>
              <a:t>말이탕</a:t>
            </a:r>
            <a:r>
              <a:rPr lang="ko-KR" altLang="en-US" sz="2300" dirty="0" smtClean="0">
                <a:ea typeface="문체부 쓰기 정체" pitchFamily="17" charset="-127"/>
              </a:rPr>
              <a:t> 입니다</a:t>
            </a:r>
            <a:r>
              <a:rPr lang="en-US" altLang="ko-KR" sz="2300" dirty="0" smtClean="0">
                <a:ea typeface="문체부 쓰기 정체" pitchFamily="17" charset="-127"/>
              </a:rPr>
              <a:t>.</a:t>
            </a:r>
            <a:endParaRPr lang="ko-KR" altLang="en-US" sz="23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300" dirty="0" smtClean="0">
                <a:ea typeface="문체부 쓰기 정체" pitchFamily="17" charset="-127"/>
              </a:rPr>
              <a:t>단백질과 여러 영양소를 섭취함과 동시에 </a:t>
            </a:r>
            <a:endParaRPr lang="en-US" altLang="ko-KR" sz="23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300" dirty="0" smtClean="0">
                <a:ea typeface="문체부 쓰기 정체" pitchFamily="17" charset="-127"/>
              </a:rPr>
              <a:t>수험생에게 꼭 필요한 원기를 보충해줍니다</a:t>
            </a:r>
            <a:r>
              <a:rPr lang="en-US" altLang="ko-KR" sz="2300" dirty="0" smtClean="0">
                <a:ea typeface="문체부 쓰기 정체" pitchFamily="17" charset="-127"/>
              </a:rPr>
              <a:t>. </a:t>
            </a:r>
          </a:p>
          <a:p>
            <a:pPr fontAlgn="base"/>
            <a:r>
              <a:rPr lang="ko-KR" altLang="en-US" sz="2300" dirty="0" smtClean="0">
                <a:ea typeface="문체부 쓰기 정체" pitchFamily="17" charset="-127"/>
              </a:rPr>
              <a:t>더운 여름 지친 수험생들에게는 최고의 음식</a:t>
            </a:r>
            <a:r>
              <a:rPr lang="en-US" altLang="ko-KR" sz="2300" dirty="0" smtClean="0">
                <a:ea typeface="문체부 쓰기 정체" pitchFamily="17" charset="-127"/>
              </a:rPr>
              <a:t>!</a:t>
            </a:r>
            <a:endParaRPr lang="ko-KR" altLang="en-US" sz="2300" dirty="0" smtClean="0">
              <a:ea typeface="문체부 쓰기 정체" pitchFamily="17" charset="-127"/>
            </a:endParaRPr>
          </a:p>
        </p:txBody>
      </p:sp>
      <p:pic>
        <p:nvPicPr>
          <p:cNvPr id="9" name="그림 8" descr="IMG_5642.JPG"/>
          <p:cNvPicPr>
            <a:picLocks noChangeAspect="1"/>
          </p:cNvPicPr>
          <p:nvPr/>
        </p:nvPicPr>
        <p:blipFill>
          <a:blip r:embed="rId3" cstate="print">
            <a:lum bright="7000"/>
          </a:blip>
          <a:srcRect l="11788" r="6329"/>
          <a:stretch>
            <a:fillRect/>
          </a:stretch>
        </p:blipFill>
        <p:spPr>
          <a:xfrm>
            <a:off x="214282" y="3500438"/>
            <a:ext cx="4286280" cy="2905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3429000"/>
            <a:ext cx="446506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← 재료</a:t>
            </a:r>
            <a:endParaRPr lang="en-US" altLang="ko-KR" sz="14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시금치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80g,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건 표고버섯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20g,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느타리버섯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40g 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닭 가슴살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300g, </a:t>
            </a:r>
            <a:r>
              <a:rPr lang="ko-KR" altLang="en-US" sz="22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맛술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(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청주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),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소금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후추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황기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10g,</a:t>
            </a:r>
          </a:p>
          <a:p>
            <a:pPr fontAlgn="base">
              <a:lnSpc>
                <a:spcPct val="150000"/>
              </a:lnSpc>
            </a:pP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수삼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대추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감초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10g</a:t>
            </a:r>
            <a:endParaRPr lang="ko-KR" altLang="en-US" sz="22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닭 육수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500g (</a:t>
            </a:r>
            <a:r>
              <a:rPr lang="ko-KR" altLang="en-US" sz="22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닭발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양파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대파</a:t>
            </a:r>
            <a:r>
              <a:rPr lang="en-US" altLang="ko-KR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)</a:t>
            </a:r>
            <a:r>
              <a:rPr lang="ko-KR" altLang="en-US" sz="22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 </a:t>
            </a:r>
            <a:endParaRPr lang="en-US" altLang="ko-KR" sz="22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endParaRPr lang="ko-KR" altLang="en-US" dirty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87868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1.</a:t>
            </a:r>
            <a:r>
              <a:rPr lang="ko-KR" altLang="en-US" sz="2000" dirty="0" smtClean="0">
                <a:ea typeface="문체부 쓰기 정체" pitchFamily="17" charset="-127"/>
              </a:rPr>
              <a:t>닭 가슴살을 포 떠서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err="1" smtClean="0">
                <a:ea typeface="문체부 쓰기 정체" pitchFamily="17" charset="-127"/>
              </a:rPr>
              <a:t>맛술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소금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후추로 밑간 해준다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2.</a:t>
            </a:r>
            <a:r>
              <a:rPr lang="ko-KR" altLang="en-US" sz="2000" dirty="0" smtClean="0">
                <a:ea typeface="문체부 쓰기 정체" pitchFamily="17" charset="-127"/>
              </a:rPr>
              <a:t>시금치는 살짝 데쳐주고 건 표고버섯은 불려서 채 썰어 준다</a:t>
            </a:r>
            <a:r>
              <a:rPr lang="en-US" altLang="ko-KR" sz="2000" dirty="0" smtClean="0">
                <a:ea typeface="문체부 쓰기 정체" pitchFamily="17" charset="-127"/>
              </a:rPr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ea typeface="문체부 쓰기 정체" pitchFamily="17" charset="-127"/>
              </a:rPr>
              <a:t>  느타리버섯은 얇게 찢어준다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ea typeface="문체부 쓰기 정체" pitchFamily="17" charset="-127"/>
              </a:rPr>
              <a:t>3.</a:t>
            </a:r>
            <a:r>
              <a:rPr lang="ko-KR" altLang="en-US" sz="2000" dirty="0" smtClean="0">
                <a:ea typeface="문체부 쓰기 정체" pitchFamily="17" charset="-127"/>
              </a:rPr>
              <a:t>넓게 포 뜬 닭 가슴살에 데친 시금치와 표고버섯</a:t>
            </a:r>
            <a:r>
              <a:rPr lang="en-US" altLang="ko-KR" sz="2000" dirty="0" smtClean="0">
                <a:ea typeface="문체부 쓰기 정체" pitchFamily="17" charset="-127"/>
              </a:rPr>
              <a:t>, </a:t>
            </a:r>
            <a:r>
              <a:rPr lang="ko-KR" altLang="en-US" sz="2000" dirty="0" smtClean="0">
                <a:ea typeface="문체부 쓰기 정체" pitchFamily="17" charset="-127"/>
              </a:rPr>
              <a:t>느타리버섯을 넣고 </a:t>
            </a:r>
            <a:endParaRPr lang="en-US" altLang="ko-KR" sz="20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ea typeface="문체부 쓰기 정체" pitchFamily="17" charset="-127"/>
              </a:rPr>
              <a:t>  말아준다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r>
              <a:rPr lang="ko-KR" altLang="en-US" sz="2000" dirty="0" smtClean="0">
                <a:ea typeface="문체부 쓰기 정체" pitchFamily="17" charset="-127"/>
              </a:rPr>
              <a:t> 랩으로 싸서 익히고 육수에 넣고 다시 한 번 더 끓여서 완성한다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 smtClean="0">
              <a:ea typeface="문체부 쓰기 정체" pitchFamily="17" charset="-127"/>
            </a:endParaRPr>
          </a:p>
        </p:txBody>
      </p:sp>
      <p:pic>
        <p:nvPicPr>
          <p:cNvPr id="6" name="그림 5" descr="PicsArt_08-01-02.28.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071546"/>
            <a:ext cx="8501090" cy="31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시래기</a:t>
            </a:r>
            <a:r>
              <a:rPr lang="ko-KR" altLang="en-US" sz="3600" b="1" dirty="0" smtClean="0">
                <a:solidFill>
                  <a:srgbClr val="CC9900"/>
                </a:solidFill>
                <a:ea typeface="문체부 쓰기 정체" pitchFamily="17" charset="-127"/>
              </a:rPr>
              <a:t>귀리</a:t>
            </a:r>
            <a:r>
              <a:rPr lang="ko-KR" altLang="en-US" sz="3600" b="1" dirty="0" smtClean="0">
                <a:ea typeface="문체부 쓰기 정체" pitchFamily="17" charset="-127"/>
              </a:rPr>
              <a:t>밥</a:t>
            </a:r>
            <a:endParaRPr lang="ko-KR" altLang="en-US" sz="3600" b="1" dirty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0010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“</a:t>
            </a:r>
            <a:r>
              <a:rPr lang="ko-KR" altLang="en-US" sz="2400" dirty="0" smtClean="0">
                <a:ea typeface="문체부 쓰기 정체" pitchFamily="17" charset="-127"/>
              </a:rPr>
              <a:t>한국인은 </a:t>
            </a:r>
            <a:r>
              <a:rPr lang="ko-KR" altLang="en-US" sz="2400" dirty="0" err="1" smtClean="0">
                <a:ea typeface="문체부 쓰기 정체" pitchFamily="17" charset="-127"/>
              </a:rPr>
              <a:t>밥심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  <a:r>
              <a:rPr lang="ko-KR" altLang="en-US" sz="2400" dirty="0" smtClean="0">
                <a:ea typeface="문체부 쓰기 정체" pitchFamily="17" charset="-127"/>
              </a:rPr>
              <a:t>공부는 체력이다</a:t>
            </a:r>
            <a:r>
              <a:rPr lang="en-US" altLang="ko-KR" sz="2400" dirty="0" smtClean="0">
                <a:ea typeface="문체부 쓰기 정체" pitchFamily="17" charset="-127"/>
              </a:rPr>
              <a:t>! ,</a:t>
            </a:r>
            <a:r>
              <a:rPr lang="ko-KR" altLang="en-US" sz="2400" dirty="0" smtClean="0">
                <a:ea typeface="문체부 쓰기 정체" pitchFamily="17" charset="-127"/>
              </a:rPr>
              <a:t>밥이 보약 </a:t>
            </a:r>
            <a:r>
              <a:rPr lang="en-US" altLang="ko-KR" sz="2400" dirty="0" smtClean="0">
                <a:ea typeface="문체부 쓰기 정체" pitchFamily="17" charset="-127"/>
              </a:rPr>
              <a:t>”</a:t>
            </a:r>
            <a:r>
              <a:rPr lang="ko-KR" altLang="en-US" sz="2400" dirty="0" smtClean="0">
                <a:ea typeface="문체부 쓰기 정체" pitchFamily="17" charset="-127"/>
              </a:rPr>
              <a:t> 이라는 말이 있을 정도로 하루 세 끼 밥이 없으면 버틸 수 없는 분들도 많은데요</a:t>
            </a:r>
            <a:r>
              <a:rPr lang="en-US" altLang="ko-KR" sz="2400" dirty="0" smtClean="0">
                <a:ea typeface="문체부 쓰기 정체" pitchFamily="17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ea typeface="문체부 쓰기 정체" pitchFamily="17" charset="-127"/>
              </a:rPr>
              <a:t>매일 먹는 쌀밥 대신 풍부한 불포화지방산과 </a:t>
            </a:r>
            <a:r>
              <a:rPr lang="ko-KR" altLang="en-US" sz="2400" dirty="0" err="1" smtClean="0">
                <a:ea typeface="문체부 쓰기 정체" pitchFamily="17" charset="-127"/>
              </a:rPr>
              <a:t>리놀렌산을</a:t>
            </a:r>
            <a:r>
              <a:rPr lang="ko-KR" altLang="en-US" sz="2400" dirty="0" smtClean="0">
                <a:ea typeface="문체부 쓰기 정체" pitchFamily="17" charset="-127"/>
              </a:rPr>
              <a:t> 함유한 </a:t>
            </a:r>
            <a:r>
              <a:rPr lang="ko-KR" altLang="en-US" sz="2400" b="1" dirty="0" smtClean="0">
                <a:solidFill>
                  <a:srgbClr val="CC9900"/>
                </a:solidFill>
                <a:ea typeface="문체부 쓰기 정체" pitchFamily="17" charset="-127"/>
              </a:rPr>
              <a:t>귀리</a:t>
            </a:r>
            <a:r>
              <a:rPr lang="ko-KR" altLang="en-US" sz="2400" dirty="0" smtClean="0">
                <a:ea typeface="문체부 쓰기 정체" pitchFamily="17" charset="-127"/>
              </a:rPr>
              <a:t>와 향긋한 </a:t>
            </a:r>
            <a:r>
              <a:rPr lang="ko-KR" altLang="en-US" sz="2400" b="1" dirty="0" smtClean="0">
                <a:solidFill>
                  <a:schemeClr val="accent3">
                    <a:lumMod val="50000"/>
                  </a:schemeClr>
                </a:solidFill>
                <a:ea typeface="문체부 쓰기 정체" pitchFamily="17" charset="-127"/>
              </a:rPr>
              <a:t>시래기</a:t>
            </a:r>
            <a:r>
              <a:rPr lang="ko-KR" altLang="en-US" sz="2400" dirty="0" smtClean="0">
                <a:ea typeface="문체부 쓰기 정체" pitchFamily="17" charset="-127"/>
              </a:rPr>
              <a:t>를 넣어 밥을 지어 보았습니다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endParaRPr lang="ko-KR" altLang="en-US" sz="2400" dirty="0">
              <a:ea typeface="문체부 쓰기 정체" pitchFamily="17" charset="-127"/>
            </a:endParaRPr>
          </a:p>
        </p:txBody>
      </p:sp>
      <p:pic>
        <p:nvPicPr>
          <p:cNvPr id="5" name="그림 4" descr="IMG_5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4643469" cy="3286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3345179"/>
            <a:ext cx="3429024" cy="351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 smtClean="0">
                <a:ea typeface="문체부 쓰기 정체" pitchFamily="17" charset="-127"/>
              </a:rPr>
              <a:t>← 재료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시래기 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50g </a:t>
            </a: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들기름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, </a:t>
            </a: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국 간장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1/2T </a:t>
            </a:r>
          </a:p>
          <a:p>
            <a:pPr>
              <a:lnSpc>
                <a:spcPct val="200000"/>
              </a:lnSpc>
            </a:pP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귀리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10g, </a:t>
            </a: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불린 쌀</a:t>
            </a:r>
            <a:r>
              <a:rPr lang="en-US" altLang="ko-KR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1</a:t>
            </a:r>
            <a:r>
              <a:rPr lang="ko-KR" altLang="en-US" sz="24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컵 </a:t>
            </a:r>
          </a:p>
          <a:p>
            <a:pPr>
              <a:lnSpc>
                <a:spcPct val="200000"/>
              </a:lnSpc>
            </a:pPr>
            <a:endParaRPr lang="ko-KR" altLang="en-US" dirty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4282" y="28572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ea typeface="문체부 쓰기 정체" pitchFamily="17" charset="-127"/>
              </a:rPr>
              <a:t>만드는 방법</a:t>
            </a:r>
            <a:endParaRPr lang="ko-KR" altLang="en-US" sz="3200" b="1" dirty="0">
              <a:ea typeface="문체부 쓰기 정체" pitchFamily="17" charset="-127"/>
            </a:endParaRPr>
          </a:p>
        </p:txBody>
      </p:sp>
      <p:pic>
        <p:nvPicPr>
          <p:cNvPr id="4" name="그림 3" descr="PicsArt_08-01-03.25.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143900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857628"/>
            <a:ext cx="9286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1.</a:t>
            </a:r>
            <a:r>
              <a:rPr lang="ko-KR" altLang="en-US" sz="2400" dirty="0" smtClean="0">
                <a:ea typeface="문체부 쓰기 정체" pitchFamily="17" charset="-127"/>
              </a:rPr>
              <a:t>쌀과 귀리는 씻은 후 </a:t>
            </a:r>
            <a:r>
              <a:rPr lang="en-US" altLang="ko-KR" sz="2400" dirty="0" smtClean="0">
                <a:ea typeface="문체부 쓰기 정체" pitchFamily="17" charset="-127"/>
              </a:rPr>
              <a:t>30</a:t>
            </a:r>
            <a:r>
              <a:rPr lang="ko-KR" altLang="en-US" sz="2400" dirty="0" smtClean="0">
                <a:ea typeface="문체부 쓰기 정체" pitchFamily="17" charset="-127"/>
              </a:rPr>
              <a:t>분 동안 불린다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2.</a:t>
            </a:r>
            <a:r>
              <a:rPr lang="ko-KR" altLang="en-US" sz="2400" dirty="0" smtClean="0">
                <a:ea typeface="문체부 쓰기 정체" pitchFamily="17" charset="-127"/>
              </a:rPr>
              <a:t>시래기는 깨끗이 씻어 물기를 꼭 짠 후 먹기 좋게 자른다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3.</a:t>
            </a:r>
            <a:r>
              <a:rPr lang="ko-KR" altLang="en-US" sz="2400" dirty="0" smtClean="0">
                <a:ea typeface="문체부 쓰기 정체" pitchFamily="17" charset="-127"/>
              </a:rPr>
              <a:t>시래기나물에 국 간장과 들기름을 넣어 밑 간한다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4.</a:t>
            </a:r>
            <a:r>
              <a:rPr lang="ko-KR" altLang="en-US" sz="2400" dirty="0" smtClean="0">
                <a:ea typeface="문체부 쓰기 정체" pitchFamily="17" charset="-127"/>
              </a:rPr>
              <a:t>냄비에 불린 쌀과 귀리를 넣고 무친 시래기를 넣고 </a:t>
            </a:r>
            <a:endParaRPr lang="en-US" altLang="ko-KR" sz="2400" dirty="0" smtClean="0">
              <a:ea typeface="문체부 쓰기 정체" pitchFamily="17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ea typeface="문체부 쓰기 정체" pitchFamily="17" charset="-127"/>
              </a:rPr>
              <a:t>  </a:t>
            </a:r>
            <a:r>
              <a:rPr lang="ko-KR" altLang="en-US" sz="2400" dirty="0" smtClean="0">
                <a:ea typeface="문체부 쓰기 정체" pitchFamily="17" charset="-127"/>
              </a:rPr>
              <a:t>물을 넣어 밥을 짓는다</a:t>
            </a:r>
            <a:r>
              <a:rPr lang="en-US" altLang="ko-KR" sz="2400" dirty="0" smtClean="0">
                <a:ea typeface="문체부 쓰기 정체" pitchFamily="17" charset="-127"/>
              </a:rPr>
              <a:t>.</a:t>
            </a:r>
            <a:endParaRPr lang="ko-KR" altLang="en-US" sz="2400" dirty="0" smtClean="0">
              <a:ea typeface="문체부 쓰기 정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마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42852"/>
            <a:ext cx="883997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solidFill>
                  <a:schemeClr val="accent2"/>
                </a:solidFill>
                <a:ea typeface="문체부 쓰기 정체" pitchFamily="17" charset="-127"/>
              </a:rPr>
              <a:t>토마토</a:t>
            </a:r>
            <a:r>
              <a:rPr lang="ko-KR" altLang="en-US" sz="3600" b="1" dirty="0" err="1" smtClean="0">
                <a:solidFill>
                  <a:schemeClr val="accent3"/>
                </a:solidFill>
                <a:ea typeface="문체부 쓰기 정체" pitchFamily="17" charset="-127"/>
              </a:rPr>
              <a:t>브로콜리</a:t>
            </a:r>
            <a:r>
              <a:rPr lang="ko-KR" altLang="en-US" sz="3600" b="1" dirty="0" err="1" smtClean="0">
                <a:solidFill>
                  <a:srgbClr val="FAD106"/>
                </a:solidFill>
                <a:ea typeface="문체부 쓰기 정체" pitchFamily="17" charset="-127"/>
              </a:rPr>
              <a:t>계란</a:t>
            </a:r>
            <a:r>
              <a:rPr lang="ko-KR" altLang="en-US" sz="3600" b="1" dirty="0" err="1" smtClean="0">
                <a:ea typeface="문체부 쓰기 정체" pitchFamily="17" charset="-127"/>
              </a:rPr>
              <a:t>찜</a:t>
            </a:r>
            <a:endParaRPr lang="ko-KR" altLang="en-US" sz="3600" b="1" dirty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87868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900" dirty="0" smtClean="0">
                <a:ea typeface="문체부 쓰기 정체" pitchFamily="17" charset="-127"/>
              </a:rPr>
              <a:t>의사들이 이구동성으로 손꼽은</a:t>
            </a:r>
            <a:r>
              <a:rPr lang="en-US" altLang="ko-KR" sz="2900" dirty="0" smtClean="0">
                <a:ea typeface="문체부 쓰기 정체" pitchFamily="17" charset="-127"/>
              </a:rPr>
              <a:t>, </a:t>
            </a:r>
            <a:r>
              <a:rPr lang="ko-KR" altLang="en-US" sz="2900" dirty="0" smtClean="0">
                <a:ea typeface="문체부 쓰기 정체" pitchFamily="17" charset="-127"/>
              </a:rPr>
              <a:t>의사가 필요 없게 만드는 채소인 </a:t>
            </a:r>
            <a:r>
              <a:rPr lang="ko-KR" altLang="en-US" sz="2900" b="1" dirty="0" smtClean="0">
                <a:solidFill>
                  <a:srgbClr val="C00000"/>
                </a:solidFill>
                <a:ea typeface="문체부 쓰기 정체" pitchFamily="17" charset="-127"/>
              </a:rPr>
              <a:t>토마토</a:t>
            </a:r>
            <a:r>
              <a:rPr lang="ko-KR" altLang="en-US" sz="2900" dirty="0" smtClean="0">
                <a:ea typeface="문체부 쓰기 정체" pitchFamily="17" charset="-127"/>
              </a:rPr>
              <a:t>와  암 예방에 탁월한 </a:t>
            </a:r>
            <a:r>
              <a:rPr lang="ko-KR" altLang="en-US" sz="2900" b="1" dirty="0" err="1" smtClean="0">
                <a:solidFill>
                  <a:schemeClr val="accent3"/>
                </a:solidFill>
                <a:ea typeface="문체부 쓰기 정체" pitchFamily="17" charset="-127"/>
              </a:rPr>
              <a:t>브로콜리</a:t>
            </a:r>
            <a:r>
              <a:rPr lang="ko-KR" altLang="en-US" sz="2900" dirty="0" smtClean="0">
                <a:ea typeface="문체부 쓰기 정체" pitchFamily="17" charset="-127"/>
              </a:rPr>
              <a:t> </a:t>
            </a:r>
            <a:endParaRPr lang="en-US" altLang="ko-KR" sz="29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900" dirty="0" smtClean="0">
                <a:ea typeface="문체부 쓰기 정체" pitchFamily="17" charset="-127"/>
              </a:rPr>
              <a:t>두뇌발달에 도움을 주는 완전식품 </a:t>
            </a:r>
            <a:r>
              <a:rPr lang="ko-KR" altLang="en-US" sz="2900" b="1" dirty="0" smtClean="0">
                <a:solidFill>
                  <a:srgbClr val="FAD106"/>
                </a:solidFill>
                <a:ea typeface="문체부 쓰기 정체" pitchFamily="17" charset="-127"/>
              </a:rPr>
              <a:t>계란</a:t>
            </a:r>
            <a:r>
              <a:rPr lang="ko-KR" altLang="en-US" sz="2900" dirty="0" smtClean="0">
                <a:ea typeface="문체부 쓰기 정체" pitchFamily="17" charset="-127"/>
              </a:rPr>
              <a:t>이 만났다</a:t>
            </a:r>
            <a:r>
              <a:rPr lang="en-US" altLang="ko-KR" sz="2900" dirty="0" smtClean="0">
                <a:ea typeface="문체부 쓰기 정체" pitchFamily="17" charset="-127"/>
              </a:rPr>
              <a:t>. </a:t>
            </a:r>
            <a:endParaRPr lang="ko-KR" altLang="en-US" sz="2900" dirty="0" smtClean="0">
              <a:ea typeface="문체부 쓰기 정체" pitchFamily="17" charset="-127"/>
            </a:endParaRPr>
          </a:p>
          <a:p>
            <a:pPr fontAlgn="base"/>
            <a:r>
              <a:rPr lang="ko-KR" altLang="en-US" sz="2900" dirty="0" smtClean="0">
                <a:ea typeface="문체부 쓰기 정체" pitchFamily="17" charset="-127"/>
              </a:rPr>
              <a:t>부드러운 </a:t>
            </a:r>
            <a:r>
              <a:rPr lang="ko-KR" altLang="en-US" sz="2900" dirty="0" err="1" smtClean="0">
                <a:ea typeface="문체부 쓰기 정체" pitchFamily="17" charset="-127"/>
              </a:rPr>
              <a:t>식감의</a:t>
            </a:r>
            <a:r>
              <a:rPr lang="ko-KR" altLang="en-US" sz="2900" dirty="0" smtClean="0">
                <a:ea typeface="문체부 쓰기 정체" pitchFamily="17" charset="-127"/>
              </a:rPr>
              <a:t> 계란 찜 히트다 히트☺</a:t>
            </a:r>
          </a:p>
        </p:txBody>
      </p:sp>
      <p:pic>
        <p:nvPicPr>
          <p:cNvPr id="6" name="그림 5" descr="IMG_5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4357718" cy="307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3257014"/>
            <a:ext cx="3571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→재료</a:t>
            </a:r>
            <a:endParaRPr lang="en-US" altLang="ko-KR" sz="28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토마토</a:t>
            </a:r>
            <a:r>
              <a:rPr lang="en-US" altLang="ko-KR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50g </a:t>
            </a:r>
          </a:p>
          <a:p>
            <a:pPr>
              <a:lnSpc>
                <a:spcPct val="150000"/>
              </a:lnSpc>
            </a:pPr>
            <a:r>
              <a:rPr lang="ko-KR" altLang="en-US" sz="2800" dirty="0" err="1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브로콜리</a:t>
            </a:r>
            <a:r>
              <a:rPr lang="en-US" altLang="ko-KR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25g 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계란</a:t>
            </a:r>
            <a:r>
              <a:rPr lang="en-US" altLang="ko-KR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3</a:t>
            </a:r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개 </a:t>
            </a:r>
            <a:endParaRPr lang="en-US" altLang="ko-KR" sz="2800" dirty="0" smtClean="0">
              <a:latin typeface="맑은 고딕 Semilight" pitchFamily="50" charset="-127"/>
              <a:ea typeface="문체부 쓰기 정체" pitchFamily="17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맑은 고딕 Semilight" pitchFamily="50" charset="-127"/>
                <a:ea typeface="문체부 쓰기 정체" pitchFamily="17" charset="-127"/>
                <a:cs typeface="맑은 고딕 Semilight" pitchFamily="50" charset="-127"/>
              </a:rPr>
              <a:t>멸치육수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1003</Words>
  <Application>Microsoft Office PowerPoint</Application>
  <PresentationFormat>화면 슬라이드 쇼(4:3)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맛있닭 한끼</dc:title>
  <dc:creator>magic</dc:creator>
  <cp:lastModifiedBy>user</cp:lastModifiedBy>
  <cp:revision>74</cp:revision>
  <dcterms:created xsi:type="dcterms:W3CDTF">2016-07-28T07:46:36Z</dcterms:created>
  <dcterms:modified xsi:type="dcterms:W3CDTF">2016-08-01T03:35:32Z</dcterms:modified>
</cp:coreProperties>
</file>