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7" r:id="rId4"/>
    <p:sldId id="261" r:id="rId5"/>
    <p:sldId id="263" r:id="rId6"/>
    <p:sldId id="264" r:id="rId7"/>
    <p:sldId id="265" r:id="rId8"/>
    <p:sldId id="268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7" r:id="rId17"/>
    <p:sldId id="274" r:id="rId18"/>
    <p:sldId id="281" r:id="rId19"/>
    <p:sldId id="275" r:id="rId20"/>
    <p:sldId id="278" r:id="rId21"/>
    <p:sldId id="276" r:id="rId22"/>
    <p:sldId id="286" r:id="rId23"/>
    <p:sldId id="279" r:id="rId24"/>
    <p:sldId id="282" r:id="rId25"/>
    <p:sldId id="284" r:id="rId26"/>
    <p:sldId id="262" r:id="rId2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04EE"/>
    <a:srgbClr val="107A29"/>
    <a:srgbClr val="E99E09"/>
    <a:srgbClr val="2516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>
        <p:scale>
          <a:sx n="81" d="100"/>
          <a:sy n="81" d="100"/>
        </p:scale>
        <p:origin x="-1080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solidFill>
          <a:srgbClr val="251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" y="381001"/>
            <a:ext cx="9137985" cy="6091990"/>
          </a:xfrm>
          <a:prstGeom prst="rect">
            <a:avLst/>
          </a:prstGeom>
        </p:spPr>
      </p:pic>
      <p:sp>
        <p:nvSpPr>
          <p:cNvPr id="8" name="직사각형 7"/>
          <p:cNvSpPr/>
          <p:nvPr userDrawn="1"/>
        </p:nvSpPr>
        <p:spPr>
          <a:xfrm>
            <a:off x="3489158" y="0"/>
            <a:ext cx="5651835" cy="6858000"/>
          </a:xfrm>
          <a:prstGeom prst="rect">
            <a:avLst/>
          </a:prstGeom>
          <a:gradFill flip="none" rotWithShape="1">
            <a:gsLst>
              <a:gs pos="0">
                <a:srgbClr val="23140D">
                  <a:alpha val="0"/>
                </a:srgbClr>
              </a:gs>
              <a:gs pos="13000">
                <a:srgbClr val="23140D">
                  <a:alpha val="20000"/>
                </a:srgbClr>
              </a:gs>
              <a:gs pos="46000">
                <a:srgbClr val="23140D">
                  <a:alpha val="70000"/>
                </a:srgbClr>
              </a:gs>
              <a:gs pos="31000">
                <a:srgbClr val="23140D">
                  <a:alpha val="50000"/>
                </a:srgbClr>
              </a:gs>
              <a:gs pos="100000">
                <a:srgbClr val="23140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568993" y="3206041"/>
            <a:ext cx="3877175" cy="441910"/>
          </a:xfrm>
        </p:spPr>
        <p:txBody>
          <a:bodyPr anchor="b">
            <a:noAutofit/>
          </a:bodyPr>
          <a:lstStyle>
            <a:lvl1pPr algn="r">
              <a:defRPr sz="2000" spc="-100" baseline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동백꽃" panose="020B0600000101010101" pitchFamily="34" charset="-127"/>
                <a:ea typeface="Sandoll 동백꽃" panose="020B0600000101010101" pitchFamily="34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572000" y="4023143"/>
            <a:ext cx="3874168" cy="404478"/>
          </a:xfrm>
        </p:spPr>
        <p:txBody>
          <a:bodyPr>
            <a:normAutofit/>
          </a:bodyPr>
          <a:lstStyle>
            <a:lvl1pPr marL="0" indent="0" algn="r">
              <a:buNone/>
              <a:defRPr sz="1600" spc="-100" baseline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동백꽃" panose="020B0600000101010101" pitchFamily="34" charset="-127"/>
                <a:ea typeface="Sandoll 동백꽃" panose="020B0600000101010101" pitchFamily="34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424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rgbClr val="251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10"/>
            <a:ext cx="9144000" cy="604637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938463" y="1215189"/>
            <a:ext cx="2346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ko-KR" sz="2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FuturaBlack BT" pitchFamily="2" charset="0"/>
              </a:rPr>
              <a:t>Index</a:t>
            </a:r>
            <a:endParaRPr lang="ko-KR" altLang="en-US" sz="20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FuturaBlack BT" pitchFamily="2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012156" y="1897030"/>
            <a:ext cx="2198772" cy="2943618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lnSpc>
                <a:spcPct val="150000"/>
              </a:lnSpc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명조Neo1 05 SemiBold" panose="020B0600000101010101" pitchFamily="34" charset="-127"/>
                <a:ea typeface="Sandoll 명조Neo1 05 SemiBold" panose="020B0600000101010101" pitchFamily="34" charset="-127"/>
              </a:defRPr>
            </a:lvl1pPr>
            <a:lvl2pPr algn="ctr">
              <a:lnSpc>
                <a:spcPct val="150000"/>
              </a:lnSpc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명조Neo1 05 SemiBold" panose="020B0600000101010101" pitchFamily="34" charset="-127"/>
                <a:ea typeface="Sandoll 명조Neo1 05 SemiBold" panose="020B0600000101010101" pitchFamily="34" charset="-127"/>
              </a:defRPr>
            </a:lvl2pPr>
            <a:lvl3pPr algn="ctr">
              <a:lnSpc>
                <a:spcPct val="150000"/>
              </a:lnSpc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명조Neo1 05 SemiBold" panose="020B0600000101010101" pitchFamily="34" charset="-127"/>
                <a:ea typeface="Sandoll 명조Neo1 05 SemiBold" panose="020B0600000101010101" pitchFamily="34" charset="-127"/>
              </a:defRPr>
            </a:lvl3pPr>
            <a:lvl4pPr algn="ctr">
              <a:lnSpc>
                <a:spcPct val="150000"/>
              </a:lnSpc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명조Neo1 05 SemiBold" panose="020B0600000101010101" pitchFamily="34" charset="-127"/>
                <a:ea typeface="Sandoll 명조Neo1 05 SemiBold" panose="020B0600000101010101" pitchFamily="34" charset="-127"/>
              </a:defRPr>
            </a:lvl4pPr>
            <a:lvl5pPr algn="ctr">
              <a:lnSpc>
                <a:spcPct val="150000"/>
              </a:lnSpc>
              <a:defRPr lang="en-US" sz="1400" spc="-100" baseline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명조Neo1 05 SemiBold" panose="020B0600000101010101" pitchFamily="34" charset="-127"/>
                <a:ea typeface="Sandoll 명조Neo1 05 SemiBold" panose="020B0600000101010101" pitchFamily="34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710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rgbClr val="251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668474"/>
            <a:ext cx="7886700" cy="415342"/>
          </a:xfrm>
        </p:spPr>
        <p:txBody>
          <a:bodyPr>
            <a:noAutofit/>
          </a:bodyPr>
          <a:lstStyle>
            <a:lvl1pPr>
              <a:defRPr sz="1800" spc="-100" baseline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5 Medium" panose="020B0600000101010101" pitchFamily="34" charset="-127"/>
                <a:ea typeface="Sandoll 고딕Neo1 05 Medium" panose="020B0600000101010101" pitchFamily="34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8650" y="2683049"/>
            <a:ext cx="7886700" cy="3043990"/>
          </a:xfrm>
        </p:spPr>
        <p:txBody>
          <a:bodyPr>
            <a:normAutofit/>
          </a:bodyPr>
          <a:lstStyle>
            <a:lvl1pPr>
              <a:defRPr sz="1400" spc="-100" baseline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1pPr>
            <a:lvl2pPr>
              <a:defRPr sz="1400" spc="-100" baseline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2pPr>
            <a:lvl3pPr>
              <a:defRPr sz="1400" spc="-100" baseline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3pPr>
            <a:lvl4pPr>
              <a:defRPr sz="1400" spc="-100" baseline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4pPr>
            <a:lvl5pPr>
              <a:defRPr sz="1400" spc="-100" baseline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10" name="텍스트 개체 틀 19"/>
          <p:cNvSpPr>
            <a:spLocks noGrp="1"/>
          </p:cNvSpPr>
          <p:nvPr>
            <p:ph type="body" sz="quarter" idx="10"/>
          </p:nvPr>
        </p:nvSpPr>
        <p:spPr>
          <a:xfrm>
            <a:off x="628650" y="6100227"/>
            <a:ext cx="7886700" cy="46831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lang="ko-KR" altLang="en-US" sz="20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Sandoll 고딕Neo1 05 Medium" panose="020B0600000101010101" pitchFamily="34" charset="-127"/>
                <a:ea typeface="Sandoll 고딕Neo1 05 Medium" panose="020B0600000101010101" pitchFamily="34" charset="-127"/>
              </a:defRPr>
            </a:lvl1pPr>
            <a:lvl2pPr marL="457200" indent="0">
              <a:buNone/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2pPr>
            <a:lvl3pPr marL="914400" indent="0">
              <a:buNone/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3pPr>
            <a:lvl4pPr marL="1371600" indent="0">
              <a:buNone/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4pPr>
            <a:lvl5pPr marL="1828800" indent="0">
              <a:buNone/>
              <a:defRPr lang="ko-KR" altLang="en-US" sz="1400" spc="-100" baseline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cxnSp>
        <p:nvCxnSpPr>
          <p:cNvPr id="14" name="직선 연결선 13"/>
          <p:cNvCxnSpPr/>
          <p:nvPr userDrawn="1"/>
        </p:nvCxnSpPr>
        <p:spPr>
          <a:xfrm>
            <a:off x="-84221" y="6581274"/>
            <a:ext cx="9228221" cy="0"/>
          </a:xfrm>
          <a:prstGeom prst="line">
            <a:avLst/>
          </a:prstGeom>
          <a:ln w="88900" cmpd="thinThick">
            <a:gradFill flip="none" rotWithShape="1">
              <a:gsLst>
                <a:gs pos="34000">
                  <a:srgbClr val="F4CF84"/>
                </a:gs>
                <a:gs pos="0">
                  <a:schemeClr val="bg1"/>
                </a:gs>
                <a:gs pos="53000">
                  <a:srgbClr val="E99E09"/>
                </a:gs>
                <a:gs pos="100000">
                  <a:schemeClr val="bg1"/>
                </a:gs>
                <a:gs pos="86000">
                  <a:srgbClr val="E99E09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텍스트 개체 틀 18"/>
          <p:cNvSpPr>
            <a:spLocks noGrp="1"/>
          </p:cNvSpPr>
          <p:nvPr>
            <p:ph type="body" sz="quarter" idx="11"/>
          </p:nvPr>
        </p:nvSpPr>
        <p:spPr>
          <a:xfrm>
            <a:off x="1166813" y="603440"/>
            <a:ext cx="7977187" cy="253347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800" spc="1000" baseline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FuturaBlack BT" pitchFamily="2" charset="0"/>
              </a:defRPr>
            </a:lvl1pPr>
            <a:lvl2pPr>
              <a:defRPr sz="1800" spc="6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FuturaBlack BT" pitchFamily="2" charset="0"/>
              </a:defRPr>
            </a:lvl2pPr>
            <a:lvl3pPr>
              <a:defRPr sz="1600" spc="6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FuturaBlack BT" pitchFamily="2" charset="0"/>
              </a:defRPr>
            </a:lvl3pPr>
            <a:lvl4pPr>
              <a:defRPr sz="1400" spc="6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FuturaBlack BT" pitchFamily="2" charset="0"/>
              </a:defRPr>
            </a:lvl4pPr>
            <a:lvl5pPr>
              <a:defRPr sz="1400" spc="6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FuturaBlack BT" pitchFamily="2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pic>
        <p:nvPicPr>
          <p:cNvPr id="21" name="그림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23" y="-161790"/>
            <a:ext cx="381272" cy="1783808"/>
          </a:xfrm>
          <a:prstGeom prst="rect">
            <a:avLst/>
          </a:prstGeom>
        </p:spPr>
      </p:pic>
      <p:cxnSp>
        <p:nvCxnSpPr>
          <p:cNvPr id="22" name="직선 연결선 21"/>
          <p:cNvCxnSpPr/>
          <p:nvPr userDrawn="1"/>
        </p:nvCxnSpPr>
        <p:spPr>
          <a:xfrm>
            <a:off x="1696453" y="363670"/>
            <a:ext cx="7447547" cy="0"/>
          </a:xfrm>
          <a:prstGeom prst="line">
            <a:avLst/>
          </a:prstGeom>
          <a:ln>
            <a:gradFill flip="none" rotWithShape="1">
              <a:gsLst>
                <a:gs pos="7000">
                  <a:srgbClr val="E99E09"/>
                </a:gs>
                <a:gs pos="0">
                  <a:srgbClr val="23140D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529" y="215621"/>
            <a:ext cx="1660358" cy="29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54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bg>
      <p:bgPr>
        <a:solidFill>
          <a:srgbClr val="251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831540"/>
            <a:ext cx="3570373" cy="2943618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1pPr>
            <a:lvl2pPr algn="ctr"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2pPr>
            <a:lvl3pPr algn="ctr"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3pPr>
            <a:lvl4pPr algn="ctr"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4pPr>
            <a:lvl5pPr algn="ctr">
              <a:defRPr lang="en-US" sz="1400" spc="-100" baseline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4978" y="2831540"/>
            <a:ext cx="3570371" cy="2943618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1pPr>
            <a:lvl2pPr algn="ctr"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2pPr>
            <a:lvl3pPr algn="ctr"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3pPr>
            <a:lvl4pPr algn="ctr"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4pPr>
            <a:lvl5pPr algn="ctr">
              <a:defRPr lang="en-US" sz="1400" spc="-100" baseline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1696453" y="363670"/>
            <a:ext cx="7447547" cy="0"/>
          </a:xfrm>
          <a:prstGeom prst="line">
            <a:avLst/>
          </a:prstGeom>
          <a:ln>
            <a:gradFill flip="none" rotWithShape="1">
              <a:gsLst>
                <a:gs pos="7000">
                  <a:srgbClr val="E99E09"/>
                </a:gs>
                <a:gs pos="0">
                  <a:srgbClr val="23140D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529" y="215621"/>
            <a:ext cx="1660358" cy="29609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23" y="-161790"/>
            <a:ext cx="381272" cy="1783808"/>
          </a:xfrm>
          <a:prstGeom prst="rect">
            <a:avLst/>
          </a:prstGeom>
        </p:spPr>
      </p:pic>
      <p:sp>
        <p:nvSpPr>
          <p:cNvPr id="11" name="텍스트 개체 틀 18"/>
          <p:cNvSpPr>
            <a:spLocks noGrp="1"/>
          </p:cNvSpPr>
          <p:nvPr>
            <p:ph type="body" sz="quarter" idx="11"/>
          </p:nvPr>
        </p:nvSpPr>
        <p:spPr>
          <a:xfrm>
            <a:off x="1166813" y="603440"/>
            <a:ext cx="7977187" cy="253347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800" spc="1000" baseline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FuturaBlack BT" pitchFamily="2" charset="0"/>
              </a:defRPr>
            </a:lvl1pPr>
            <a:lvl2pPr>
              <a:defRPr sz="1800" spc="6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FuturaBlack BT" pitchFamily="2" charset="0"/>
              </a:defRPr>
            </a:lvl2pPr>
            <a:lvl3pPr>
              <a:defRPr sz="1600" spc="6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FuturaBlack BT" pitchFamily="2" charset="0"/>
              </a:defRPr>
            </a:lvl3pPr>
            <a:lvl4pPr>
              <a:defRPr sz="1400" spc="6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FuturaBlack BT" pitchFamily="2" charset="0"/>
              </a:defRPr>
            </a:lvl4pPr>
            <a:lvl5pPr>
              <a:defRPr sz="1400" spc="6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FuturaBlack BT" pitchFamily="2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668474"/>
            <a:ext cx="7886700" cy="415342"/>
          </a:xfrm>
        </p:spPr>
        <p:txBody>
          <a:bodyPr>
            <a:noAutofit/>
          </a:bodyPr>
          <a:lstStyle>
            <a:lvl1pPr>
              <a:defRPr sz="1800" spc="-100" baseline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5 Medium" panose="020B0600000101010101" pitchFamily="34" charset="-127"/>
                <a:ea typeface="Sandoll 고딕Neo1 05 Medium" panose="020B0600000101010101" pitchFamily="34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cxnSp>
        <p:nvCxnSpPr>
          <p:cNvPr id="13" name="직선 연결선 12"/>
          <p:cNvCxnSpPr/>
          <p:nvPr userDrawn="1"/>
        </p:nvCxnSpPr>
        <p:spPr>
          <a:xfrm>
            <a:off x="4572001" y="2909752"/>
            <a:ext cx="0" cy="2871317"/>
          </a:xfrm>
          <a:prstGeom prst="line">
            <a:avLst/>
          </a:prstGeom>
          <a:ln w="25400" cap="rnd">
            <a:solidFill>
              <a:srgbClr val="E99E0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텍스트 개체 틀 19"/>
          <p:cNvSpPr>
            <a:spLocks noGrp="1"/>
          </p:cNvSpPr>
          <p:nvPr>
            <p:ph type="body" sz="quarter" idx="10"/>
          </p:nvPr>
        </p:nvSpPr>
        <p:spPr>
          <a:xfrm>
            <a:off x="628650" y="6100227"/>
            <a:ext cx="7886700" cy="46831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lang="ko-KR" altLang="en-US" sz="20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Sandoll 고딕Neo1 05 Medium" panose="020B0600000101010101" pitchFamily="34" charset="-127"/>
                <a:ea typeface="Sandoll 고딕Neo1 05 Medium" panose="020B0600000101010101" pitchFamily="34" charset="-127"/>
              </a:defRPr>
            </a:lvl1pPr>
            <a:lvl2pPr marL="457200" indent="0">
              <a:buNone/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2pPr>
            <a:lvl3pPr marL="914400" indent="0">
              <a:buNone/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3pPr>
            <a:lvl4pPr marL="1371600" indent="0">
              <a:buNone/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4pPr>
            <a:lvl5pPr marL="1828800" indent="0">
              <a:buNone/>
              <a:defRPr lang="ko-KR" altLang="en-US" sz="1400" spc="-100" baseline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cxnSp>
        <p:nvCxnSpPr>
          <p:cNvPr id="20" name="직선 연결선 19"/>
          <p:cNvCxnSpPr/>
          <p:nvPr userDrawn="1"/>
        </p:nvCxnSpPr>
        <p:spPr>
          <a:xfrm>
            <a:off x="-84221" y="6581274"/>
            <a:ext cx="9228221" cy="0"/>
          </a:xfrm>
          <a:prstGeom prst="line">
            <a:avLst/>
          </a:prstGeom>
          <a:ln w="88900" cmpd="thinThick">
            <a:gradFill flip="none" rotWithShape="1">
              <a:gsLst>
                <a:gs pos="34000">
                  <a:srgbClr val="F4CF84"/>
                </a:gs>
                <a:gs pos="0">
                  <a:schemeClr val="bg1"/>
                </a:gs>
                <a:gs pos="53000">
                  <a:srgbClr val="E99E09"/>
                </a:gs>
                <a:gs pos="100000">
                  <a:schemeClr val="bg1"/>
                </a:gs>
                <a:gs pos="86000">
                  <a:srgbClr val="E99E09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48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bg>
      <p:bgPr>
        <a:solidFill>
          <a:srgbClr val="251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/>
          <p:cNvCxnSpPr/>
          <p:nvPr userDrawn="1"/>
        </p:nvCxnSpPr>
        <p:spPr>
          <a:xfrm>
            <a:off x="1696453" y="363670"/>
            <a:ext cx="7447547" cy="0"/>
          </a:xfrm>
          <a:prstGeom prst="line">
            <a:avLst/>
          </a:prstGeom>
          <a:ln>
            <a:gradFill flip="none" rotWithShape="1">
              <a:gsLst>
                <a:gs pos="7000">
                  <a:srgbClr val="E99E09"/>
                </a:gs>
                <a:gs pos="0">
                  <a:srgbClr val="23140D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529" y="215621"/>
            <a:ext cx="1660358" cy="29609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23" y="-161790"/>
            <a:ext cx="381272" cy="1783808"/>
          </a:xfrm>
          <a:prstGeom prst="rect">
            <a:avLst/>
          </a:prstGeom>
        </p:spPr>
      </p:pic>
      <p:sp>
        <p:nvSpPr>
          <p:cNvPr id="13" name="텍스트 개체 틀 18"/>
          <p:cNvSpPr>
            <a:spLocks noGrp="1"/>
          </p:cNvSpPr>
          <p:nvPr>
            <p:ph type="body" sz="quarter" idx="11"/>
          </p:nvPr>
        </p:nvSpPr>
        <p:spPr>
          <a:xfrm>
            <a:off x="1166813" y="603440"/>
            <a:ext cx="7977187" cy="253347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800" spc="1000" baseline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FuturaBlack BT" pitchFamily="2" charset="0"/>
              </a:defRPr>
            </a:lvl1pPr>
            <a:lvl2pPr>
              <a:defRPr sz="1800" spc="6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FuturaBlack BT" pitchFamily="2" charset="0"/>
              </a:defRPr>
            </a:lvl2pPr>
            <a:lvl3pPr>
              <a:defRPr sz="1600" spc="6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FuturaBlack BT" pitchFamily="2" charset="0"/>
              </a:defRPr>
            </a:lvl3pPr>
            <a:lvl4pPr>
              <a:defRPr sz="1400" spc="6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FuturaBlack BT" pitchFamily="2" charset="0"/>
              </a:defRPr>
            </a:lvl4pPr>
            <a:lvl5pPr>
              <a:defRPr sz="1400" spc="6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FuturaBlack BT" pitchFamily="2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628650" y="3068052"/>
            <a:ext cx="3570373" cy="2707105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1pPr>
            <a:lvl2pPr algn="ctr"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2pPr>
            <a:lvl3pPr algn="ctr"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3pPr>
            <a:lvl4pPr algn="ctr"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4pPr>
            <a:lvl5pPr algn="ctr">
              <a:defRPr lang="en-US" sz="1400" spc="-100" baseline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944978" y="3068052"/>
            <a:ext cx="3570371" cy="2707105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1pPr>
            <a:lvl2pPr algn="ctr"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2pPr>
            <a:lvl3pPr algn="ctr"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3pPr>
            <a:lvl4pPr algn="ctr"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4pPr>
            <a:lvl5pPr algn="ctr">
              <a:defRPr lang="en-US" sz="1400" spc="-100" baseline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8650" y="1668474"/>
            <a:ext cx="7886700" cy="415342"/>
          </a:xfrm>
        </p:spPr>
        <p:txBody>
          <a:bodyPr>
            <a:noAutofit/>
          </a:bodyPr>
          <a:lstStyle>
            <a:lvl1pPr>
              <a:defRPr sz="1800" spc="-100" baseline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5 Medium" panose="020B0600000101010101" pitchFamily="34" charset="-127"/>
                <a:ea typeface="Sandoll 고딕Neo1 05 Medium" panose="020B0600000101010101" pitchFamily="34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cxnSp>
        <p:nvCxnSpPr>
          <p:cNvPr id="17" name="직선 연결선 16"/>
          <p:cNvCxnSpPr/>
          <p:nvPr userDrawn="1"/>
        </p:nvCxnSpPr>
        <p:spPr>
          <a:xfrm>
            <a:off x="4572000" y="2571097"/>
            <a:ext cx="0" cy="3204060"/>
          </a:xfrm>
          <a:prstGeom prst="line">
            <a:avLst/>
          </a:prstGeom>
          <a:ln w="25400" cap="rnd">
            <a:solidFill>
              <a:srgbClr val="E99E0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텍스트 개체 틀 19"/>
          <p:cNvSpPr>
            <a:spLocks noGrp="1"/>
          </p:cNvSpPr>
          <p:nvPr>
            <p:ph type="body" sz="quarter" idx="10"/>
          </p:nvPr>
        </p:nvSpPr>
        <p:spPr>
          <a:xfrm>
            <a:off x="628650" y="6100227"/>
            <a:ext cx="7886700" cy="46831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lang="ko-KR" altLang="en-US" sz="20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Sandoll 고딕Neo1 05 Medium" panose="020B0600000101010101" pitchFamily="34" charset="-127"/>
                <a:ea typeface="Sandoll 고딕Neo1 05 Medium" panose="020B0600000101010101" pitchFamily="34" charset="-127"/>
              </a:defRPr>
            </a:lvl1pPr>
            <a:lvl2pPr marL="457200" indent="0">
              <a:buNone/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2pPr>
            <a:lvl3pPr marL="914400" indent="0">
              <a:buNone/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3pPr>
            <a:lvl4pPr marL="1371600" indent="0">
              <a:buNone/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4pPr>
            <a:lvl5pPr marL="1828800" indent="0">
              <a:buNone/>
              <a:defRPr lang="ko-KR" altLang="en-US" sz="1400" spc="-100" baseline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cxnSp>
        <p:nvCxnSpPr>
          <p:cNvPr id="19" name="직선 연결선 18"/>
          <p:cNvCxnSpPr/>
          <p:nvPr userDrawn="1"/>
        </p:nvCxnSpPr>
        <p:spPr>
          <a:xfrm>
            <a:off x="-84221" y="6581274"/>
            <a:ext cx="9228221" cy="0"/>
          </a:xfrm>
          <a:prstGeom prst="line">
            <a:avLst/>
          </a:prstGeom>
          <a:ln w="88900" cmpd="thinThick">
            <a:gradFill flip="none" rotWithShape="1">
              <a:gsLst>
                <a:gs pos="34000">
                  <a:srgbClr val="F4CF84"/>
                </a:gs>
                <a:gs pos="0">
                  <a:schemeClr val="bg1"/>
                </a:gs>
                <a:gs pos="53000">
                  <a:srgbClr val="E99E09"/>
                </a:gs>
                <a:gs pos="100000">
                  <a:schemeClr val="bg1"/>
                </a:gs>
                <a:gs pos="86000">
                  <a:srgbClr val="E99E09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>
            <a:spLocks noGrp="1"/>
          </p:cNvSpPr>
          <p:nvPr>
            <p:ph sz="half" idx="12"/>
          </p:nvPr>
        </p:nvSpPr>
        <p:spPr>
          <a:xfrm>
            <a:off x="628650" y="2571097"/>
            <a:ext cx="3570373" cy="34377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2 04 Medium" panose="020B0600000101010101" pitchFamily="34" charset="-127"/>
                <a:ea typeface="Sandoll 고딕Neo2 04 Medium" panose="020B0600000101010101" pitchFamily="34" charset="-127"/>
              </a:defRPr>
            </a:lvl1pPr>
            <a:lvl2pPr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2pPr>
            <a:lvl3pPr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3pPr>
            <a:lvl4pPr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4pPr>
            <a:lvl5pPr>
              <a:defRPr lang="en-US" sz="1400" spc="-100" baseline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3"/>
          </p:nvPr>
        </p:nvSpPr>
        <p:spPr>
          <a:xfrm>
            <a:off x="4944978" y="2571097"/>
            <a:ext cx="3570373" cy="34377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2 04 Medium" panose="020B0600000101010101" pitchFamily="34" charset="-127"/>
                <a:ea typeface="Sandoll 고딕Neo2 04 Medium" panose="020B0600000101010101" pitchFamily="34" charset="-127"/>
              </a:defRPr>
            </a:lvl1pPr>
            <a:lvl2pPr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2pPr>
            <a:lvl3pPr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3pPr>
            <a:lvl4pPr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4pPr>
            <a:lvl5pPr>
              <a:defRPr lang="en-US" sz="1400" spc="-100" baseline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0716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bg>
      <p:bgPr>
        <a:solidFill>
          <a:srgbClr val="251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19"/>
          <p:cNvSpPr>
            <a:spLocks noGrp="1"/>
          </p:cNvSpPr>
          <p:nvPr>
            <p:ph type="body" sz="quarter" idx="10"/>
          </p:nvPr>
        </p:nvSpPr>
        <p:spPr>
          <a:xfrm>
            <a:off x="628650" y="6100227"/>
            <a:ext cx="7886700" cy="46831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lang="ko-KR" altLang="en-US" sz="20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Sandoll 고딕Neo1 05 Medium" panose="020B0600000101010101" pitchFamily="34" charset="-127"/>
                <a:ea typeface="Sandoll 고딕Neo1 05 Medium" panose="020B0600000101010101" pitchFamily="34" charset="-127"/>
              </a:defRPr>
            </a:lvl1pPr>
            <a:lvl2pPr marL="457200" indent="0">
              <a:buNone/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2pPr>
            <a:lvl3pPr marL="914400" indent="0">
              <a:buNone/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3pPr>
            <a:lvl4pPr marL="1371600" indent="0">
              <a:buNone/>
              <a:defRPr lang="ko-KR" altLang="en-US" sz="1400" spc="-100" baseline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4pPr>
            <a:lvl5pPr marL="1828800" indent="0">
              <a:buNone/>
              <a:defRPr lang="ko-KR" altLang="en-US" sz="1400" spc="-100" baseline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Sandoll 고딕Neo1 03 Light" panose="020B0600000101010101" pitchFamily="34" charset="-127"/>
                <a:ea typeface="Sandoll 고딕Neo1 03 Light" panose="020B0600000101010101" pitchFamily="34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-84221" y="6581274"/>
            <a:ext cx="9228221" cy="0"/>
          </a:xfrm>
          <a:prstGeom prst="line">
            <a:avLst/>
          </a:prstGeom>
          <a:ln w="88900" cmpd="thinThick">
            <a:gradFill flip="none" rotWithShape="1">
              <a:gsLst>
                <a:gs pos="34000">
                  <a:srgbClr val="F4CF84"/>
                </a:gs>
                <a:gs pos="0">
                  <a:schemeClr val="bg1"/>
                </a:gs>
                <a:gs pos="53000">
                  <a:srgbClr val="E99E09"/>
                </a:gs>
                <a:gs pos="100000">
                  <a:schemeClr val="bg1"/>
                </a:gs>
                <a:gs pos="86000">
                  <a:srgbClr val="E99E09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텍스트 개체 틀 18"/>
          <p:cNvSpPr>
            <a:spLocks noGrp="1"/>
          </p:cNvSpPr>
          <p:nvPr>
            <p:ph type="body" sz="quarter" idx="11"/>
          </p:nvPr>
        </p:nvSpPr>
        <p:spPr>
          <a:xfrm>
            <a:off x="1166813" y="603440"/>
            <a:ext cx="7977187" cy="253347"/>
          </a:xfr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800" spc="1000" baseline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FuturaBlack BT" pitchFamily="2" charset="0"/>
              </a:defRPr>
            </a:lvl1pPr>
            <a:lvl2pPr>
              <a:defRPr sz="1800" spc="6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FuturaBlack BT" pitchFamily="2" charset="0"/>
              </a:defRPr>
            </a:lvl2pPr>
            <a:lvl3pPr>
              <a:defRPr sz="1600" spc="6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FuturaBlack BT" pitchFamily="2" charset="0"/>
              </a:defRPr>
            </a:lvl3pPr>
            <a:lvl4pPr>
              <a:defRPr sz="1400" spc="6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FuturaBlack BT" pitchFamily="2" charset="0"/>
              </a:defRPr>
            </a:lvl4pPr>
            <a:lvl5pPr>
              <a:defRPr sz="1400" spc="6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E99E09"/>
                </a:solidFill>
                <a:latin typeface="FuturaBlack BT" pitchFamily="2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pic>
        <p:nvPicPr>
          <p:cNvPr id="15" name="그림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23" y="-161790"/>
            <a:ext cx="381272" cy="1783808"/>
          </a:xfrm>
          <a:prstGeom prst="rect">
            <a:avLst/>
          </a:prstGeom>
        </p:spPr>
      </p:pic>
      <p:cxnSp>
        <p:nvCxnSpPr>
          <p:cNvPr id="16" name="직선 연결선 15"/>
          <p:cNvCxnSpPr/>
          <p:nvPr userDrawn="1"/>
        </p:nvCxnSpPr>
        <p:spPr>
          <a:xfrm>
            <a:off x="1696453" y="363670"/>
            <a:ext cx="7447547" cy="0"/>
          </a:xfrm>
          <a:prstGeom prst="line">
            <a:avLst/>
          </a:prstGeom>
          <a:ln>
            <a:gradFill flip="none" rotWithShape="1">
              <a:gsLst>
                <a:gs pos="7000">
                  <a:srgbClr val="E99E09"/>
                </a:gs>
                <a:gs pos="0">
                  <a:srgbClr val="23140D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529" y="215621"/>
            <a:ext cx="1660358" cy="29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55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마지막 슬라이드 레이아웃">
    <p:bg>
      <p:bgPr>
        <a:solidFill>
          <a:srgbClr val="251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" y="271272"/>
            <a:ext cx="9144362" cy="631545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51" y="3224462"/>
            <a:ext cx="3706689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16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62E5F-9CD3-4798-9001-4EF1D00C284A}" type="datetimeFigureOut">
              <a:rPr lang="ko-KR" altLang="en-US" smtClean="0"/>
              <a:t>2016-07-31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99F5C-EB54-4039-994B-2D49728645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704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2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sz="12000" b="1" dirty="0" smtClean="0">
                <a:latin typeface="BrushScript BT" pitchFamily="2" charset="0"/>
                <a:ea typeface="HY크리스탈M" panose="02030600000101010101" pitchFamily="18" charset="-127"/>
              </a:rPr>
              <a:t>D-90</a:t>
            </a:r>
            <a:endParaRPr lang="ko-KR" altLang="en-US" sz="12000" b="1" dirty="0">
              <a:latin typeface="BrushScript BT" pitchFamily="2" charset="0"/>
              <a:ea typeface="HY크리스탈M" panose="02030600000101010101" pitchFamily="18" charset="-127"/>
            </a:endParaRPr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ko-KR" altLang="en-US" sz="2000" dirty="0" err="1" smtClean="0">
                <a:latin typeface="210 연애시대 L" panose="02020603020101020101" pitchFamily="18" charset="-127"/>
                <a:ea typeface="210 연애시대 L" panose="02020603020101020101" pitchFamily="18" charset="-127"/>
              </a:rPr>
              <a:t>동대전</a:t>
            </a:r>
            <a:r>
              <a:rPr lang="ko-KR" altLang="en-US" sz="2000" dirty="0" smtClean="0">
                <a:latin typeface="210 연애시대 L" panose="02020603020101020101" pitchFamily="18" charset="-127"/>
                <a:ea typeface="210 연애시대 L" panose="02020603020101020101" pitchFamily="18" charset="-127"/>
              </a:rPr>
              <a:t> 고등학교</a:t>
            </a:r>
            <a:endParaRPr lang="en-US" altLang="ko-KR" sz="2000" dirty="0" smtClean="0">
              <a:latin typeface="210 연애시대 L" panose="02020603020101020101" pitchFamily="18" charset="-127"/>
              <a:ea typeface="210 연애시대 L" panose="02020603020101020101" pitchFamily="18" charset="-127"/>
            </a:endParaRPr>
          </a:p>
          <a:p>
            <a:r>
              <a:rPr lang="ko-KR" altLang="en-US" sz="2000" dirty="0" smtClean="0">
                <a:latin typeface="210 연애시대 L" panose="02020603020101020101" pitchFamily="18" charset="-127"/>
                <a:ea typeface="210 연애시대 L" panose="02020603020101020101" pitchFamily="18" charset="-127"/>
              </a:rPr>
              <a:t>원지혜</a:t>
            </a:r>
            <a:r>
              <a:rPr lang="en-US" altLang="ko-KR" sz="2000" dirty="0" smtClean="0">
                <a:latin typeface="210 연애시대 L" panose="02020603020101020101" pitchFamily="18" charset="-127"/>
                <a:ea typeface="210 연애시대 L" panose="02020603020101020101" pitchFamily="18" charset="-127"/>
              </a:rPr>
              <a:t>, </a:t>
            </a:r>
            <a:r>
              <a:rPr lang="ko-KR" altLang="en-US" sz="2000" dirty="0" smtClean="0">
                <a:latin typeface="210 연애시대 L" panose="02020603020101020101" pitchFamily="18" charset="-127"/>
                <a:ea typeface="210 연애시대 L" panose="02020603020101020101" pitchFamily="18" charset="-127"/>
              </a:rPr>
              <a:t>조윤정</a:t>
            </a:r>
            <a:endParaRPr lang="ko-KR" altLang="en-US" sz="2000" dirty="0">
              <a:latin typeface="210 연애시대 L" panose="02020603020101020101" pitchFamily="18" charset="-127"/>
              <a:ea typeface="210 연애시대 L" panose="02020603020101020101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419" y="5961063"/>
            <a:ext cx="1536700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61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z="2800" b="1" spc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anose="02030600000101010101" pitchFamily="18" charset="-127"/>
                <a:ea typeface="한양해서" panose="02030600000101010101" pitchFamily="18" charset="-127"/>
              </a:rPr>
              <a:t>고추장 살사소스를 얹은 가지 구이</a:t>
            </a:r>
            <a:endParaRPr lang="en-US" altLang="ko-KR" sz="2800" b="1" spc="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4" b="13611"/>
          <a:stretch/>
        </p:blipFill>
        <p:spPr>
          <a:xfrm>
            <a:off x="533403" y="1476016"/>
            <a:ext cx="2127736" cy="13929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" t="13689" r="2820" b="12761"/>
          <a:stretch/>
        </p:blipFill>
        <p:spPr>
          <a:xfrm>
            <a:off x="521678" y="3039232"/>
            <a:ext cx="2139461" cy="13292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1715" r="4187" b="15007"/>
          <a:stretch/>
        </p:blipFill>
        <p:spPr>
          <a:xfrm>
            <a:off x="533403" y="4653690"/>
            <a:ext cx="2139461" cy="154032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364521" y="1695598"/>
            <a:ext cx="4994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가지는 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1~2cm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정도로 어슷하게 썰고 방울토마토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,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오이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,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청양고추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,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양파는 다져줍니다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076" y="993844"/>
            <a:ext cx="3446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2000" b="1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조리과정</a:t>
            </a:r>
            <a:endParaRPr lang="ko-KR" altLang="en-US" sz="2000" b="1" dirty="0">
              <a:solidFill>
                <a:schemeClr val="bg1"/>
              </a:solidFill>
              <a:latin typeface="Sandoll 국대떡볶이 02 Bold" pitchFamily="34" charset="-127"/>
              <a:ea typeface="Sandoll 국대떡볶이 02 Bold" pitchFamily="34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7631" y="3443682"/>
            <a:ext cx="4806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2.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가지는 소금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,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후추로 밑간을 한 후 구워 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7631" y="4783015"/>
            <a:ext cx="5158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3.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고추장 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1T, </a:t>
            </a:r>
            <a:r>
              <a:rPr lang="ko-KR" altLang="en-US" sz="2000" spc="200" dirty="0" err="1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라임즙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 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1T, </a:t>
            </a:r>
            <a:r>
              <a:rPr lang="ko-KR" altLang="en-US" sz="2000" spc="200" dirty="0" err="1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케찹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 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1T,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설탕 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1t,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마늘 한 알을 다져 넣어 양념장을 만들어 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4" y="5634404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직선 연결선 10"/>
          <p:cNvCxnSpPr/>
          <p:nvPr/>
        </p:nvCxnSpPr>
        <p:spPr>
          <a:xfrm>
            <a:off x="2954215" y="1393954"/>
            <a:ext cx="0" cy="491306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02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z="2800" b="1" spc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anose="02030600000101010101" pitchFamily="18" charset="-127"/>
                <a:ea typeface="한양해서" panose="02030600000101010101" pitchFamily="18" charset="-127"/>
              </a:rPr>
              <a:t>고추장 살사소스를 얹은 가지 구이</a:t>
            </a:r>
            <a:endParaRPr lang="en-US" altLang="ko-KR" sz="2800" b="1" spc="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18723" r="2820" b="10352"/>
          <a:stretch/>
        </p:blipFill>
        <p:spPr>
          <a:xfrm>
            <a:off x="562708" y="1464746"/>
            <a:ext cx="2121878" cy="16705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18212" b="20860"/>
          <a:stretch/>
        </p:blipFill>
        <p:spPr>
          <a:xfrm>
            <a:off x="562708" y="3540369"/>
            <a:ext cx="2121878" cy="151327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141784" y="2041339"/>
            <a:ext cx="5287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4.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다진 채소와 양념장을 섞어줍니다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8337" y="3835697"/>
            <a:ext cx="5193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5.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구운 가지 위에 위에서 만든 살사소스를 얹은 후 완성합니다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5669573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직선 연결선 7"/>
          <p:cNvCxnSpPr/>
          <p:nvPr/>
        </p:nvCxnSpPr>
        <p:spPr>
          <a:xfrm flipH="1">
            <a:off x="2895600" y="1394982"/>
            <a:ext cx="11724" cy="378661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58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z="2800" b="1" dirty="0" smtClean="0">
                <a:latin typeface="한양해서" panose="02030600000101010101" pitchFamily="18" charset="-127"/>
                <a:ea typeface="한양해서" panose="02030600000101010101" pitchFamily="18" charset="-127"/>
              </a:rPr>
              <a:t>부추 품은 닭</a:t>
            </a:r>
            <a:endParaRPr lang="ko-KR" altLang="en-US" sz="2800" b="1" dirty="0"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259" y="5696775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23689" y="744422"/>
            <a:ext cx="4021017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107A29"/>
                </a:solidFill>
                <a:latin typeface="Sandoll 국대떡볶이 02 Bold" pitchFamily="34" charset="-127"/>
                <a:ea typeface="Sandoll 국대떡볶이 02 Bold" pitchFamily="34" charset="-127"/>
              </a:rPr>
              <a:t>닭 </a:t>
            </a:r>
            <a:r>
              <a:rPr lang="en-US" altLang="ko-KR" sz="2400" b="1" dirty="0" smtClean="0">
                <a:solidFill>
                  <a:srgbClr val="107A29"/>
                </a:solidFill>
                <a:latin typeface="Sandoll 국대떡볶이 02 Bold" pitchFamily="34" charset="-127"/>
                <a:ea typeface="Sandoll 국대떡볶이 02 Bold" pitchFamily="34" charset="-127"/>
              </a:rPr>
              <a:t>/ </a:t>
            </a:r>
            <a:r>
              <a:rPr lang="ko-KR" altLang="en-US" sz="2400" b="1" dirty="0" smtClean="0">
                <a:solidFill>
                  <a:srgbClr val="107A29"/>
                </a:solidFill>
                <a:latin typeface="Sandoll 국대떡볶이 02 Bold" pitchFamily="34" charset="-127"/>
                <a:ea typeface="Sandoll 국대떡볶이 02 Bold" pitchFamily="34" charset="-127"/>
              </a:rPr>
              <a:t>부추 </a:t>
            </a:r>
            <a:r>
              <a:rPr lang="ko-KR" altLang="en-US" sz="2400" b="1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의 </a:t>
            </a:r>
            <a:r>
              <a:rPr lang="ko-KR" altLang="en-US" sz="2400" b="1" dirty="0" smtClean="0">
                <a:solidFill>
                  <a:schemeClr val="accent4"/>
                </a:solidFill>
                <a:latin typeface="Sandoll 국대떡볶이 02 Bold" pitchFamily="34" charset="-127"/>
                <a:ea typeface="Sandoll 국대떡볶이 02 Bold" pitchFamily="34" charset="-127"/>
              </a:rPr>
              <a:t>효능</a:t>
            </a:r>
            <a:endParaRPr lang="en-US" altLang="ko-KR" sz="2400" b="1" dirty="0" smtClean="0">
              <a:solidFill>
                <a:schemeClr val="accent4"/>
              </a:solidFill>
              <a:latin typeface="Sandoll 국대떡볶이 02 Bold" pitchFamily="34" charset="-127"/>
              <a:ea typeface="Sandoll 국대떡볶이 02 Bold" pitchFamily="34" charset="-127"/>
            </a:endParaRPr>
          </a:p>
          <a:p>
            <a:endParaRPr lang="en-US" altLang="ko-KR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pc="200" dirty="0" smtClean="0">
                <a:solidFill>
                  <a:srgbClr val="107A29"/>
                </a:solidFill>
                <a:latin typeface="Sandoll 국대떡볶이 02 Bold" pitchFamily="34" charset="-127"/>
                <a:ea typeface="Sandoll 국대떡볶이 02 Bold" pitchFamily="34" charset="-127"/>
              </a:rPr>
              <a:t>닭</a:t>
            </a:r>
            <a:r>
              <a:rPr lang="ko-KR" altLang="en-US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은 야자시간에 먹기 부담스럽지 않게 섬유질이 가늘고 연하며</a:t>
            </a:r>
            <a:r>
              <a:rPr lang="en-US" altLang="ko-KR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 </a:t>
            </a:r>
            <a:r>
              <a:rPr lang="ko-KR" altLang="en-US" spc="200" dirty="0" smtClean="0">
                <a:solidFill>
                  <a:srgbClr val="FF0000"/>
                </a:solidFill>
                <a:latin typeface="Sandoll 국대떡볶이 02 Bold" pitchFamily="34" charset="-127"/>
                <a:ea typeface="Sandoll 국대떡볶이 02 Bold" pitchFamily="34" charset="-127"/>
              </a:rPr>
              <a:t>소화 흡수가 잘되는 성질을 </a:t>
            </a:r>
            <a:r>
              <a:rPr lang="ko-KR" altLang="en-US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가지고 있습니다</a:t>
            </a:r>
            <a:r>
              <a:rPr lang="en-US" altLang="ko-KR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그리고 두뇌성장을 돕는 역할은 </a:t>
            </a:r>
            <a:endParaRPr lang="en-US" altLang="ko-KR" spc="200" dirty="0" smtClean="0">
              <a:solidFill>
                <a:schemeClr val="bg1"/>
              </a:solidFill>
              <a:latin typeface="Sandoll 국대떡볶이 02 Bold" pitchFamily="34" charset="-127"/>
              <a:ea typeface="Sandoll 국대떡볶이 02 Bold" pitchFamily="34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19577" r="5926" b="11945"/>
          <a:stretch/>
        </p:blipFill>
        <p:spPr>
          <a:xfrm>
            <a:off x="504088" y="1174513"/>
            <a:ext cx="3880341" cy="23025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93073" y="3570201"/>
            <a:ext cx="86516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물론 </a:t>
            </a: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몸을 유지하는데 있어서 뼈대의 역할 및 세포조직의 생성</a:t>
            </a:r>
            <a:r>
              <a:rPr lang="en-US" altLang="ko-KR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, </a:t>
            </a: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각종 질병을 예방해주며</a:t>
            </a:r>
            <a:r>
              <a:rPr lang="en-US" altLang="ko-KR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, </a:t>
            </a: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필수 아미노산이 풍부하므로 뇌신경 전달물질의 활동을 촉진시키며 개인의 </a:t>
            </a:r>
            <a:r>
              <a:rPr lang="ko-KR" altLang="en-US" spc="200" dirty="0">
                <a:solidFill>
                  <a:srgbClr val="FF0000"/>
                </a:solidFill>
                <a:latin typeface="Sandoll 국대떡볶이 02 Bold" pitchFamily="34" charset="-127"/>
                <a:ea typeface="Sandoll 국대떡볶이 02 Bold" pitchFamily="34" charset="-127"/>
              </a:rPr>
              <a:t>스트레스를 이겨내도록 도와준다</a:t>
            </a: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고 합니다</a:t>
            </a:r>
            <a:r>
              <a:rPr lang="en-US" altLang="ko-KR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pc="200" dirty="0" smtClean="0">
                <a:solidFill>
                  <a:srgbClr val="107A29"/>
                </a:solidFill>
                <a:latin typeface="Sandoll 국대떡볶이 02 Bold" pitchFamily="34" charset="-127"/>
                <a:ea typeface="Sandoll 국대떡볶이 02 Bold" pitchFamily="34" charset="-127"/>
              </a:rPr>
              <a:t>부추</a:t>
            </a:r>
            <a:r>
              <a:rPr lang="ko-KR" altLang="en-US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는 철분과 엽록소가 많이 함유되어 빈혈에 좋고</a:t>
            </a:r>
            <a:r>
              <a:rPr lang="en-US" altLang="ko-KR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, </a:t>
            </a: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위장을 자극하여 소화효소의 분비를 활발하게 해주면서 소화력 향상에 도움을 줍니다</a:t>
            </a:r>
            <a:r>
              <a:rPr lang="en-US" altLang="ko-KR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또한 </a:t>
            </a:r>
            <a:r>
              <a:rPr lang="ko-KR" altLang="en-US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아릴 이라는 </a:t>
            </a: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성분은 혈액순환에 도움이 되어 몸을 따뜻하게 해줍니다</a:t>
            </a:r>
            <a:r>
              <a:rPr lang="en-US" altLang="ko-KR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537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>
          <a:xfrm>
            <a:off x="1166813" y="568271"/>
            <a:ext cx="7977187" cy="253347"/>
          </a:xfrm>
        </p:spPr>
        <p:txBody>
          <a:bodyPr/>
          <a:lstStyle/>
          <a:p>
            <a:r>
              <a:rPr lang="ko-KR" altLang="en-US" sz="2800" b="1" dirty="0" smtClean="0">
                <a:latin typeface="한양해서" panose="02030600000101010101" pitchFamily="18" charset="-127"/>
                <a:ea typeface="한양해서" panose="02030600000101010101" pitchFamily="18" charset="-127"/>
              </a:rPr>
              <a:t>부추 품은 닭</a:t>
            </a:r>
            <a:endParaRPr lang="ko-KR" altLang="en-US" sz="2800" b="1" dirty="0"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40" y="1594723"/>
            <a:ext cx="2688494" cy="20486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103079" y="1313671"/>
            <a:ext cx="214532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닭 가슴살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당근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대추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찹쌀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녹두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소금</a:t>
            </a: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,</a:t>
            </a: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후추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150000"/>
              </a:lnSpc>
            </a:pPr>
            <a:endParaRPr lang="ko-KR" altLang="en-US" b="1" spc="200" dirty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5608" y="3736516"/>
            <a:ext cx="1850632" cy="270356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126524" y="4104406"/>
            <a:ext cx="1805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부추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올리브오일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소금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err="1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연겨자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3927230" y="4056607"/>
            <a:ext cx="477129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48398" y="1264934"/>
            <a:ext cx="2450124" cy="2520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130g</a:t>
            </a:r>
          </a:p>
          <a:p>
            <a:pPr>
              <a:lnSpc>
                <a:spcPct val="15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1/3</a:t>
            </a: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 개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4</a:t>
            </a: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개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50g</a:t>
            </a:r>
          </a:p>
          <a:p>
            <a:pPr>
              <a:lnSpc>
                <a:spcPct val="15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10g</a:t>
            </a:r>
          </a:p>
          <a:p>
            <a:pPr>
              <a:lnSpc>
                <a:spcPct val="150000"/>
              </a:lnSpc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약</a:t>
            </a:r>
            <a:r>
              <a:rPr lang="ko-KR" altLang="en-US" b="1" spc="200" dirty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간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398" y="4090162"/>
            <a:ext cx="16295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30g</a:t>
            </a:r>
          </a:p>
          <a:p>
            <a:pPr>
              <a:lnSpc>
                <a:spcPct val="15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1/2 </a:t>
            </a: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컵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약간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1t</a:t>
            </a:r>
            <a:endParaRPr lang="ko-KR" altLang="en-US" b="1" spc="200" dirty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598" y="1064879"/>
            <a:ext cx="4958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2000" b="1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사용재</a:t>
            </a:r>
            <a:r>
              <a:rPr lang="ko-KR" altLang="en-US" sz="2000" b="1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료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4" y="5565941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직선 연결선 12"/>
          <p:cNvCxnSpPr/>
          <p:nvPr/>
        </p:nvCxnSpPr>
        <p:spPr>
          <a:xfrm>
            <a:off x="6025660" y="1381245"/>
            <a:ext cx="0" cy="24043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6037381" y="4162983"/>
            <a:ext cx="0" cy="15578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03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>
          <a:xfrm>
            <a:off x="1023737" y="659206"/>
            <a:ext cx="7977187" cy="253347"/>
          </a:xfrm>
        </p:spPr>
        <p:txBody>
          <a:bodyPr/>
          <a:lstStyle/>
          <a:p>
            <a:r>
              <a:rPr lang="ko-KR" altLang="en-US" sz="2800" b="1" dirty="0" smtClean="0">
                <a:latin typeface="한양해서" panose="02030600000101010101" pitchFamily="18" charset="-127"/>
                <a:ea typeface="한양해서" panose="02030600000101010101" pitchFamily="18" charset="-127"/>
              </a:rPr>
              <a:t>부추 품은 닭</a:t>
            </a:r>
            <a:endParaRPr lang="ko-KR" altLang="en-US" sz="2800" b="1" dirty="0"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1" b="10691"/>
          <a:stretch/>
        </p:blipFill>
        <p:spPr>
          <a:xfrm>
            <a:off x="483577" y="1636854"/>
            <a:ext cx="2095500" cy="13872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6" t="9317" r="19078" b="10489"/>
          <a:stretch/>
        </p:blipFill>
        <p:spPr>
          <a:xfrm>
            <a:off x="483578" y="3304503"/>
            <a:ext cx="2095500" cy="140413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77" y="4919942"/>
            <a:ext cx="2095500" cy="126298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00403" y="1063786"/>
            <a:ext cx="3446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2000" b="1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조리과정</a:t>
            </a:r>
            <a:endParaRPr lang="ko-KR" altLang="en-US" sz="2000" b="1" dirty="0">
              <a:solidFill>
                <a:schemeClr val="bg1"/>
              </a:solidFill>
              <a:latin typeface="Sandoll 국대떡볶이 02 Bold" pitchFamily="34" charset="-127"/>
              <a:ea typeface="Sandoll 국대떡볶이 02 Bold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7289" y="1976543"/>
            <a:ext cx="5627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대추와 당근은 채 썰어 주고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,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닭 가슴살은 다진 후 소금과 후추로 밑간을 해줍니다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 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59016" y="3558843"/>
            <a:ext cx="5462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2.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찹쌀과 녹두는 물에 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10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분 정도 불린 후 밥을 지어 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0739" y="5242501"/>
            <a:ext cx="4384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3.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채 썬 당근을 볶아줍니다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3" y="5551435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직선 연결선 10"/>
          <p:cNvCxnSpPr/>
          <p:nvPr/>
        </p:nvCxnSpPr>
        <p:spPr>
          <a:xfrm flipH="1">
            <a:off x="2895601" y="1547446"/>
            <a:ext cx="11722" cy="463548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0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z="2800" b="1" dirty="0" smtClean="0">
                <a:latin typeface="한양해서" panose="02030600000101010101" pitchFamily="18" charset="-127"/>
                <a:ea typeface="한양해서" panose="02030600000101010101" pitchFamily="18" charset="-127"/>
              </a:rPr>
              <a:t>부추 품은 닭</a:t>
            </a:r>
            <a:endParaRPr lang="ko-KR" altLang="en-US" sz="2800" b="1" dirty="0"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6" y="1107090"/>
            <a:ext cx="2154381" cy="144641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t="17843" r="2947" b="18224"/>
          <a:stretch/>
        </p:blipFill>
        <p:spPr>
          <a:xfrm>
            <a:off x="504154" y="2796906"/>
            <a:ext cx="2154381" cy="156634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9" t="7070" r="9227" b="2618"/>
          <a:stretch/>
        </p:blipFill>
        <p:spPr>
          <a:xfrm>
            <a:off x="504154" y="4593321"/>
            <a:ext cx="2156982" cy="154957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165231" y="1476355"/>
            <a:ext cx="5345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4.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다진 닭 가슴살을 넓게 펴 모양을 잡은 후 찰밥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,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당근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,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대추를 올려줍니다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9015" y="3132352"/>
            <a:ext cx="4689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5.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터지지 않게 모양을 잡아주며 말아줍니다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9015" y="4818185"/>
            <a:ext cx="4947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6. </a:t>
            </a:r>
            <a:r>
              <a:rPr lang="ko-KR" altLang="en-US" sz="2000" spc="200" dirty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프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라이팬에 식용유를 두른 후 익을 때 까지 구워줍니다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식을 때 까지 기다린  후 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1~2cm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로 잘라줍니다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4" y="5509113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직선 연결선 10"/>
          <p:cNvCxnSpPr/>
          <p:nvPr/>
        </p:nvCxnSpPr>
        <p:spPr>
          <a:xfrm flipH="1">
            <a:off x="2930770" y="1107090"/>
            <a:ext cx="11722" cy="503580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z="2800" b="1" dirty="0" smtClean="0">
                <a:latin typeface="한양해서" panose="02030600000101010101" pitchFamily="18" charset="-127"/>
                <a:ea typeface="한양해서" panose="02030600000101010101" pitchFamily="18" charset="-127"/>
              </a:rPr>
              <a:t>부추 품은 닭</a:t>
            </a:r>
            <a:endParaRPr lang="ko-KR" altLang="en-US" sz="2800" b="1" dirty="0"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8" t="9942" r="6216" b="16062"/>
          <a:stretch/>
        </p:blipFill>
        <p:spPr>
          <a:xfrm>
            <a:off x="515880" y="2988448"/>
            <a:ext cx="2028028" cy="141314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3" b="19510"/>
          <a:stretch/>
        </p:blipFill>
        <p:spPr>
          <a:xfrm>
            <a:off x="515881" y="4607170"/>
            <a:ext cx="2028027" cy="14439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7"/>
          <a:stretch/>
        </p:blipFill>
        <p:spPr>
          <a:xfrm>
            <a:off x="515880" y="1192247"/>
            <a:ext cx="2028028" cy="159271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118338" y="1634659"/>
            <a:ext cx="4947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7. </a:t>
            </a:r>
            <a:r>
              <a:rPr lang="ko-KR" altLang="en-US" sz="20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믹서기에 부추</a:t>
            </a:r>
            <a:r>
              <a:rPr lang="en-US" altLang="ko-KR" sz="2000" dirty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 </a:t>
            </a:r>
            <a:r>
              <a:rPr lang="en-US" altLang="ko-KR" sz="20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30g</a:t>
            </a:r>
            <a:r>
              <a:rPr lang="ko-KR" altLang="en-US" sz="20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과 올리브오일 </a:t>
            </a:r>
            <a:r>
              <a:rPr lang="en-US" altLang="ko-KR" sz="20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1/2</a:t>
            </a:r>
            <a:r>
              <a:rPr lang="ko-KR" altLang="en-US" sz="20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컵을 넣은 후 갈아줍니다</a:t>
            </a:r>
            <a:r>
              <a:rPr lang="en-US" altLang="ko-KR" sz="20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4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8338" y="3294185"/>
            <a:ext cx="542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8. </a:t>
            </a:r>
            <a:r>
              <a:rPr lang="ko-KR" altLang="en-US" sz="20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갈은 부추를 그릇에 옮긴 후 소금과 겨자를 넣어 간을 해줍니다</a:t>
            </a:r>
            <a:r>
              <a:rPr lang="en-US" altLang="ko-KR" sz="20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1784" y="4982308"/>
            <a:ext cx="5697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9.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그릇에 부추소스를 깔고 그 위에 완성된 닭 가슴살 </a:t>
            </a:r>
            <a:r>
              <a:rPr lang="ko-KR" altLang="en-US" sz="2000" spc="200" dirty="0" err="1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말이를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 올려 요리를 완성합니다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090" y="5603405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직선 연결선 9"/>
          <p:cNvCxnSpPr/>
          <p:nvPr/>
        </p:nvCxnSpPr>
        <p:spPr>
          <a:xfrm flipH="1">
            <a:off x="2895601" y="1145355"/>
            <a:ext cx="11722" cy="498581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19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z="2800" b="1" dirty="0" smtClean="0">
                <a:latin typeface="한양해서" panose="02030600000101010101" pitchFamily="18" charset="-127"/>
                <a:ea typeface="한양해서" panose="02030600000101010101" pitchFamily="18" charset="-127"/>
              </a:rPr>
              <a:t>퀴노아 타르트</a:t>
            </a:r>
            <a:endParaRPr lang="ko-KR" altLang="en-US" sz="2800" b="1" dirty="0"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t="17651" b="6742"/>
          <a:stretch/>
        </p:blipFill>
        <p:spPr>
          <a:xfrm rot="16200000">
            <a:off x="351858" y="2095802"/>
            <a:ext cx="3387640" cy="301283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093" y="5524500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33446" y="1465385"/>
            <a:ext cx="490024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spc="200" dirty="0">
                <a:solidFill>
                  <a:srgbClr val="107A29"/>
                </a:solidFill>
                <a:latin typeface="Sandoll 국대떡볶이 02 Bold" pitchFamily="34" charset="-127"/>
                <a:ea typeface="Sandoll 국대떡볶이 02 Bold" pitchFamily="34" charset="-127"/>
              </a:rPr>
              <a:t>퀴노아</a:t>
            </a:r>
            <a:r>
              <a:rPr lang="ko-KR" altLang="en-US" sz="2400" b="1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의 </a:t>
            </a:r>
            <a:r>
              <a:rPr lang="ko-KR" altLang="en-US" sz="2400" b="1" spc="200" dirty="0">
                <a:solidFill>
                  <a:schemeClr val="accent4"/>
                </a:solidFill>
                <a:latin typeface="Sandoll 국대떡볶이 02 Bold" pitchFamily="34" charset="-127"/>
                <a:ea typeface="Sandoll 국대떡볶이 02 Bold" pitchFamily="34" charset="-127"/>
              </a:rPr>
              <a:t>효능</a:t>
            </a:r>
          </a:p>
          <a:p>
            <a:endParaRPr lang="ko-KR" alt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pc="200" dirty="0">
                <a:solidFill>
                  <a:srgbClr val="107A29"/>
                </a:solidFill>
                <a:latin typeface="Sandoll 국대떡볶이 02 Bold" pitchFamily="34" charset="-127"/>
                <a:ea typeface="Sandoll 국대떡볶이 02 Bold" pitchFamily="34" charset="-127"/>
              </a:rPr>
              <a:t>퀴노아</a:t>
            </a: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는 쌀과 비교해 단백질은 </a:t>
            </a:r>
            <a:r>
              <a:rPr lang="en-US" altLang="ko-KR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2</a:t>
            </a: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배</a:t>
            </a:r>
            <a:r>
              <a:rPr lang="en-US" altLang="ko-KR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, </a:t>
            </a: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칼륨은 </a:t>
            </a:r>
            <a:r>
              <a:rPr lang="en-US" altLang="ko-KR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6</a:t>
            </a: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배</a:t>
            </a:r>
            <a:r>
              <a:rPr lang="en-US" altLang="ko-KR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, </a:t>
            </a: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칼슘은 </a:t>
            </a:r>
            <a:r>
              <a:rPr lang="en-US" altLang="ko-KR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7</a:t>
            </a: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배</a:t>
            </a:r>
            <a:r>
              <a:rPr lang="en-US" altLang="ko-KR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, </a:t>
            </a: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철분은 </a:t>
            </a:r>
            <a:r>
              <a:rPr lang="en-US" altLang="ko-KR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20</a:t>
            </a: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배</a:t>
            </a:r>
            <a:r>
              <a:rPr lang="en-US" altLang="ko-KR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, </a:t>
            </a: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식이섬유는 </a:t>
            </a:r>
            <a:r>
              <a:rPr lang="en-US" altLang="ko-KR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16</a:t>
            </a: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배나 많이 들어있다고 합니다</a:t>
            </a:r>
            <a:r>
              <a:rPr lang="en-US" altLang="ko-KR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그리고 나트륨이 거의 없고</a:t>
            </a:r>
            <a:r>
              <a:rPr lang="en-US" altLang="ko-KR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식이섬유가 많아 </a:t>
            </a:r>
            <a:r>
              <a:rPr lang="ko-KR" altLang="en-US" dirty="0">
                <a:solidFill>
                  <a:srgbClr val="FF0000"/>
                </a:solidFill>
                <a:latin typeface="Sandoll 국대떡볶이 02 Bold" pitchFamily="34" charset="-127"/>
                <a:ea typeface="Sandoll 국대떡볶이 02 Bold" pitchFamily="34" charset="-127"/>
              </a:rPr>
              <a:t>포만감이 높고 소화를 촉진해 다이어트에 탁월한 </a:t>
            </a:r>
            <a:r>
              <a:rPr lang="ko-KR" altLang="en-US" spc="200" dirty="0">
                <a:solidFill>
                  <a:srgbClr val="FF0000"/>
                </a:solidFill>
                <a:latin typeface="Sandoll 국대떡볶이 02 Bold" pitchFamily="34" charset="-127"/>
                <a:ea typeface="Sandoll 국대떡볶이 02 Bold" pitchFamily="34" charset="-127"/>
              </a:rPr>
              <a:t>도움이 된다고 합니다</a:t>
            </a:r>
            <a:r>
              <a:rPr lang="en-US" altLang="ko-KR" spc="200" dirty="0">
                <a:solidFill>
                  <a:srgbClr val="FF0000"/>
                </a:solidFill>
                <a:latin typeface="Sandoll 국대떡볶이 02 Bold" pitchFamily="34" charset="-127"/>
                <a:ea typeface="Sandoll 국대떡볶이 02 Bold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또한 비타민 </a:t>
            </a:r>
            <a:r>
              <a:rPr lang="en-US" altLang="ko-KR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B1</a:t>
            </a: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이 다량 함유 되어 두뇌 활성화에 영향을 미친다고 합니다</a:t>
            </a:r>
            <a:r>
              <a:rPr lang="en-US" altLang="ko-KR" spc="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23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z="2800" b="1" dirty="0">
                <a:latin typeface="한양해서" panose="02030600000101010101" pitchFamily="18" charset="-127"/>
                <a:ea typeface="한양해서" panose="02030600000101010101" pitchFamily="18" charset="-127"/>
              </a:rPr>
              <a:t>퀴노아 타르트</a:t>
            </a:r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1"/>
          <a:stretch/>
        </p:blipFill>
        <p:spPr>
          <a:xfrm>
            <a:off x="616020" y="1630639"/>
            <a:ext cx="2708803" cy="222625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997565" y="1267210"/>
            <a:ext cx="2485292" cy="293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우유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계란노른자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설탕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박력분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마쉬멜로우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퀴노아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바닐라오</a:t>
            </a:r>
            <a:r>
              <a:rPr lang="ko-KR" altLang="en-US" b="1" spc="200" dirty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일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" y="4489193"/>
            <a:ext cx="2784998" cy="175984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018079" y="4711931"/>
            <a:ext cx="1406769" cy="1101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포도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설</a:t>
            </a:r>
            <a:r>
              <a:rPr lang="ko-KR" altLang="en-US" b="1" spc="200" dirty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탕</a:t>
            </a:r>
          </a:p>
        </p:txBody>
      </p:sp>
      <p:cxnSp>
        <p:nvCxnSpPr>
          <p:cNvPr id="9" name="직선 연결선 8"/>
          <p:cNvCxnSpPr/>
          <p:nvPr/>
        </p:nvCxnSpPr>
        <p:spPr>
          <a:xfrm>
            <a:off x="3997565" y="4526471"/>
            <a:ext cx="4466493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53549" y="1202577"/>
            <a:ext cx="262596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40g</a:t>
            </a:r>
          </a:p>
          <a:p>
            <a:pPr>
              <a:lnSpc>
                <a:spcPct val="15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</a:t>
            </a: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개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10g</a:t>
            </a:r>
          </a:p>
          <a:p>
            <a:pPr>
              <a:lnSpc>
                <a:spcPct val="15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4g</a:t>
            </a:r>
          </a:p>
          <a:p>
            <a:pPr>
              <a:lnSpc>
                <a:spcPct val="15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</a:t>
            </a: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개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10g</a:t>
            </a:r>
            <a:endParaRPr lang="en-US" altLang="ko-KR" b="1" spc="200" dirty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</a:t>
            </a: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방울</a:t>
            </a:r>
            <a:endParaRPr lang="ko-KR" altLang="en-US" b="1" spc="200" dirty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65272" y="4711930"/>
            <a:ext cx="1412631" cy="1101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30g</a:t>
            </a:r>
          </a:p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3T</a:t>
            </a:r>
            <a:endParaRPr lang="ko-KR" altLang="en-US" b="1" spc="200" dirty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349" y="1007777"/>
            <a:ext cx="4958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2000" b="1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사용재</a:t>
            </a:r>
            <a:r>
              <a:rPr lang="ko-KR" altLang="en-US" sz="2000" b="1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료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5646127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직선 연결선 11"/>
          <p:cNvCxnSpPr/>
          <p:nvPr/>
        </p:nvCxnSpPr>
        <p:spPr>
          <a:xfrm>
            <a:off x="5990490" y="1267210"/>
            <a:ext cx="0" cy="29862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5990490" y="4812291"/>
            <a:ext cx="0" cy="11136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71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z="2800" b="1" dirty="0">
                <a:latin typeface="한양해서" panose="02030600000101010101" pitchFamily="18" charset="-127"/>
                <a:ea typeface="한양해서" panose="02030600000101010101" pitchFamily="18" charset="-127"/>
              </a:rPr>
              <a:t>퀴노아 타르트</a:t>
            </a:r>
          </a:p>
          <a:p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8" y="3122359"/>
            <a:ext cx="994913" cy="109039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5" r="-3040" b="9460"/>
          <a:stretch/>
        </p:blipFill>
        <p:spPr>
          <a:xfrm>
            <a:off x="679938" y="1629509"/>
            <a:ext cx="1899139" cy="121095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29"/>
          <a:stretch/>
        </p:blipFill>
        <p:spPr>
          <a:xfrm>
            <a:off x="1686572" y="3122359"/>
            <a:ext cx="892505" cy="109039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86860" y="931930"/>
            <a:ext cx="3446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2000" b="1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조리과정</a:t>
            </a:r>
            <a:endParaRPr lang="ko-KR" altLang="en-US" sz="2000" b="1" dirty="0">
              <a:solidFill>
                <a:schemeClr val="bg1"/>
              </a:solidFill>
              <a:latin typeface="Sandoll 국대떡볶이 02 Bold" pitchFamily="34" charset="-127"/>
              <a:ea typeface="Sandoll 국대떡볶이 02 Bold" pitchFamily="34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47292" y="1881044"/>
            <a:ext cx="5416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냄비에 우유와 바닐라오일을 넣고 끓인 후 불을 꺼줍니다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47292" y="3313613"/>
            <a:ext cx="5263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2.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볼에 계란 노른자와 설탕을 넣고 풀어준 후 밀가루를 넣고 섞어 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38" y="4604087"/>
            <a:ext cx="1899139" cy="122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47292" y="4711135"/>
            <a:ext cx="5263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3.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끓인 우유를 넣은 냄비에 위에서 섞은 노른자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,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설탕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,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밀가루를 넣은 후 약 불에서 크림화 해줍니다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5661940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직선 연결선 11"/>
          <p:cNvCxnSpPr/>
          <p:nvPr/>
        </p:nvCxnSpPr>
        <p:spPr>
          <a:xfrm flipH="1">
            <a:off x="2895601" y="1582617"/>
            <a:ext cx="11722" cy="437714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25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doll 국대떡볶이 02 Bold" pitchFamily="34" charset="-127"/>
                <a:ea typeface="Sandoll 국대떡볶이 02 Bold" pitchFamily="34" charset="-127"/>
              </a:rPr>
              <a:t>낙지 샐러드</a:t>
            </a:r>
            <a:endParaRPr lang="en-US" altLang="ko-KR" sz="1800" b="1" dirty="0" smtClean="0">
              <a:ln>
                <a:solidFill>
                  <a:schemeClr val="tx1">
                    <a:alpha val="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doll 국대떡볶이 02 Bold" pitchFamily="34" charset="-127"/>
              <a:ea typeface="Sandoll 국대떡볶이 02 Bold" pitchFamily="34" charset="-127"/>
            </a:endParaRPr>
          </a:p>
          <a:p>
            <a:pPr algn="l"/>
            <a:r>
              <a:rPr lang="ko-KR" altLang="en-US" sz="18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doll 국대떡볶이 02 Bold" pitchFamily="34" charset="-127"/>
                <a:ea typeface="Sandoll 국대떡볶이 02 Bold" pitchFamily="34" charset="-127"/>
              </a:rPr>
              <a:t>고추장 살사소스를 얹은 가지 구이</a:t>
            </a:r>
            <a:endParaRPr lang="en-US" altLang="ko-KR" sz="1800" b="1" dirty="0" smtClean="0">
              <a:ln>
                <a:solidFill>
                  <a:schemeClr val="tx1">
                    <a:alpha val="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doll 국대떡볶이 02 Bold" pitchFamily="34" charset="-127"/>
              <a:ea typeface="Sandoll 국대떡볶이 02 Bold" pitchFamily="34" charset="-127"/>
            </a:endParaRPr>
          </a:p>
          <a:p>
            <a:pPr algn="l"/>
            <a:r>
              <a:rPr lang="ko-KR" altLang="en-US" sz="1800" b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doll 국대떡볶이 02 Bold" pitchFamily="34" charset="-127"/>
                <a:ea typeface="Sandoll 국대떡볶이 02 Bold" pitchFamily="34" charset="-127"/>
              </a:rPr>
              <a:t>부추품은</a:t>
            </a:r>
            <a:r>
              <a:rPr lang="ko-KR" altLang="en-US" sz="18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doll 국대떡볶이 02 Bold" pitchFamily="34" charset="-127"/>
                <a:ea typeface="Sandoll 국대떡볶이 02 Bold" pitchFamily="34" charset="-127"/>
              </a:rPr>
              <a:t> 닭</a:t>
            </a:r>
            <a:endParaRPr lang="en-US" altLang="ko-KR" sz="1800" b="1" dirty="0">
              <a:ln>
                <a:solidFill>
                  <a:schemeClr val="tx1">
                    <a:alpha val="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doll 국대떡볶이 02 Bold" pitchFamily="34" charset="-127"/>
              <a:ea typeface="Sandoll 국대떡볶이 02 Bold" pitchFamily="34" charset="-127"/>
            </a:endParaRPr>
          </a:p>
          <a:p>
            <a:pPr algn="l"/>
            <a:r>
              <a:rPr lang="ko-KR" altLang="en-US" sz="18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doll 국대떡볶이 02 Bold" pitchFamily="34" charset="-127"/>
                <a:ea typeface="Sandoll 국대떡볶이 02 Bold" pitchFamily="34" charset="-127"/>
              </a:rPr>
              <a:t>퀴노아 타르트</a:t>
            </a:r>
            <a:endParaRPr lang="en-US" altLang="ko-KR" sz="1800" b="1" dirty="0" smtClean="0">
              <a:ln>
                <a:solidFill>
                  <a:schemeClr val="tx1">
                    <a:alpha val="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doll 국대떡볶이 02 Bold" pitchFamily="34" charset="-127"/>
              <a:ea typeface="Sandoll 국대떡볶이 02 Bold" pitchFamily="34" charset="-127"/>
            </a:endParaRPr>
          </a:p>
          <a:p>
            <a:pPr algn="l"/>
            <a:r>
              <a:rPr lang="ko-KR" altLang="en-US" sz="18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doll 국대떡볶이 02 Bold" pitchFamily="34" charset="-127"/>
                <a:ea typeface="Sandoll 국대떡볶이 02 Bold" pitchFamily="34" charset="-127"/>
              </a:rPr>
              <a:t>비트 주스</a:t>
            </a:r>
            <a:endParaRPr lang="en-US" altLang="ko-KR" sz="1800" b="1" dirty="0" smtClean="0">
              <a:ln>
                <a:solidFill>
                  <a:schemeClr val="tx1">
                    <a:alpha val="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ndoll 국대떡볶이 02 Bold" pitchFamily="34" charset="-127"/>
              <a:ea typeface="Sandoll 국대떡볶이 02 Bold" pitchFamily="34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5731669"/>
            <a:ext cx="1536700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34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983" y="5664551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z="2800" b="1" dirty="0">
                <a:latin typeface="한양해서" panose="02030600000101010101" pitchFamily="18" charset="-127"/>
                <a:ea typeface="한양해서" panose="02030600000101010101" pitchFamily="18" charset="-127"/>
              </a:rPr>
              <a:t>퀴노아 타르트</a:t>
            </a:r>
          </a:p>
          <a:p>
            <a:endParaRPr lang="ko-KR" alt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3" y="1406769"/>
            <a:ext cx="1974359" cy="141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4" y="3104723"/>
            <a:ext cx="1972958" cy="137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3" y="4701381"/>
            <a:ext cx="1974359" cy="149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7323" y="1832242"/>
            <a:ext cx="5779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4,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볼에 </a:t>
            </a:r>
            <a:r>
              <a:rPr lang="ko-KR" altLang="en-US" sz="2000" spc="200" dirty="0" err="1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마쉬멜로우를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 넣고 </a:t>
            </a:r>
            <a:r>
              <a:rPr lang="ko-KR" altLang="en-US" sz="2000" spc="200" dirty="0" err="1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약불에서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 녹여줍니다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4216" y="3481754"/>
            <a:ext cx="5802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5.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녹인 </a:t>
            </a:r>
            <a:r>
              <a:rPr lang="ko-KR" altLang="en-US" sz="2000" spc="200" dirty="0" err="1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마쉬멜로우에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  </a:t>
            </a:r>
            <a:r>
              <a:rPr lang="ko-KR" altLang="en-US" sz="2000" spc="200" dirty="0" err="1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퀴노아를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 넣어 골고루 섞어줍니다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7661" y="5029202"/>
            <a:ext cx="6201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6. </a:t>
            </a:r>
            <a:r>
              <a:rPr lang="ko-KR" altLang="en-US" sz="2000" spc="200" dirty="0" err="1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마쉬멜로우와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  퀴노아 섞은 것을 버터를 바른 틀에 넣어 모양을 잡아줍니다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2754923" y="1383323"/>
            <a:ext cx="0" cy="487680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52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z="2800" b="1" dirty="0"/>
              <a:t>퀴노아 타르트</a:t>
            </a:r>
          </a:p>
          <a:p>
            <a:endParaRPr lang="ko-KR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27" y="3036278"/>
            <a:ext cx="1972930" cy="140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28" y="1219201"/>
            <a:ext cx="1972930" cy="1547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4" r="9336"/>
          <a:stretch/>
        </p:blipFill>
        <p:spPr>
          <a:xfrm>
            <a:off x="604227" y="4783015"/>
            <a:ext cx="1972930" cy="140009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5651173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71446" y="1676400"/>
            <a:ext cx="5720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7.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위에서 만든 크림을 짤 주머니에 넣고 틀 안에 짜줍니다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8336" y="3592361"/>
            <a:ext cx="5223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8.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오븐에서 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180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도 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10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분 구워줍니다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0752" y="5192560"/>
            <a:ext cx="5920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9.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포도는 깨끗이 씻은 후 씨를 제거해줍니다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2836987" y="1219201"/>
            <a:ext cx="0" cy="496390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52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z="2800" b="1" dirty="0" smtClean="0">
                <a:latin typeface="한양해서" panose="02030600000101010101" pitchFamily="18" charset="-127"/>
                <a:ea typeface="한양해서" panose="02030600000101010101" pitchFamily="18" charset="-127"/>
              </a:rPr>
              <a:t>퀴노아 타르트</a:t>
            </a:r>
            <a:endParaRPr lang="ko-KR" altLang="en-US" sz="2800" b="1" dirty="0"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5" t="23713" r="10124" b="11709"/>
          <a:stretch/>
        </p:blipFill>
        <p:spPr>
          <a:xfrm rot="16200000">
            <a:off x="861313" y="3437941"/>
            <a:ext cx="1721040" cy="22352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30" y="1582616"/>
            <a:ext cx="2235200" cy="16764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317630" y="4201598"/>
            <a:ext cx="5474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11.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식힌 포도 </a:t>
            </a:r>
            <a:r>
              <a:rPr lang="ko-KR" altLang="en-US" sz="2000" spc="200" dirty="0" err="1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퓨레를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 그릇 위에 뿌린 후 완성된 </a:t>
            </a:r>
            <a:r>
              <a:rPr lang="ko-KR" altLang="en-US" sz="2000" spc="200" dirty="0" err="1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타르트를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 올려줍니다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5962650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82460" y="2045678"/>
            <a:ext cx="5498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10.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포도를 믹서에 간 후 체에 걸러 설탕과 함께 걸쭉해 질 때 까지 끓여 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 flipH="1">
            <a:off x="3094892" y="1546944"/>
            <a:ext cx="2" cy="403324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71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z="2800" b="1" dirty="0" smtClean="0">
                <a:latin typeface="한양해서" panose="02030600000101010101" pitchFamily="18" charset="-127"/>
                <a:ea typeface="한양해서" panose="02030600000101010101" pitchFamily="18" charset="-127"/>
              </a:rPr>
              <a:t>비트주스</a:t>
            </a:r>
            <a:endParaRPr lang="ko-KR" altLang="en-US" sz="2800" b="1" dirty="0"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097" y="5599235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68" y="1790365"/>
            <a:ext cx="2571750" cy="3429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575537" y="1473540"/>
            <a:ext cx="4801699" cy="3609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107A29"/>
                </a:solidFill>
                <a:latin typeface="Sandoll 국대떡볶이 02 Bold" pitchFamily="34" charset="-127"/>
                <a:ea typeface="Sandoll 국대떡볶이 02 Bold" pitchFamily="34" charset="-127"/>
              </a:rPr>
              <a:t>비트</a:t>
            </a:r>
            <a:r>
              <a:rPr lang="ko-KR" altLang="en-US" sz="2400" b="1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의 </a:t>
            </a:r>
            <a:r>
              <a:rPr lang="ko-KR" altLang="en-US" sz="2400" b="1" dirty="0" smtClean="0">
                <a:solidFill>
                  <a:schemeClr val="accent4"/>
                </a:solidFill>
                <a:latin typeface="Sandoll 국대떡볶이 02 Bold" pitchFamily="34" charset="-127"/>
                <a:ea typeface="Sandoll 국대떡볶이 02 Bold" pitchFamily="34" charset="-127"/>
              </a:rPr>
              <a:t>효능</a:t>
            </a:r>
            <a:endParaRPr lang="en-US" altLang="ko-KR" sz="2400" b="1" dirty="0" smtClean="0">
              <a:solidFill>
                <a:schemeClr val="accent4"/>
              </a:solidFill>
              <a:latin typeface="Sandoll 국대떡볶이 02 Bold" pitchFamily="34" charset="-127"/>
              <a:ea typeface="Sandoll 국대떡볶이 02 Bold" pitchFamily="34" charset="-127"/>
            </a:endParaRPr>
          </a:p>
          <a:p>
            <a:endParaRPr lang="en-US" altLang="ko-KR" dirty="0">
              <a:solidFill>
                <a:schemeClr val="bg1"/>
              </a:solidFill>
              <a:latin typeface="Sandoll 국대떡볶이 02 Bold" pitchFamily="34" charset="-127"/>
              <a:ea typeface="Sandoll 국대떡볶이 02 Bold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pc="200" dirty="0" smtClean="0">
                <a:solidFill>
                  <a:srgbClr val="107A29"/>
                </a:solidFill>
                <a:latin typeface="Sandoll 국대떡볶이 02 Bold" pitchFamily="34" charset="-127"/>
                <a:ea typeface="Sandoll 국대떡볶이 02 Bold" pitchFamily="34" charset="-127"/>
              </a:rPr>
              <a:t>비트</a:t>
            </a:r>
            <a:r>
              <a:rPr lang="ko-KR" altLang="en-US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는 철분이 다량 함유되어 있고</a:t>
            </a:r>
            <a:r>
              <a:rPr lang="en-US" altLang="ko-KR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,</a:t>
            </a:r>
            <a:r>
              <a:rPr lang="ko-KR" altLang="en-US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 적혈구를 원활하게 생성해주는 성분이 들어있어 </a:t>
            </a:r>
            <a:r>
              <a:rPr lang="ko-KR" altLang="en-US" spc="200" dirty="0" smtClean="0">
                <a:solidFill>
                  <a:srgbClr val="FF0000"/>
                </a:solidFill>
                <a:latin typeface="Sandoll 국대떡볶이 02 Bold" pitchFamily="34" charset="-127"/>
                <a:ea typeface="Sandoll 국대떡볶이 02 Bold" pitchFamily="34" charset="-127"/>
              </a:rPr>
              <a:t>빈혈 예방</a:t>
            </a:r>
            <a:r>
              <a:rPr lang="ko-KR" altLang="en-US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에 효과적입니다</a:t>
            </a:r>
            <a:r>
              <a:rPr lang="en-US" altLang="ko-KR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그리고 식이섬유가 많이 포함되어 있어서 </a:t>
            </a:r>
            <a:r>
              <a:rPr lang="ko-KR" altLang="en-US" spc="200" dirty="0" smtClean="0">
                <a:solidFill>
                  <a:srgbClr val="FF0000"/>
                </a:solidFill>
                <a:latin typeface="Sandoll 국대떡볶이 02 Bold" pitchFamily="34" charset="-127"/>
                <a:ea typeface="Sandoll 국대떡볶이 02 Bold" pitchFamily="34" charset="-127"/>
              </a:rPr>
              <a:t>변비예방</a:t>
            </a:r>
            <a:r>
              <a:rPr lang="ko-KR" altLang="en-US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에도 좋고</a:t>
            </a:r>
            <a:r>
              <a:rPr lang="en-US" altLang="ko-KR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,  </a:t>
            </a:r>
            <a:r>
              <a:rPr lang="ko-KR" altLang="en-US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낮은 칼로리와 풍부한 식이섬유</a:t>
            </a:r>
            <a:r>
              <a:rPr lang="en-US" altLang="ko-KR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, </a:t>
            </a:r>
            <a:r>
              <a:rPr lang="ko-KR" altLang="en-US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균형 잡힌 영양분이 여고생의 고민인 </a:t>
            </a:r>
            <a:r>
              <a:rPr lang="ko-KR" altLang="en-US" spc="200" dirty="0" smtClean="0">
                <a:solidFill>
                  <a:srgbClr val="FF0000"/>
                </a:solidFill>
                <a:latin typeface="Sandoll 국대떡볶이 02 Bold" pitchFamily="34" charset="-127"/>
                <a:ea typeface="Sandoll 국대떡볶이 02 Bold" pitchFamily="34" charset="-127"/>
              </a:rPr>
              <a:t>다이어트</a:t>
            </a:r>
            <a:r>
              <a:rPr lang="ko-KR" altLang="en-US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에도 도움이 된다고 합니다</a:t>
            </a:r>
            <a:r>
              <a:rPr lang="en-US" altLang="ko-KR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.</a:t>
            </a:r>
            <a:endParaRPr lang="ko-KR" altLang="en-US" spc="200" dirty="0">
              <a:solidFill>
                <a:schemeClr val="bg1"/>
              </a:solidFill>
              <a:latin typeface="Sandoll 국대떡볶이 02 Bold" pitchFamily="34" charset="-127"/>
              <a:ea typeface="Sandoll 국대떡볶이 02 Bold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9740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z="2800" b="1" dirty="0">
                <a:latin typeface="한양해서" panose="02030600000101010101" pitchFamily="18" charset="-127"/>
                <a:ea typeface="한양해서" panose="02030600000101010101" pitchFamily="18" charset="-127"/>
              </a:rPr>
              <a:t>비트주스</a:t>
            </a:r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" y="1910861"/>
            <a:ext cx="3739334" cy="351692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900246" y="2074984"/>
            <a:ext cx="15122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비트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당근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복숭아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레몬 청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탄산</a:t>
            </a:r>
            <a:r>
              <a:rPr lang="ko-KR" altLang="en-US" b="1" spc="200" dirty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수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8707" y="2074983"/>
            <a:ext cx="984739" cy="278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10g</a:t>
            </a:r>
          </a:p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1/2</a:t>
            </a: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개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1/3</a:t>
            </a: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개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1T</a:t>
            </a:r>
          </a:p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200ml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1692" y="1150277"/>
            <a:ext cx="4958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2000" b="1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사용재</a:t>
            </a:r>
            <a:r>
              <a:rPr lang="ko-KR" altLang="en-US" sz="2000" b="1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료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5962650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6236677" y="2250831"/>
            <a:ext cx="11723" cy="26395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32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z="2800" b="1" dirty="0">
                <a:latin typeface="한양해서" panose="02030600000101010101" pitchFamily="18" charset="-127"/>
                <a:ea typeface="한양해서" panose="02030600000101010101" pitchFamily="18" charset="-127"/>
              </a:rPr>
              <a:t>비트주스</a:t>
            </a:r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3" b="14734"/>
          <a:stretch/>
        </p:blipFill>
        <p:spPr>
          <a:xfrm>
            <a:off x="1001388" y="4302368"/>
            <a:ext cx="1577688" cy="15731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4" r="8324" b="10225"/>
          <a:stretch/>
        </p:blipFill>
        <p:spPr>
          <a:xfrm>
            <a:off x="1019907" y="1792567"/>
            <a:ext cx="1559169" cy="188847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80645" y="1085854"/>
            <a:ext cx="3446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2000" b="1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조리과정</a:t>
            </a:r>
            <a:endParaRPr lang="ko-KR" altLang="en-US" sz="2000" b="1" dirty="0">
              <a:solidFill>
                <a:schemeClr val="bg1"/>
              </a:solidFill>
              <a:latin typeface="Sandoll 국대떡볶이 02 Bold" pitchFamily="34" charset="-127"/>
              <a:ea typeface="Sandoll 국대떡볶이 02 Bold" pitchFamily="34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6596" y="2228974"/>
            <a:ext cx="45602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비트 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10g,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당근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1/2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개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,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복숭아 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1/3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개 를 믹서기에 넣고 갈아줍니다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 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4183" y="4440416"/>
            <a:ext cx="4384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2. 1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번을 체에 거른 후 레몬 청 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1T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와 탄산수 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200ml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를 넣어 완성합니다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5641045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직선 연결선 8"/>
          <p:cNvCxnSpPr/>
          <p:nvPr/>
        </p:nvCxnSpPr>
        <p:spPr>
          <a:xfrm flipH="1">
            <a:off x="2895600" y="1710505"/>
            <a:ext cx="11723" cy="429615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47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5640877"/>
            <a:ext cx="1536700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54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z="2800" b="1" dirty="0" smtClean="0">
                <a:latin typeface="한양해서" panose="02030600000101010101" pitchFamily="18" charset="-127"/>
                <a:ea typeface="한양해서" panose="02030600000101010101" pitchFamily="18" charset="-127"/>
              </a:rPr>
              <a:t>전체 메뉴 </a:t>
            </a:r>
            <a:r>
              <a:rPr lang="ko-KR" altLang="en-US" sz="2800" b="1" dirty="0" err="1" smtClean="0">
                <a:latin typeface="한양해서" panose="02030600000101010101" pitchFamily="18" charset="-127"/>
                <a:ea typeface="한양해서" panose="02030600000101010101" pitchFamily="18" charset="-127"/>
              </a:rPr>
              <a:t>컨셉</a:t>
            </a:r>
            <a:endParaRPr lang="ko-KR" altLang="en-US" sz="2800" b="1" dirty="0"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30" y="1382836"/>
            <a:ext cx="5069079" cy="30484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5582261"/>
            <a:ext cx="1536700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꺾인 연결선 9"/>
          <p:cNvCxnSpPr/>
          <p:nvPr/>
        </p:nvCxnSpPr>
        <p:spPr>
          <a:xfrm rot="10800000">
            <a:off x="1465387" y="1266095"/>
            <a:ext cx="2309444" cy="422028"/>
          </a:xfrm>
          <a:prstGeom prst="bentConnector3">
            <a:avLst>
              <a:gd name="adj1" fmla="val 22589"/>
            </a:avLst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43355" y="4829908"/>
            <a:ext cx="72267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저희가 사용한 재료의 공통점은 모두 </a:t>
            </a:r>
            <a:r>
              <a:rPr lang="ko-KR" altLang="en-US" dirty="0" smtClean="0">
                <a:solidFill>
                  <a:srgbClr val="FFFF00"/>
                </a:solidFill>
                <a:latin typeface="Sandoll 국대떡볶이 02 Bold" pitchFamily="34" charset="-127"/>
                <a:ea typeface="Sandoll 국대떡볶이 02 Bold" pitchFamily="34" charset="-127"/>
              </a:rPr>
              <a:t>소화</a:t>
            </a:r>
            <a:r>
              <a:rPr lang="ko-KR" altLang="en-US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가 잘 된다는 특징을 가지고 있습니다</a:t>
            </a:r>
            <a:r>
              <a:rPr lang="en-US" altLang="ko-KR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.</a:t>
            </a:r>
            <a:r>
              <a:rPr lang="ko-KR" altLang="en-US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 야자를 하다 보면 오랜 시간 의자에 앉아 있어야 하는 경우가 대부분이고 긴장을 하여 소화가 잘 되지 않는 친구들이 많습니다</a:t>
            </a:r>
            <a:r>
              <a:rPr lang="en-US" altLang="ko-KR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. </a:t>
            </a:r>
          </a:p>
          <a:p>
            <a:pPr algn="ctr"/>
            <a:r>
              <a:rPr lang="ko-KR" altLang="en-US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따라서 저희는 그런 친구들의 위 부담을 줄어주고자 하는 마음으로 </a:t>
            </a:r>
            <a:r>
              <a:rPr lang="ko-KR" altLang="en-US" dirty="0" smtClean="0">
                <a:solidFill>
                  <a:srgbClr val="FF0000"/>
                </a:solidFill>
                <a:latin typeface="Sandoll 국대떡볶이 02 Bold" pitchFamily="34" charset="-127"/>
                <a:ea typeface="Sandoll 국대떡볶이 02 Bold" pitchFamily="34" charset="-127"/>
              </a:rPr>
              <a:t>소화가 잘되는 음식</a:t>
            </a:r>
            <a:r>
              <a:rPr lang="ko-KR" altLang="en-US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을 구성하였습니다</a:t>
            </a:r>
            <a:r>
              <a:rPr lang="en-US" altLang="ko-KR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7911" y="1046660"/>
            <a:ext cx="1207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 smtClean="0">
                <a:solidFill>
                  <a:schemeClr val="bg1">
                    <a:lumMod val="95000"/>
                  </a:schemeClr>
                </a:solidFill>
                <a:latin typeface="1훈검정고무신 R" panose="02020603020101020101" pitchFamily="18" charset="-127"/>
                <a:ea typeface="1훈검정고무신 R" panose="02020603020101020101" pitchFamily="18" charset="-127"/>
              </a:rPr>
              <a:t>비트주스</a:t>
            </a:r>
            <a:endParaRPr lang="ko-KR" altLang="en-US" sz="2000" b="1" dirty="0">
              <a:solidFill>
                <a:schemeClr val="bg1">
                  <a:lumMod val="95000"/>
                </a:schemeClr>
              </a:solidFill>
              <a:latin typeface="1훈검정고무신 R" panose="02020603020101020101" pitchFamily="18" charset="-127"/>
              <a:ea typeface="1훈검정고무신 R" panose="02020603020101020101" pitchFamily="18" charset="-127"/>
            </a:endParaRPr>
          </a:p>
        </p:txBody>
      </p:sp>
      <p:cxnSp>
        <p:nvCxnSpPr>
          <p:cNvPr id="25" name="꺾인 연결선 24"/>
          <p:cNvCxnSpPr/>
          <p:nvPr/>
        </p:nvCxnSpPr>
        <p:spPr>
          <a:xfrm flipV="1">
            <a:off x="4853354" y="1046660"/>
            <a:ext cx="2753946" cy="559402"/>
          </a:xfrm>
          <a:prstGeom prst="bentConnector3">
            <a:avLst>
              <a:gd name="adj1" fmla="val -231"/>
            </a:avLst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748465" y="876623"/>
            <a:ext cx="1372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 smtClean="0">
                <a:solidFill>
                  <a:schemeClr val="bg1">
                    <a:lumMod val="95000"/>
                  </a:schemeClr>
                </a:solidFill>
                <a:latin typeface="1훈검정고무신 R" panose="02020603020101020101" pitchFamily="18" charset="-127"/>
                <a:ea typeface="1훈검정고무신 R" panose="02020603020101020101" pitchFamily="18" charset="-127"/>
              </a:rPr>
              <a:t>퀴노아</a:t>
            </a:r>
            <a:r>
              <a:rPr lang="ko-KR" altLang="en-US" sz="2000" b="1" dirty="0" smtClean="0">
                <a:solidFill>
                  <a:schemeClr val="bg1">
                    <a:lumMod val="95000"/>
                  </a:schemeClr>
                </a:solidFill>
                <a:latin typeface="1훈검정고무신 R" panose="02020603020101020101" pitchFamily="18" charset="-127"/>
                <a:ea typeface="1훈검정고무신 R" panose="02020603020101020101" pitchFamily="18" charset="-127"/>
              </a:rPr>
              <a:t> </a:t>
            </a:r>
            <a:r>
              <a:rPr lang="ko-KR" altLang="en-US" sz="2000" b="1" dirty="0" err="1" smtClean="0">
                <a:solidFill>
                  <a:schemeClr val="bg1">
                    <a:lumMod val="95000"/>
                  </a:schemeClr>
                </a:solidFill>
                <a:latin typeface="1훈검정고무신 R" panose="02020603020101020101" pitchFamily="18" charset="-127"/>
                <a:ea typeface="1훈검정고무신 R" panose="02020603020101020101" pitchFamily="18" charset="-127"/>
              </a:rPr>
              <a:t>타르트</a:t>
            </a:r>
            <a:endParaRPr lang="ko-KR" altLang="en-US" sz="2000" b="1" dirty="0">
              <a:solidFill>
                <a:schemeClr val="bg1">
                  <a:lumMod val="95000"/>
                </a:schemeClr>
              </a:solidFill>
              <a:latin typeface="1훈검정고무신 R" panose="02020603020101020101" pitchFamily="18" charset="-127"/>
              <a:ea typeface="1훈검정고무신 R" panose="02020603020101020101" pitchFamily="18" charset="-127"/>
            </a:endParaRPr>
          </a:p>
        </p:txBody>
      </p:sp>
      <p:cxnSp>
        <p:nvCxnSpPr>
          <p:cNvPr id="31" name="직선 화살표 연결선 30"/>
          <p:cNvCxnSpPr/>
          <p:nvPr/>
        </p:nvCxnSpPr>
        <p:spPr>
          <a:xfrm flipH="1">
            <a:off x="1359878" y="2907080"/>
            <a:ext cx="1758460" cy="0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직선 화살표 연결선 1027"/>
          <p:cNvCxnSpPr/>
          <p:nvPr/>
        </p:nvCxnSpPr>
        <p:spPr>
          <a:xfrm>
            <a:off x="6230327" y="3200400"/>
            <a:ext cx="1376973" cy="11723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TextBox 1028"/>
          <p:cNvSpPr txBox="1"/>
          <p:nvPr/>
        </p:nvSpPr>
        <p:spPr>
          <a:xfrm>
            <a:off x="128954" y="2457620"/>
            <a:ext cx="1230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bg1">
                    <a:lumMod val="95000"/>
                  </a:schemeClr>
                </a:solidFill>
                <a:latin typeface="1훈검정고무신 R" panose="02020603020101020101" pitchFamily="18" charset="-127"/>
                <a:ea typeface="1훈검정고무신 R" panose="02020603020101020101" pitchFamily="18" charset="-127"/>
              </a:rPr>
              <a:t>고추장 살사소스를 얹은 </a:t>
            </a:r>
            <a:r>
              <a:rPr lang="ko-KR" altLang="en-US" sz="2000" dirty="0" err="1" smtClean="0">
                <a:solidFill>
                  <a:schemeClr val="bg1">
                    <a:lumMod val="95000"/>
                  </a:schemeClr>
                </a:solidFill>
                <a:latin typeface="1훈검정고무신 R" panose="02020603020101020101" pitchFamily="18" charset="-127"/>
                <a:ea typeface="1훈검정고무신 R" panose="02020603020101020101" pitchFamily="18" charset="-127"/>
              </a:rPr>
              <a:t>가지구이</a:t>
            </a:r>
            <a:endParaRPr lang="ko-KR" altLang="en-US" sz="2000" dirty="0">
              <a:solidFill>
                <a:schemeClr val="bg1">
                  <a:lumMod val="95000"/>
                </a:schemeClr>
              </a:solidFill>
              <a:latin typeface="1훈검정고무신 R" panose="02020603020101020101" pitchFamily="18" charset="-127"/>
              <a:ea typeface="1훈검정고무신 R" panose="02020603020101020101" pitchFamily="18" charset="-127"/>
            </a:endParaRPr>
          </a:p>
        </p:txBody>
      </p:sp>
      <p:sp>
        <p:nvSpPr>
          <p:cNvPr id="1030" name="TextBox 1029"/>
          <p:cNvSpPr txBox="1"/>
          <p:nvPr/>
        </p:nvSpPr>
        <p:spPr>
          <a:xfrm>
            <a:off x="7725019" y="3012068"/>
            <a:ext cx="1372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bg1">
                    <a:lumMod val="95000"/>
                  </a:schemeClr>
                </a:solidFill>
                <a:latin typeface="1훈검정고무신 R" panose="02020603020101020101" pitchFamily="18" charset="-127"/>
                <a:ea typeface="1훈검정고무신 R" panose="02020603020101020101" pitchFamily="18" charset="-127"/>
              </a:rPr>
              <a:t>낙지 샐러드</a:t>
            </a:r>
            <a:endParaRPr lang="ko-KR" altLang="en-US" sz="2000" dirty="0">
              <a:solidFill>
                <a:schemeClr val="bg1">
                  <a:lumMod val="95000"/>
                </a:schemeClr>
              </a:solidFill>
              <a:latin typeface="1훈검정고무신 R" panose="02020603020101020101" pitchFamily="18" charset="-127"/>
              <a:ea typeface="1훈검정고무신 R" panose="02020603020101020101" pitchFamily="18" charset="-127"/>
            </a:endParaRPr>
          </a:p>
        </p:txBody>
      </p:sp>
      <p:cxnSp>
        <p:nvCxnSpPr>
          <p:cNvPr id="1032" name="꺾인 연결선 1031"/>
          <p:cNvCxnSpPr/>
          <p:nvPr/>
        </p:nvCxnSpPr>
        <p:spPr>
          <a:xfrm>
            <a:off x="4747846" y="4138246"/>
            <a:ext cx="2859454" cy="527539"/>
          </a:xfrm>
          <a:prstGeom prst="bentConnector3">
            <a:avLst>
              <a:gd name="adj1" fmla="val -427"/>
            </a:avLst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TextBox 1035"/>
          <p:cNvSpPr txBox="1"/>
          <p:nvPr/>
        </p:nvSpPr>
        <p:spPr>
          <a:xfrm>
            <a:off x="7725019" y="4460630"/>
            <a:ext cx="1512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bg1">
                    <a:lumMod val="95000"/>
                  </a:schemeClr>
                </a:solidFill>
                <a:latin typeface="1훈검정고무신 R" panose="02020603020101020101" pitchFamily="18" charset="-127"/>
                <a:ea typeface="1훈검정고무신 R" panose="02020603020101020101" pitchFamily="18" charset="-127"/>
              </a:rPr>
              <a:t>부추 품은 닭</a:t>
            </a:r>
            <a:endParaRPr lang="ko-KR" altLang="en-US" sz="2000" dirty="0">
              <a:solidFill>
                <a:schemeClr val="bg1">
                  <a:lumMod val="95000"/>
                </a:schemeClr>
              </a:solidFill>
              <a:latin typeface="1훈검정고무신 R" panose="02020603020101020101" pitchFamily="18" charset="-127"/>
              <a:ea typeface="1훈검정고무신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8339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z="2800" b="1" dirty="0" smtClean="0">
                <a:latin typeface="한양해서" panose="02030600000101010101" pitchFamily="18" charset="-127"/>
                <a:ea typeface="한양해서" panose="02030600000101010101" pitchFamily="18" charset="-127"/>
              </a:rPr>
              <a:t>낙지샐러드</a:t>
            </a:r>
            <a:endParaRPr lang="ko-KR" altLang="en-US" sz="2800" b="1" dirty="0"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6" t="11345" r="13589" b="4622"/>
          <a:stretch/>
        </p:blipFill>
        <p:spPr>
          <a:xfrm>
            <a:off x="480645" y="1524437"/>
            <a:ext cx="3412120" cy="2708031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5632206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14800" y="1401124"/>
            <a:ext cx="440787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107A29"/>
                </a:solidFill>
                <a:latin typeface="Sandoll 국대떡볶이 02 Bold" pitchFamily="34" charset="-127"/>
                <a:ea typeface="Sandoll 국대떡볶이 02 Bold" pitchFamily="34" charset="-127"/>
              </a:rPr>
              <a:t>낙지</a:t>
            </a:r>
            <a:r>
              <a:rPr lang="ko-KR" altLang="en-US" sz="2400" b="1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의 </a:t>
            </a:r>
            <a:r>
              <a:rPr lang="ko-KR" altLang="en-US" sz="2400" b="1" dirty="0" smtClean="0">
                <a:solidFill>
                  <a:schemeClr val="accent4"/>
                </a:solidFill>
                <a:latin typeface="Sandoll 국대떡볶이 02 Bold" pitchFamily="34" charset="-127"/>
                <a:ea typeface="Sandoll 국대떡볶이 02 Bold" pitchFamily="34" charset="-127"/>
              </a:rPr>
              <a:t>효능</a:t>
            </a:r>
            <a:endParaRPr lang="en-US" altLang="ko-KR" sz="2400" b="1" dirty="0" smtClean="0">
              <a:solidFill>
                <a:schemeClr val="accent4"/>
              </a:solidFill>
              <a:latin typeface="Sandoll 국대떡볶이 02 Bold" pitchFamily="34" charset="-127"/>
              <a:ea typeface="Sandoll 국대떡볶이 02 Bold" pitchFamily="34" charset="-127"/>
            </a:endParaRPr>
          </a:p>
          <a:p>
            <a:pPr>
              <a:lnSpc>
                <a:spcPct val="150000"/>
              </a:lnSpc>
            </a:pPr>
            <a:endParaRPr lang="en-US" altLang="ko-K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107A29"/>
                </a:solidFill>
                <a:latin typeface="Sandoll 국대떡볶이 02 Bold" pitchFamily="34" charset="-127"/>
                <a:ea typeface="Sandoll 국대떡볶이 02 Bold" pitchFamily="34" charset="-127"/>
              </a:rPr>
              <a:t>낙지</a:t>
            </a:r>
            <a:r>
              <a:rPr lang="ko-KR" altLang="en-US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는 오랫동안 </a:t>
            </a:r>
            <a:r>
              <a:rPr lang="ko-KR" altLang="en-US" dirty="0" err="1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야자하는</a:t>
            </a:r>
            <a:r>
              <a:rPr lang="ko-KR" altLang="en-US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  친구들에게 필요한 </a:t>
            </a:r>
            <a:r>
              <a:rPr lang="ko-KR" altLang="en-US" dirty="0" err="1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타우린을</a:t>
            </a:r>
            <a:r>
              <a:rPr lang="ko-KR" altLang="en-US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 포함하고 있어 </a:t>
            </a:r>
            <a:r>
              <a:rPr lang="ko-KR" altLang="en-US" dirty="0" smtClean="0">
                <a:solidFill>
                  <a:srgbClr val="FF0000"/>
                </a:solidFill>
                <a:latin typeface="Sandoll 국대떡볶이 02 Bold" pitchFamily="34" charset="-127"/>
                <a:ea typeface="Sandoll 국대떡볶이 02 Bold" pitchFamily="34" charset="-127"/>
              </a:rPr>
              <a:t>원기회복</a:t>
            </a:r>
            <a:r>
              <a:rPr lang="ko-KR" altLang="en-US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에 큰 도움이 됩니다</a:t>
            </a:r>
            <a:r>
              <a:rPr lang="en-US" altLang="ko-KR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그리고 </a:t>
            </a:r>
            <a:r>
              <a:rPr lang="en-US" altLang="ko-KR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DHA</a:t>
            </a:r>
            <a:r>
              <a:rPr lang="ko-KR" altLang="en-US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가 많이 들어있어 </a:t>
            </a:r>
            <a:r>
              <a:rPr lang="ko-KR" altLang="en-US" dirty="0">
                <a:solidFill>
                  <a:srgbClr val="FF0000"/>
                </a:solidFill>
                <a:latin typeface="Sandoll 국대떡볶이 02 Bold" pitchFamily="34" charset="-127"/>
                <a:ea typeface="Sandoll 국대떡볶이 02 Bold" pitchFamily="34" charset="-127"/>
              </a:rPr>
              <a:t>두뇌발달</a:t>
            </a:r>
            <a:r>
              <a:rPr lang="ko-KR" altLang="en-US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에 좋은 작용을 </a:t>
            </a:r>
            <a:r>
              <a:rPr lang="ko-KR" altLang="en-US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하고</a:t>
            </a:r>
            <a:r>
              <a:rPr lang="en-US" altLang="ko-KR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빈혈을 개선할 수 있는</a:t>
            </a:r>
            <a:endParaRPr lang="en-US" altLang="ko-KR" dirty="0">
              <a:solidFill>
                <a:schemeClr val="bg1"/>
              </a:solidFill>
              <a:latin typeface="Sandoll 국대떡볶이 02 Bold" pitchFamily="34" charset="-127"/>
              <a:ea typeface="Sandoll 국대떡볶이 02 Bold" pitchFamily="34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645" y="4295576"/>
            <a:ext cx="810064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철분이 </a:t>
            </a:r>
            <a:r>
              <a:rPr lang="ko-KR" altLang="en-US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많이 함유되어 있어 피로를 풀 수 있다고 합니다</a:t>
            </a:r>
            <a:r>
              <a:rPr lang="en-US" altLang="ko-KR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또한 단백질이 풍부하고 비타민</a:t>
            </a:r>
            <a:r>
              <a:rPr lang="en-US" altLang="ko-KR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B2 , </a:t>
            </a:r>
            <a:r>
              <a:rPr lang="ko-KR" altLang="en-US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다량의 무기질을 함유하고 있어 ‘동의보감’ 에서는 낙지 한 마리가 인삼 한  근에 버금간다고도 표현하였습니다</a:t>
            </a:r>
            <a:r>
              <a:rPr lang="en-US" altLang="ko-KR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386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z="2800" b="1" dirty="0" smtClean="0">
                <a:latin typeface="한양해서" panose="02030600000101010101" pitchFamily="18" charset="-127"/>
                <a:ea typeface="한양해서" panose="02030600000101010101" pitchFamily="18" charset="-127"/>
              </a:rPr>
              <a:t>낙지샐러드</a:t>
            </a:r>
            <a:endParaRPr lang="ko-KR" altLang="en-US" sz="2800" b="1" dirty="0"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861" y="1156882"/>
            <a:ext cx="4958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2000" b="1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사용재</a:t>
            </a:r>
            <a:r>
              <a:rPr lang="ko-KR" altLang="en-US" sz="2000" b="1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료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76" y="1873789"/>
            <a:ext cx="3641968" cy="3552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6489" y="1443675"/>
            <a:ext cx="241495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낙지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올리브유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씨 겨자</a:t>
            </a: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, </a:t>
            </a: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식초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간장</a:t>
            </a: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, </a:t>
            </a: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설탕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마</a:t>
            </a:r>
            <a:r>
              <a:rPr lang="ko-KR" altLang="en-US" b="1" spc="200" dirty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늘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라이스페이퍼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방울토마토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샐러드용 채소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ko-KR" altLang="en-US" b="1" spc="200" dirty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21411" y="1356937"/>
            <a:ext cx="228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10g</a:t>
            </a:r>
          </a:p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3T</a:t>
            </a:r>
          </a:p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1T</a:t>
            </a:r>
          </a:p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1t</a:t>
            </a:r>
          </a:p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</a:t>
            </a: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알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</a:t>
            </a: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장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</a:t>
            </a: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개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b="1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약간</a:t>
            </a:r>
            <a:endParaRPr lang="ko-KR" altLang="en-US" b="1" dirty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195" y="5634404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직선 연결선 9"/>
          <p:cNvCxnSpPr/>
          <p:nvPr/>
        </p:nvCxnSpPr>
        <p:spPr>
          <a:xfrm>
            <a:off x="6869721" y="1556992"/>
            <a:ext cx="0" cy="43242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97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z="2800" b="1" dirty="0" smtClean="0">
                <a:latin typeface="한양해서" panose="02030600000101010101" pitchFamily="18" charset="-127"/>
                <a:ea typeface="한양해서" panose="02030600000101010101" pitchFamily="18" charset="-127"/>
              </a:rPr>
              <a:t>낙지샐러</a:t>
            </a:r>
            <a:r>
              <a:rPr lang="ko-KR" altLang="en-US" sz="2800" b="1" dirty="0">
                <a:latin typeface="한양해서" panose="02030600000101010101" pitchFamily="18" charset="-127"/>
                <a:ea typeface="한양해서" panose="02030600000101010101" pitchFamily="18" charset="-127"/>
              </a:rPr>
              <a:t>드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5476" y="1034534"/>
            <a:ext cx="3446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b="1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조리과정</a:t>
            </a:r>
            <a:endParaRPr lang="ko-KR" altLang="en-US" b="1" dirty="0">
              <a:solidFill>
                <a:schemeClr val="bg1"/>
              </a:solidFill>
              <a:latin typeface="Sandoll 국대떡볶이 02 Bold" pitchFamily="34" charset="-127"/>
              <a:ea typeface="Sandoll 국대떡볶이 02 Bold" pitchFamily="34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5" t="3674" r="9884" b="3674"/>
          <a:stretch/>
        </p:blipFill>
        <p:spPr>
          <a:xfrm>
            <a:off x="445475" y="1587110"/>
            <a:ext cx="2026937" cy="14449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t="19783" r="9292" b="21304"/>
          <a:stretch/>
        </p:blipFill>
        <p:spPr>
          <a:xfrm>
            <a:off x="445476" y="4773724"/>
            <a:ext cx="2026937" cy="12702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 t="10112" b="20225"/>
          <a:stretch/>
        </p:blipFill>
        <p:spPr>
          <a:xfrm>
            <a:off x="445476" y="3240578"/>
            <a:ext cx="2026937" cy="131969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965938" y="1887411"/>
            <a:ext cx="535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라이스페이퍼는 튀겨서 그릇모양을 만들어 주고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,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  토마토는 얇게 썰어줍니다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9386" y="3546484"/>
            <a:ext cx="4888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2.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끓는 물에 청주와 소금을 넣고 낙지를 살짝 데칩니다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12831" y="5013080"/>
            <a:ext cx="5387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3.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데친 낙지를 먹기 좋은 크기로 자르고 다진 마늘과 소금으로 간을 합니다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4" y="5596278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직선 연결선 10"/>
          <p:cNvCxnSpPr/>
          <p:nvPr/>
        </p:nvCxnSpPr>
        <p:spPr>
          <a:xfrm flipH="1">
            <a:off x="2778370" y="1587110"/>
            <a:ext cx="11722" cy="456750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91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z="2800" b="1" dirty="0" smtClean="0">
                <a:latin typeface="한양해서" panose="02030600000101010101" pitchFamily="18" charset="-127"/>
                <a:ea typeface="한양해서" panose="02030600000101010101" pitchFamily="18" charset="-127"/>
              </a:rPr>
              <a:t>낙지샐러드</a:t>
            </a:r>
            <a:endParaRPr lang="ko-KR" altLang="en-US" sz="2800" b="1" dirty="0"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23" y="3533043"/>
            <a:ext cx="1890713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23" y="1657350"/>
            <a:ext cx="1890713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23138" y="1838493"/>
            <a:ext cx="4806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4.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씨 겨자 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1T, 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식초 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1T,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설탕 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1t, 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간장 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1t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를 너고 섞은 뒤에 올리브유 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3T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를 넣고 잘 섞어줍니다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3137" y="3714186"/>
            <a:ext cx="4806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5.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라이스페이퍼 위에 샐러드용 채소와 낙지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,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방울토마토를 올리고</a:t>
            </a:r>
            <a:r>
              <a:rPr lang="en-US" altLang="ko-KR" sz="2000" spc="200" dirty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 </a:t>
            </a:r>
            <a:r>
              <a:rPr lang="ko-KR" altLang="en-US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드레싱을 뿌려줍니다</a:t>
            </a:r>
            <a:r>
              <a:rPr lang="en-US" altLang="ko-KR" sz="2000" spc="200" dirty="0" smtClean="0">
                <a:solidFill>
                  <a:schemeClr val="bg1"/>
                </a:solidFill>
                <a:latin typeface="한양해서" panose="02030600000101010101" pitchFamily="18" charset="-127"/>
                <a:ea typeface="한양해서" panose="02030600000101010101" pitchFamily="18" charset="-127"/>
              </a:rPr>
              <a:t>. </a:t>
            </a:r>
            <a:endParaRPr lang="ko-KR" altLang="en-US" sz="2000" spc="200" dirty="0">
              <a:solidFill>
                <a:schemeClr val="bg1"/>
              </a:solidFill>
              <a:latin typeface="한양해서" panose="02030600000101010101" pitchFamily="18" charset="-127"/>
              <a:ea typeface="한양해서" panose="02030600000101010101" pitchFamily="18" charset="-127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5657850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직선 연결선 7"/>
          <p:cNvCxnSpPr/>
          <p:nvPr/>
        </p:nvCxnSpPr>
        <p:spPr>
          <a:xfrm flipH="1">
            <a:off x="3176954" y="1566109"/>
            <a:ext cx="1" cy="342792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61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z="2800" b="1" spc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anose="02030600000101010101" pitchFamily="18" charset="-127"/>
                <a:ea typeface="한양해서" panose="02030600000101010101" pitchFamily="18" charset="-127"/>
              </a:rPr>
              <a:t>고추장 살사소스를 얹은 가지 구이</a:t>
            </a:r>
            <a:endParaRPr lang="en-US" altLang="ko-KR" sz="2800" b="1" spc="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anose="02030600000101010101" pitchFamily="18" charset="-127"/>
              <a:ea typeface="한양해서" panose="02030600000101010101" pitchFamily="18" charset="-127"/>
            </a:endParaRPr>
          </a:p>
          <a:p>
            <a:endParaRPr lang="ko-KR" altLang="en-US" sz="2800" b="1" dirty="0">
              <a:solidFill>
                <a:schemeClr val="bg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5693019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52646" y="1148863"/>
            <a:ext cx="3516923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200" dirty="0" smtClean="0">
                <a:solidFill>
                  <a:srgbClr val="107A29"/>
                </a:solidFill>
                <a:latin typeface="Sandoll 국대떡볶이 02 Bold" pitchFamily="34" charset="-127"/>
                <a:ea typeface="Sandoll 국대떡볶이 02 Bold" pitchFamily="34" charset="-127"/>
              </a:rPr>
              <a:t>가지</a:t>
            </a:r>
            <a:r>
              <a:rPr lang="ko-KR" altLang="en-US" sz="2400" b="1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의 </a:t>
            </a:r>
            <a:r>
              <a:rPr lang="ko-KR" altLang="en-US" sz="2400" b="1" spc="200" dirty="0" smtClean="0">
                <a:solidFill>
                  <a:schemeClr val="accent4"/>
                </a:solidFill>
                <a:latin typeface="Sandoll 국대떡볶이 02 Bold" pitchFamily="34" charset="-127"/>
                <a:ea typeface="Sandoll 국대떡볶이 02 Bold" pitchFamily="34" charset="-127"/>
              </a:rPr>
              <a:t>효능</a:t>
            </a:r>
            <a:endParaRPr lang="en-US" altLang="ko-KR" sz="2400" b="1" spc="200" dirty="0" smtClean="0">
              <a:solidFill>
                <a:schemeClr val="accent4"/>
              </a:solidFill>
              <a:latin typeface="Sandoll 국대떡볶이 02 Bold" pitchFamily="34" charset="-127"/>
              <a:ea typeface="Sandoll 국대떡볶이 02 Bold" pitchFamily="34" charset="-127"/>
            </a:endParaRPr>
          </a:p>
          <a:p>
            <a:pPr>
              <a:lnSpc>
                <a:spcPct val="150000"/>
              </a:lnSpc>
            </a:pPr>
            <a:endParaRPr lang="en-US" altLang="ko-KR" spc="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pc="200" dirty="0">
                <a:solidFill>
                  <a:srgbClr val="107A29"/>
                </a:solidFill>
                <a:latin typeface="Sandoll 국대떡볶이 02 Bold" pitchFamily="34" charset="-127"/>
                <a:ea typeface="Sandoll 국대떡볶이 02 Bold" pitchFamily="34" charset="-127"/>
              </a:rPr>
              <a:t>가지</a:t>
            </a: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는 식이섬유가 많이 포함되어있어 장 건강 영양소로 변비 등의 질환을 개선해주고 장내의 노폐물을 제거해주어 </a:t>
            </a:r>
            <a:r>
              <a:rPr lang="ko-KR" altLang="en-US" spc="200" dirty="0">
                <a:solidFill>
                  <a:srgbClr val="FF0000"/>
                </a:solidFill>
                <a:latin typeface="Sandoll 국대떡볶이 02 Bold" pitchFamily="34" charset="-127"/>
                <a:ea typeface="Sandoll 국대떡볶이 02 Bold" pitchFamily="34" charset="-127"/>
              </a:rPr>
              <a:t>장 질환을 </a:t>
            </a:r>
            <a:r>
              <a:rPr lang="ko-KR" altLang="en-US" spc="200" dirty="0" smtClean="0">
                <a:solidFill>
                  <a:srgbClr val="FF0000"/>
                </a:solidFill>
                <a:latin typeface="Sandoll 국대떡볶이 02 Bold" pitchFamily="34" charset="-127"/>
                <a:ea typeface="Sandoll 국대떡볶이 02 Bold" pitchFamily="34" charset="-127"/>
              </a:rPr>
              <a:t>예방 </a:t>
            </a:r>
            <a:r>
              <a:rPr lang="ko-KR" altLang="en-US" spc="200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해주는 </a:t>
            </a: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효과도 가지고 있습니다</a:t>
            </a:r>
            <a:r>
              <a:rPr lang="en-US" altLang="ko-KR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. </a:t>
            </a:r>
            <a:r>
              <a:rPr lang="ko-KR" altLang="en-US" spc="200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또한 다이어트에서 나타나는 </a:t>
            </a:r>
            <a:r>
              <a:rPr lang="ko-KR" altLang="en-US" spc="200" dirty="0">
                <a:solidFill>
                  <a:srgbClr val="FF0000"/>
                </a:solidFill>
                <a:latin typeface="Sandoll 국대떡볶이 02 Bold" pitchFamily="34" charset="-127"/>
                <a:ea typeface="Sandoll 국대떡볶이 02 Bold" pitchFamily="34" charset="-127"/>
              </a:rPr>
              <a:t>변비를 </a:t>
            </a:r>
            <a:r>
              <a:rPr lang="ko-KR" altLang="en-US" spc="200" dirty="0" smtClean="0">
                <a:solidFill>
                  <a:srgbClr val="FF0000"/>
                </a:solidFill>
                <a:latin typeface="Sandoll 국대떡볶이 02 Bold" pitchFamily="34" charset="-127"/>
                <a:ea typeface="Sandoll 국대떡볶이 02 Bold" pitchFamily="34" charset="-127"/>
              </a:rPr>
              <a:t>방지할 </a:t>
            </a:r>
            <a:r>
              <a:rPr lang="ko-KR" altLang="en-US" spc="200" dirty="0">
                <a:solidFill>
                  <a:srgbClr val="FF0000"/>
                </a:solidFill>
                <a:latin typeface="Sandoll 국대떡볶이 02 Bold" pitchFamily="34" charset="-127"/>
                <a:ea typeface="Sandoll 국대떡볶이 02 Bold" pitchFamily="34" charset="-127"/>
              </a:rPr>
              <a:t>수 있습니다</a:t>
            </a:r>
            <a:r>
              <a:rPr lang="en-US" altLang="ko-KR" spc="200" dirty="0">
                <a:solidFill>
                  <a:srgbClr val="FF0000"/>
                </a:solidFill>
                <a:latin typeface="Sandoll 국대떡볶이 02 Bold" pitchFamily="34" charset="-127"/>
                <a:ea typeface="Sandoll 국대떡볶이 02 Bold" pitchFamily="34" charset="-127"/>
              </a:rPr>
              <a:t>.</a:t>
            </a:r>
            <a:endParaRPr lang="en-US" altLang="ko-KR" spc="200" dirty="0" smtClean="0">
              <a:solidFill>
                <a:srgbClr val="FF0000"/>
              </a:solidFill>
              <a:latin typeface="Sandoll 국대떡볶이 02 Bold" pitchFamily="34" charset="-127"/>
              <a:ea typeface="Sandoll 국대떡볶이 02 Bold" pitchFamily="34" charset="-127"/>
            </a:endParaRPr>
          </a:p>
          <a:p>
            <a:endParaRPr lang="ko-KR" altLang="en-US" dirty="0">
              <a:solidFill>
                <a:schemeClr val="bg1"/>
              </a:solidFill>
              <a:latin typeface="Sandoll 국대떡볶이 02 Bold" pitchFamily="34" charset="-127"/>
              <a:ea typeface="Sandoll 국대떡볶이 02 Bold" pitchFamily="34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2" t="1966" r="18433"/>
          <a:stretch/>
        </p:blipFill>
        <p:spPr>
          <a:xfrm rot="16200000">
            <a:off x="1157018" y="1316547"/>
            <a:ext cx="2708034" cy="443591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0121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sz="2800" b="1" spc="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anose="02030600000101010101" pitchFamily="18" charset="-127"/>
                <a:ea typeface="한양해서" panose="02030600000101010101" pitchFamily="18" charset="-127"/>
              </a:rPr>
              <a:t>고추장 </a:t>
            </a:r>
            <a:r>
              <a:rPr lang="ko-KR" altLang="en-US" sz="2800" b="1" spc="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양해서" panose="02030600000101010101" pitchFamily="18" charset="-127"/>
                <a:ea typeface="한양해서" panose="02030600000101010101" pitchFamily="18" charset="-127"/>
              </a:rPr>
              <a:t>살사소스를 얹은 가지 구이</a:t>
            </a:r>
            <a:endParaRPr lang="en-US" altLang="ko-KR" sz="2800" b="1" spc="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양해서" panose="02030600000101010101" pitchFamily="18" charset="-127"/>
              <a:ea typeface="한양해서" panose="02030600000101010101" pitchFamily="18" charset="-127"/>
            </a:endParaRPr>
          </a:p>
          <a:p>
            <a:endParaRPr lang="ko-KR" altLang="en-US" sz="2800" b="1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40" y="1749589"/>
            <a:ext cx="3174247" cy="356460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372705" y="1242645"/>
            <a:ext cx="30362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가지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방</a:t>
            </a: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울토마토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양파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오이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청양고추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고추장</a:t>
            </a: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, </a:t>
            </a:r>
            <a:r>
              <a:rPr lang="ko-KR" altLang="en-US" b="1" spc="200" dirty="0" err="1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라임즙</a:t>
            </a: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, </a:t>
            </a:r>
            <a:r>
              <a:rPr lang="ko-KR" altLang="en-US" b="1" spc="200" dirty="0" err="1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케찹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설탕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마</a:t>
            </a:r>
            <a:r>
              <a:rPr lang="ko-KR" altLang="en-US" b="1" spc="200" dirty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늘</a:t>
            </a:r>
            <a:endParaRPr lang="en-US" altLang="ko-KR" b="1" spc="200" dirty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91038" y="1201574"/>
            <a:ext cx="147711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</a:t>
            </a: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개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5</a:t>
            </a: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개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1/4 </a:t>
            </a: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개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1/3 </a:t>
            </a: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개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</a:t>
            </a:r>
            <a:r>
              <a:rPr lang="ko-KR" altLang="en-US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개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1T</a:t>
            </a:r>
          </a:p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1t</a:t>
            </a:r>
          </a:p>
          <a:p>
            <a:pPr>
              <a:lnSpc>
                <a:spcPct val="200000"/>
              </a:lnSpc>
            </a:pPr>
            <a:r>
              <a:rPr lang="en-US" altLang="ko-KR" b="1" spc="200" dirty="0" smtClean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1</a:t>
            </a:r>
            <a:r>
              <a:rPr lang="ko-KR" altLang="en-US" b="1" spc="200" dirty="0">
                <a:solidFill>
                  <a:schemeClr val="bg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알</a:t>
            </a:r>
            <a:endParaRPr lang="en-US" altLang="ko-KR" b="1" spc="200" dirty="0" smtClean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endParaRPr lang="ko-KR" altLang="en-US" b="1" dirty="0">
              <a:solidFill>
                <a:schemeClr val="bg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861" y="1014768"/>
            <a:ext cx="4958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2000" b="1" dirty="0" smtClean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사용재</a:t>
            </a:r>
            <a:r>
              <a:rPr lang="ko-KR" altLang="en-US" sz="2000" b="1" dirty="0">
                <a:solidFill>
                  <a:schemeClr val="bg1"/>
                </a:solidFill>
                <a:latin typeface="Sandoll 국대떡볶이 02 Bold" pitchFamily="34" charset="-127"/>
                <a:ea typeface="Sandoll 국대떡볶이 02 Bold" pitchFamily="34" charset="-127"/>
              </a:rPr>
              <a:t>료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5686365"/>
            <a:ext cx="15335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직선 연결선 7"/>
          <p:cNvCxnSpPr/>
          <p:nvPr/>
        </p:nvCxnSpPr>
        <p:spPr>
          <a:xfrm>
            <a:off x="7280029" y="1242645"/>
            <a:ext cx="0" cy="45243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48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2140</TotalTime>
  <Words>966</Words>
  <Application>Microsoft Office PowerPoint</Application>
  <PresentationFormat>화면 슬라이드 쇼(4:3)</PresentationFormat>
  <Paragraphs>185</Paragraphs>
  <Slides>26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27" baseType="lpstr">
      <vt:lpstr>Office 테마</vt:lpstr>
      <vt:lpstr>D-90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Jang Ji Eun</dc:creator>
  <cp:lastModifiedBy>조진만</cp:lastModifiedBy>
  <cp:revision>81</cp:revision>
  <dcterms:created xsi:type="dcterms:W3CDTF">2015-05-04T14:17:44Z</dcterms:created>
  <dcterms:modified xsi:type="dcterms:W3CDTF">2016-07-31T14:06:09Z</dcterms:modified>
</cp:coreProperties>
</file>