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8" r:id="rId4"/>
    <p:sldId id="266" r:id="rId5"/>
    <p:sldId id="267" r:id="rId6"/>
    <p:sldId id="268" r:id="rId7"/>
    <p:sldId id="265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33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 smtClean="0"/>
              <a:t>요리시연부문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9736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34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94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696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0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919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331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405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4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755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406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825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CA5D-51A0-48C6-8EED-1BD3102CD44F}" type="datetimeFigureOut">
              <a:rPr lang="ko-KR" altLang="en-US" smtClean="0"/>
              <a:t>2016-08-01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9390-F752-4E69-A44A-1F4CD2C9A5C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4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『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야수를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위한 </a:t>
            </a:r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</a:rPr>
              <a:t>삼肉삼味</a:t>
            </a:r>
            <a:r>
              <a:rPr lang="en-US" altLang="ko-KR" dirty="0" smtClean="0"/>
              <a:t>』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한국치즈과학고등학교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최기정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김원빈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1554471" y="5386388"/>
            <a:ext cx="6088062" cy="922931"/>
          </a:xfrm>
          <a:prstGeom prst="roundRect">
            <a:avLst>
              <a:gd name="adj" fmla="val 8579"/>
            </a:avLst>
          </a:prstGeom>
          <a:gradFill rotWithShape="1">
            <a:gsLst>
              <a:gs pos="0">
                <a:srgbClr val="1AA671"/>
              </a:gs>
              <a:gs pos="100000">
                <a:srgbClr val="92D6A4"/>
              </a:gs>
            </a:gsLst>
            <a:lin ang="5400000" scaled="1"/>
          </a:gradFill>
          <a:ln w="22225" algn="ctr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1752602" y="5434014"/>
            <a:ext cx="6002337" cy="875306"/>
          </a:xfrm>
          <a:prstGeom prst="roundRect">
            <a:avLst>
              <a:gd name="adj" fmla="val 6884"/>
            </a:avLst>
          </a:prstGeom>
          <a:noFill/>
          <a:ln w="19050" cap="rnd" algn="ctr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926951" y="5488465"/>
            <a:ext cx="55485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소고기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돼지고기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닭고기를 각각 조리법을 달리하여</a:t>
            </a:r>
            <a:endParaRPr lang="en-US" altLang="ko-KR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인삼 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대추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치즈와 다양한 야채를 를 사용하여 조리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Picture 17" descr="화살표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7" y="2205039"/>
            <a:ext cx="58086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1476377" y="1439864"/>
            <a:ext cx="6188075" cy="549275"/>
          </a:xfrm>
          <a:prstGeom prst="roundRect">
            <a:avLst>
              <a:gd name="adj" fmla="val 8579"/>
            </a:avLst>
          </a:prstGeom>
          <a:gradFill rotWithShape="1">
            <a:gsLst>
              <a:gs pos="0">
                <a:srgbClr val="669900"/>
              </a:gs>
              <a:gs pos="100000">
                <a:schemeClr val="folHlink"/>
              </a:gs>
            </a:gsLst>
            <a:lin ang="5400000" scaled="1"/>
          </a:gradFill>
          <a:ln w="22225" algn="ctr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1566865" y="1487489"/>
            <a:ext cx="6002337" cy="455612"/>
          </a:xfrm>
          <a:prstGeom prst="roundRect">
            <a:avLst>
              <a:gd name="adj" fmla="val 6884"/>
            </a:avLst>
          </a:prstGeom>
          <a:noFill/>
          <a:ln w="19050" cap="rnd" algn="ctr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566865" y="1530628"/>
            <a:ext cx="58301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야간 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자율학습하는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수험생을 위한 음식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3986215" y="4318001"/>
            <a:ext cx="1158875" cy="469900"/>
          </a:xfrm>
          <a:prstGeom prst="ellipse">
            <a:avLst/>
          </a:prstGeom>
          <a:gradFill rotWithShape="1">
            <a:gsLst>
              <a:gs pos="0">
                <a:schemeClr val="tx1">
                  <a:alpha val="60001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3923928" y="3068960"/>
            <a:ext cx="1295400" cy="1289051"/>
          </a:xfrm>
          <a:prstGeom prst="ellipse">
            <a:avLst/>
          </a:prstGeom>
          <a:solidFill>
            <a:srgbClr val="009900"/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 rot="5400000">
            <a:off x="4290419" y="2846489"/>
            <a:ext cx="525463" cy="1114425"/>
          </a:xfrm>
          <a:prstGeom prst="moon">
            <a:avLst>
              <a:gd name="adj" fmla="val 68467"/>
            </a:avLst>
          </a:prstGeom>
          <a:gradFill rotWithShape="1">
            <a:gsLst>
              <a:gs pos="0">
                <a:schemeClr val="bg1">
                  <a:alpha val="79999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4139952" y="3933057"/>
            <a:ext cx="908050" cy="427039"/>
            <a:chOff x="767" y="1468"/>
            <a:chExt cx="602" cy="284"/>
          </a:xfrm>
        </p:grpSpPr>
        <p:sp>
          <p:nvSpPr>
            <p:cNvPr id="15" name="Oval 34"/>
            <p:cNvSpPr>
              <a:spLocks noChangeArrowheads="1"/>
            </p:cNvSpPr>
            <p:nvPr/>
          </p:nvSpPr>
          <p:spPr bwMode="auto">
            <a:xfrm>
              <a:off x="779" y="1468"/>
              <a:ext cx="584" cy="126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Arc 35"/>
            <p:cNvSpPr>
              <a:spLocks/>
            </p:cNvSpPr>
            <p:nvPr/>
          </p:nvSpPr>
          <p:spPr bwMode="auto">
            <a:xfrm rot="5400000">
              <a:off x="939" y="1322"/>
              <a:ext cx="258" cy="602"/>
            </a:xfrm>
            <a:custGeom>
              <a:avLst/>
              <a:gdLst>
                <a:gd name="T0" fmla="*/ 2 w 21758"/>
                <a:gd name="T1" fmla="*/ 0 h 43200"/>
                <a:gd name="T2" fmla="*/ 0 w 21758"/>
                <a:gd name="T3" fmla="*/ 602 h 43200"/>
                <a:gd name="T4" fmla="*/ 2 w 21758"/>
                <a:gd name="T5" fmla="*/ 301 h 43200"/>
                <a:gd name="T6" fmla="*/ 0 60000 65536"/>
                <a:gd name="T7" fmla="*/ 0 60000 65536"/>
                <a:gd name="T8" fmla="*/ 0 60000 65536"/>
                <a:gd name="T9" fmla="*/ 0 w 21758"/>
                <a:gd name="T10" fmla="*/ 0 h 43200"/>
                <a:gd name="T11" fmla="*/ 21758 w 2175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8" h="43200" fill="none" extrusionOk="0">
                  <a:moveTo>
                    <a:pt x="157" y="0"/>
                  </a:moveTo>
                  <a:cubicBezTo>
                    <a:pt x="12087" y="0"/>
                    <a:pt x="21758" y="9670"/>
                    <a:pt x="21758" y="21600"/>
                  </a:cubicBezTo>
                  <a:cubicBezTo>
                    <a:pt x="21758" y="33529"/>
                    <a:pt x="12087" y="43200"/>
                    <a:pt x="158" y="43200"/>
                  </a:cubicBezTo>
                  <a:cubicBezTo>
                    <a:pt x="105" y="43200"/>
                    <a:pt x="52" y="43199"/>
                    <a:pt x="-1" y="43199"/>
                  </a:cubicBezTo>
                </a:path>
                <a:path w="21758" h="43200" stroke="0" extrusionOk="0">
                  <a:moveTo>
                    <a:pt x="157" y="0"/>
                  </a:moveTo>
                  <a:cubicBezTo>
                    <a:pt x="12087" y="0"/>
                    <a:pt x="21758" y="9670"/>
                    <a:pt x="21758" y="21600"/>
                  </a:cubicBezTo>
                  <a:cubicBezTo>
                    <a:pt x="21758" y="33529"/>
                    <a:pt x="12087" y="43200"/>
                    <a:pt x="158" y="43200"/>
                  </a:cubicBezTo>
                  <a:cubicBezTo>
                    <a:pt x="105" y="43200"/>
                    <a:pt x="52" y="43199"/>
                    <a:pt x="-1" y="43199"/>
                  </a:cubicBezTo>
                  <a:lnTo>
                    <a:pt x="158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79999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" name="Oval 37"/>
          <p:cNvSpPr>
            <a:spLocks noChangeArrowheads="1"/>
          </p:cNvSpPr>
          <p:nvPr/>
        </p:nvSpPr>
        <p:spPr bwMode="auto">
          <a:xfrm>
            <a:off x="5556252" y="4591051"/>
            <a:ext cx="1158875" cy="469900"/>
          </a:xfrm>
          <a:prstGeom prst="ellipse">
            <a:avLst/>
          </a:prstGeom>
          <a:gradFill rotWithShape="1">
            <a:gsLst>
              <a:gs pos="0">
                <a:schemeClr val="tx1">
                  <a:alpha val="60001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" name="Oval 38"/>
          <p:cNvSpPr>
            <a:spLocks noChangeArrowheads="1"/>
          </p:cNvSpPr>
          <p:nvPr/>
        </p:nvSpPr>
        <p:spPr bwMode="auto">
          <a:xfrm>
            <a:off x="5494338" y="3573463"/>
            <a:ext cx="1295400" cy="1289051"/>
          </a:xfrm>
          <a:prstGeom prst="ellipse">
            <a:avLst/>
          </a:prstGeom>
          <a:solidFill>
            <a:srgbClr val="82B000"/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AutoShape 39"/>
          <p:cNvSpPr>
            <a:spLocks noChangeArrowheads="1"/>
          </p:cNvSpPr>
          <p:nvPr/>
        </p:nvSpPr>
        <p:spPr bwMode="auto">
          <a:xfrm rot="5400000">
            <a:off x="5882483" y="3299621"/>
            <a:ext cx="525463" cy="1114425"/>
          </a:xfrm>
          <a:prstGeom prst="moon">
            <a:avLst>
              <a:gd name="adj" fmla="val 87500"/>
            </a:avLst>
          </a:prstGeom>
          <a:gradFill rotWithShape="1">
            <a:gsLst>
              <a:gs pos="0">
                <a:schemeClr val="bg1">
                  <a:alpha val="79999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5684838" y="4406901"/>
            <a:ext cx="908050" cy="427039"/>
            <a:chOff x="767" y="1468"/>
            <a:chExt cx="602" cy="284"/>
          </a:xfrm>
        </p:grpSpPr>
        <p:sp>
          <p:nvSpPr>
            <p:cNvPr id="21" name="Oval 41"/>
            <p:cNvSpPr>
              <a:spLocks noChangeArrowheads="1"/>
            </p:cNvSpPr>
            <p:nvPr/>
          </p:nvSpPr>
          <p:spPr bwMode="auto">
            <a:xfrm>
              <a:off x="779" y="1468"/>
              <a:ext cx="584" cy="126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Arc 42"/>
            <p:cNvSpPr>
              <a:spLocks/>
            </p:cNvSpPr>
            <p:nvPr/>
          </p:nvSpPr>
          <p:spPr bwMode="auto">
            <a:xfrm rot="5400000">
              <a:off x="939" y="1322"/>
              <a:ext cx="258" cy="602"/>
            </a:xfrm>
            <a:custGeom>
              <a:avLst/>
              <a:gdLst>
                <a:gd name="T0" fmla="*/ 2 w 21758"/>
                <a:gd name="T1" fmla="*/ 0 h 43200"/>
                <a:gd name="T2" fmla="*/ 0 w 21758"/>
                <a:gd name="T3" fmla="*/ 602 h 43200"/>
                <a:gd name="T4" fmla="*/ 2 w 21758"/>
                <a:gd name="T5" fmla="*/ 301 h 43200"/>
                <a:gd name="T6" fmla="*/ 0 60000 65536"/>
                <a:gd name="T7" fmla="*/ 0 60000 65536"/>
                <a:gd name="T8" fmla="*/ 0 60000 65536"/>
                <a:gd name="T9" fmla="*/ 0 w 21758"/>
                <a:gd name="T10" fmla="*/ 0 h 43200"/>
                <a:gd name="T11" fmla="*/ 21758 w 2175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8" h="43200" fill="none" extrusionOk="0">
                  <a:moveTo>
                    <a:pt x="157" y="0"/>
                  </a:moveTo>
                  <a:cubicBezTo>
                    <a:pt x="12087" y="0"/>
                    <a:pt x="21758" y="9670"/>
                    <a:pt x="21758" y="21600"/>
                  </a:cubicBezTo>
                  <a:cubicBezTo>
                    <a:pt x="21758" y="33529"/>
                    <a:pt x="12087" y="43200"/>
                    <a:pt x="158" y="43200"/>
                  </a:cubicBezTo>
                  <a:cubicBezTo>
                    <a:pt x="105" y="43200"/>
                    <a:pt x="52" y="43199"/>
                    <a:pt x="-1" y="43199"/>
                  </a:cubicBezTo>
                </a:path>
                <a:path w="21758" h="43200" stroke="0" extrusionOk="0">
                  <a:moveTo>
                    <a:pt x="157" y="0"/>
                  </a:moveTo>
                  <a:cubicBezTo>
                    <a:pt x="12087" y="0"/>
                    <a:pt x="21758" y="9670"/>
                    <a:pt x="21758" y="21600"/>
                  </a:cubicBezTo>
                  <a:cubicBezTo>
                    <a:pt x="21758" y="33529"/>
                    <a:pt x="12087" y="43200"/>
                    <a:pt x="158" y="43200"/>
                  </a:cubicBezTo>
                  <a:cubicBezTo>
                    <a:pt x="105" y="43200"/>
                    <a:pt x="52" y="43199"/>
                    <a:pt x="-1" y="43199"/>
                  </a:cubicBezTo>
                  <a:lnTo>
                    <a:pt x="158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79999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5479307" y="3787101"/>
            <a:ext cx="1338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보양</a:t>
            </a:r>
            <a:endParaRPr lang="en-US" altLang="ko-KR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식재료사</a:t>
            </a:r>
            <a:r>
              <a:rPr lang="ko-KR" altLang="en-US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용</a:t>
            </a:r>
            <a:endParaRPr lang="en-US" altLang="ko-KR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Oval 44"/>
          <p:cNvSpPr>
            <a:spLocks noChangeArrowheads="1"/>
          </p:cNvSpPr>
          <p:nvPr/>
        </p:nvSpPr>
        <p:spPr bwMode="auto">
          <a:xfrm>
            <a:off x="2444752" y="4591051"/>
            <a:ext cx="1158875" cy="469900"/>
          </a:xfrm>
          <a:prstGeom prst="ellipse">
            <a:avLst/>
          </a:prstGeom>
          <a:gradFill rotWithShape="1">
            <a:gsLst>
              <a:gs pos="0">
                <a:schemeClr val="tx1">
                  <a:alpha val="60001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" name="Oval 45"/>
          <p:cNvSpPr>
            <a:spLocks noChangeArrowheads="1"/>
          </p:cNvSpPr>
          <p:nvPr/>
        </p:nvSpPr>
        <p:spPr bwMode="auto">
          <a:xfrm>
            <a:off x="2382838" y="3573463"/>
            <a:ext cx="1295400" cy="1289051"/>
          </a:xfrm>
          <a:prstGeom prst="ellipse">
            <a:avLst/>
          </a:prstGeom>
          <a:solidFill>
            <a:srgbClr val="82B000"/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 rot="5400000">
            <a:off x="2770982" y="3299621"/>
            <a:ext cx="525463" cy="1114425"/>
          </a:xfrm>
          <a:prstGeom prst="moon">
            <a:avLst>
              <a:gd name="adj" fmla="val 87500"/>
            </a:avLst>
          </a:prstGeom>
          <a:gradFill rotWithShape="1">
            <a:gsLst>
              <a:gs pos="0">
                <a:schemeClr val="bg1">
                  <a:alpha val="79999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7" name="Group 47"/>
          <p:cNvGrpSpPr>
            <a:grpSpLocks/>
          </p:cNvGrpSpPr>
          <p:nvPr/>
        </p:nvGrpSpPr>
        <p:grpSpPr bwMode="auto">
          <a:xfrm>
            <a:off x="2573338" y="4406901"/>
            <a:ext cx="908050" cy="427039"/>
            <a:chOff x="767" y="1468"/>
            <a:chExt cx="602" cy="284"/>
          </a:xfrm>
        </p:grpSpPr>
        <p:sp>
          <p:nvSpPr>
            <p:cNvPr id="28" name="Oval 48"/>
            <p:cNvSpPr>
              <a:spLocks noChangeArrowheads="1"/>
            </p:cNvSpPr>
            <p:nvPr/>
          </p:nvSpPr>
          <p:spPr bwMode="auto">
            <a:xfrm>
              <a:off x="779" y="1468"/>
              <a:ext cx="584" cy="126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Arc 49"/>
            <p:cNvSpPr>
              <a:spLocks/>
            </p:cNvSpPr>
            <p:nvPr/>
          </p:nvSpPr>
          <p:spPr bwMode="auto">
            <a:xfrm rot="5400000">
              <a:off x="939" y="1322"/>
              <a:ext cx="258" cy="602"/>
            </a:xfrm>
            <a:custGeom>
              <a:avLst/>
              <a:gdLst>
                <a:gd name="T0" fmla="*/ 2 w 21758"/>
                <a:gd name="T1" fmla="*/ 0 h 43200"/>
                <a:gd name="T2" fmla="*/ 0 w 21758"/>
                <a:gd name="T3" fmla="*/ 602 h 43200"/>
                <a:gd name="T4" fmla="*/ 2 w 21758"/>
                <a:gd name="T5" fmla="*/ 301 h 43200"/>
                <a:gd name="T6" fmla="*/ 0 60000 65536"/>
                <a:gd name="T7" fmla="*/ 0 60000 65536"/>
                <a:gd name="T8" fmla="*/ 0 60000 65536"/>
                <a:gd name="T9" fmla="*/ 0 w 21758"/>
                <a:gd name="T10" fmla="*/ 0 h 43200"/>
                <a:gd name="T11" fmla="*/ 21758 w 2175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8" h="43200" fill="none" extrusionOk="0">
                  <a:moveTo>
                    <a:pt x="157" y="0"/>
                  </a:moveTo>
                  <a:cubicBezTo>
                    <a:pt x="12087" y="0"/>
                    <a:pt x="21758" y="9670"/>
                    <a:pt x="21758" y="21600"/>
                  </a:cubicBezTo>
                  <a:cubicBezTo>
                    <a:pt x="21758" y="33529"/>
                    <a:pt x="12087" y="43200"/>
                    <a:pt x="158" y="43200"/>
                  </a:cubicBezTo>
                  <a:cubicBezTo>
                    <a:pt x="105" y="43200"/>
                    <a:pt x="52" y="43199"/>
                    <a:pt x="-1" y="43199"/>
                  </a:cubicBezTo>
                </a:path>
                <a:path w="21758" h="43200" stroke="0" extrusionOk="0">
                  <a:moveTo>
                    <a:pt x="157" y="0"/>
                  </a:moveTo>
                  <a:cubicBezTo>
                    <a:pt x="12087" y="0"/>
                    <a:pt x="21758" y="9670"/>
                    <a:pt x="21758" y="21600"/>
                  </a:cubicBezTo>
                  <a:cubicBezTo>
                    <a:pt x="21758" y="33529"/>
                    <a:pt x="12087" y="43200"/>
                    <a:pt x="158" y="43200"/>
                  </a:cubicBezTo>
                  <a:cubicBezTo>
                    <a:pt x="105" y="43200"/>
                    <a:pt x="52" y="43199"/>
                    <a:pt x="-1" y="43199"/>
                  </a:cubicBezTo>
                  <a:lnTo>
                    <a:pt x="158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79999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0" name="Rectangle 50"/>
          <p:cNvSpPr>
            <a:spLocks noChangeArrowheads="1"/>
          </p:cNvSpPr>
          <p:nvPr/>
        </p:nvSpPr>
        <p:spPr bwMode="auto">
          <a:xfrm>
            <a:off x="2471776" y="3859889"/>
            <a:ext cx="11079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임실</a:t>
            </a:r>
            <a:endParaRPr lang="en-US" altLang="ko-KR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치즈이</a:t>
            </a:r>
            <a:r>
              <a:rPr lang="ko-KR" altLang="en-US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용</a:t>
            </a:r>
          </a:p>
        </p:txBody>
      </p:sp>
      <p:sp>
        <p:nvSpPr>
          <p:cNvPr id="31" name="Rectangle 50"/>
          <p:cNvSpPr>
            <a:spLocks noChangeArrowheads="1"/>
          </p:cNvSpPr>
          <p:nvPr/>
        </p:nvSpPr>
        <p:spPr bwMode="auto">
          <a:xfrm>
            <a:off x="3851920" y="3282598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삼肉삼味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31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사용재료</a:t>
            </a:r>
            <a:endParaRPr lang="ko-KR" altLang="en-US" sz="2800" dirty="0"/>
          </a:p>
        </p:txBody>
      </p:sp>
      <p:pic>
        <p:nvPicPr>
          <p:cNvPr id="1026" name="Picture 2" descr="C:\Users\Administrator\Desktop\직박구리\사진\147003355164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2"/>
            <a:ext cx="3096344" cy="21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직박구리\사진\14700336205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83709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직박구리\사진\147003368511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r="-2444"/>
          <a:stretch/>
        </p:blipFill>
        <p:spPr bwMode="auto">
          <a:xfrm>
            <a:off x="6104416" y="3672565"/>
            <a:ext cx="2736303" cy="229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직박구리\사진\147003369987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4587" y="3258414"/>
            <a:ext cx="23222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07904" y="1183709"/>
            <a:ext cx="2232248" cy="512561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1200" dirty="0" smtClean="0"/>
              <a:t>--</a:t>
            </a:r>
            <a:r>
              <a:rPr lang="ko-KR" altLang="en-US" sz="1200" dirty="0" smtClean="0"/>
              <a:t>좌측 상단 </a:t>
            </a:r>
            <a:r>
              <a:rPr lang="ko-KR" altLang="en-US" sz="1200" u="sng" dirty="0" err="1" smtClean="0"/>
              <a:t>화계선</a:t>
            </a:r>
            <a:r>
              <a:rPr lang="ko-KR" altLang="en-US" sz="1200" dirty="0" smtClean="0"/>
              <a:t> 재료</a:t>
            </a:r>
            <a:r>
              <a:rPr lang="en-US" altLang="ko-KR" sz="1200" dirty="0" smtClean="0"/>
              <a:t>--</a:t>
            </a:r>
            <a:br>
              <a:rPr lang="en-US" altLang="ko-KR" sz="1200" dirty="0" smtClean="0"/>
            </a:br>
            <a:r>
              <a:rPr lang="ko-KR" altLang="en-US" sz="1200" dirty="0" smtClean="0"/>
              <a:t>닭 가슴살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두부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토마토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인삼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대추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새싹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전분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소금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후춧가루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땅콩겨자소스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smtClean="0"/>
              <a:t>--</a:t>
            </a:r>
            <a:r>
              <a:rPr lang="ko-KR" altLang="en-US" sz="1200" dirty="0" smtClean="0"/>
              <a:t>우측 상단 </a:t>
            </a:r>
            <a:r>
              <a:rPr lang="ko-KR" altLang="en-US" sz="1200" u="sng" dirty="0" smtClean="0"/>
              <a:t>치즈 돈 </a:t>
            </a:r>
            <a:r>
              <a:rPr lang="ko-KR" altLang="en-US" sz="1200" u="sng" dirty="0" err="1" smtClean="0"/>
              <a:t>목심</a:t>
            </a:r>
            <a:r>
              <a:rPr lang="ko-KR" altLang="en-US" sz="1200" u="sng" dirty="0" smtClean="0"/>
              <a:t>  말이 튀김 재료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–</a:t>
            </a:r>
            <a:br>
              <a:rPr lang="en-US" altLang="ko-KR" sz="1200" dirty="0" smtClean="0"/>
            </a:br>
            <a:r>
              <a:rPr lang="ko-KR" altLang="en-US" sz="1200" dirty="0" err="1" smtClean="0"/>
              <a:t>돈목심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가지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애호박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치즈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소금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밀가루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돈까스</a:t>
            </a:r>
            <a:r>
              <a:rPr lang="ko-KR" altLang="en-US" sz="1200" dirty="0" smtClean="0"/>
              <a:t> 소스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후춧가루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습식 빵 가루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/>
              <a:t> </a:t>
            </a:r>
            <a:r>
              <a:rPr lang="en-US" altLang="ko-KR" sz="1200" dirty="0" smtClean="0"/>
              <a:t>                                              </a:t>
            </a:r>
            <a:br>
              <a:rPr lang="en-US" altLang="ko-KR" sz="1200" dirty="0" smtClean="0"/>
            </a:b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smtClean="0"/>
              <a:t>-- </a:t>
            </a:r>
            <a:r>
              <a:rPr lang="ko-KR" altLang="en-US" sz="1200" dirty="0" smtClean="0"/>
              <a:t>좌측 하단 차돌박이 버섯 말이 재료 </a:t>
            </a:r>
            <a:r>
              <a:rPr lang="en-US" altLang="ko-KR" sz="1200" dirty="0" smtClean="0"/>
              <a:t>–</a:t>
            </a:r>
            <a:br>
              <a:rPr lang="en-US" altLang="ko-KR" sz="1200" dirty="0" smtClean="0"/>
            </a:br>
            <a:r>
              <a:rPr lang="ko-KR" altLang="en-US" sz="1200" dirty="0" smtClean="0"/>
              <a:t>차돌박이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팽이버섯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빨강 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err="1" smtClean="0"/>
              <a:t>파프리카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황색 </a:t>
            </a:r>
            <a:r>
              <a:rPr lang="ko-KR" altLang="en-US" sz="1200" dirty="0" err="1" smtClean="0"/>
              <a:t>파프리카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smtClean="0"/>
              <a:t> </a:t>
            </a:r>
            <a:r>
              <a:rPr lang="ko-KR" altLang="en-US" sz="1200" dirty="0" smtClean="0"/>
              <a:t>부추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소금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후춧가루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부추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err="1" smtClean="0"/>
              <a:t>데리야끼소스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smtClean="0"/>
              <a:t>--</a:t>
            </a:r>
            <a:r>
              <a:rPr lang="ko-KR" altLang="en-US" sz="1200" dirty="0" smtClean="0"/>
              <a:t>야채 볶음밥 재료 </a:t>
            </a:r>
            <a:r>
              <a:rPr lang="en-US" altLang="ko-KR" sz="1200" dirty="0" smtClean="0"/>
              <a:t>–</a:t>
            </a:r>
            <a:br>
              <a:rPr lang="en-US" altLang="ko-KR" sz="1200" dirty="0" smtClean="0"/>
            </a:br>
            <a:r>
              <a:rPr lang="ko-KR" altLang="en-US" sz="1200" dirty="0"/>
              <a:t>빨강 </a:t>
            </a:r>
            <a:r>
              <a:rPr lang="ko-KR" altLang="en-US" sz="1200" dirty="0" err="1" smtClean="0"/>
              <a:t>파프리카</a:t>
            </a:r>
            <a:r>
              <a:rPr lang="en-US" altLang="ko-KR" sz="1200" dirty="0"/>
              <a:t>, </a:t>
            </a:r>
            <a:r>
              <a:rPr lang="ko-KR" altLang="en-US" sz="1200" dirty="0"/>
              <a:t>황색 </a:t>
            </a:r>
            <a:r>
              <a:rPr lang="ko-KR" altLang="en-US" sz="1200" dirty="0" err="1" smtClean="0"/>
              <a:t>파프리카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지단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부추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소금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후춧가루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 err="1" smtClean="0"/>
              <a:t>굴소스</a:t>
            </a:r>
            <a:endParaRPr lang="ko-KR" alt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35381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땅콩소스를 곁들인 </a:t>
            </a:r>
            <a:r>
              <a:rPr lang="ko-KR" altLang="en-US" sz="2800" dirty="0" err="1" smtClean="0"/>
              <a:t>화계선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120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55332" y="2991256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69918" y="2996952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48236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5120" y="472514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61406" y="471944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555332" y="4732113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4769918" y="4737809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6948236" y="4737809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213426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408774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608538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50" name="Picture 2" descr="C:\Users\Administrator\Desktop\직박구리\사진\147003355164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0" y="1282963"/>
            <a:ext cx="1800200" cy="120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직박구리\사진\147003357663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63" y="1282963"/>
            <a:ext cx="1783169" cy="12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직박구리\사진\147003357901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11" y="1282963"/>
            <a:ext cx="1782671" cy="120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\Desktop\직박구리\사진\147003358739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74" y="1282963"/>
            <a:ext cx="1780962" cy="120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직박구리\사진\147003359103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3611" y="2692224"/>
            <a:ext cx="1218438" cy="182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직박구리\사진\1470033593194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48785" y="2714341"/>
            <a:ext cx="1229832" cy="178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istrator\Desktop\직박구리\사진\147003359901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36" y="3017830"/>
            <a:ext cx="1800200" cy="12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istrator\Desktop\직박구리\사진\1470033596069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0" y="4748629"/>
            <a:ext cx="1785550" cy="1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istrator\Desktop\직박구리\사진\1470033574426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58" y="2996953"/>
            <a:ext cx="174202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istrator\Desktop\직박구리\사진\1470033608637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97" y="4737809"/>
            <a:ext cx="1765735" cy="121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istrator\Desktop\직박구리\사진\1470033737160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58" y="4736118"/>
            <a:ext cx="1815580" cy="122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648072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치즈와 야채를 감싼 돈 </a:t>
            </a:r>
            <a:r>
              <a:rPr lang="ko-KR" altLang="en-US" sz="2800" dirty="0" err="1" smtClean="0"/>
              <a:t>목심말이</a:t>
            </a:r>
            <a:r>
              <a:rPr lang="ko-KR" altLang="en-US" sz="2800" dirty="0" smtClean="0"/>
              <a:t> 튀김 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120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55332" y="2991256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69918" y="2996952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48236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5120" y="472514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61406" y="471944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555332" y="4732113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4769918" y="4737809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6948236" y="4737809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213426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408774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608538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098" name="Picture 2" descr="C:\Users\Administrator\Desktop\직박구리\사진\14700336205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032" y="1263064"/>
            <a:ext cx="178004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직박구리\사진\147003363158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32" y="1268760"/>
            <a:ext cx="180020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직박구리\사진\147003364077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79" y="1280800"/>
            <a:ext cx="1826940" cy="12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istrator\Desktop\직박구리\사진\147003364332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58" y="1244958"/>
            <a:ext cx="1775577" cy="124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istrator\Desktop\직박구리\사진\147003364510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0" y="2997775"/>
            <a:ext cx="1763960" cy="12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istrator\Desktop\직박구리\사진\1470033649784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74" y="2969979"/>
            <a:ext cx="1787758" cy="124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istrator\Desktop\직박구리\사진\1470033678939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93" y="2983186"/>
            <a:ext cx="1814745" cy="12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dministrator\Desktop\직박구리\사진\1470033737160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13" y="2997774"/>
            <a:ext cx="1815722" cy="12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547664" y="404664"/>
            <a:ext cx="7344816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err="1" smtClean="0"/>
              <a:t>데리야끼소스</a:t>
            </a:r>
            <a:r>
              <a:rPr lang="ko-KR" altLang="en-US" sz="2800" dirty="0" smtClean="0"/>
              <a:t> 와 버섯 야채를 넣은 차돌박이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120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55332" y="2991256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69918" y="2996952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48236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5120" y="472514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61406" y="471944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555332" y="4732113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4769918" y="4737809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6948236" y="4737809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213426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408774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608538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122" name="Picture 2" descr="C:\Users\Administrator\Desktop\직박구리\사진\147003369987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883" y="940959"/>
            <a:ext cx="1247936" cy="185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esktop\직박구리\사진\147003370386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32" y="1272738"/>
            <a:ext cx="1800200" cy="12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istrator\Desktop\직박구리\사진\147003370581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29" y="1272738"/>
            <a:ext cx="1889490" cy="122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istrator\Desktop\직박구리\사진\147003371177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74" y="1263064"/>
            <a:ext cx="1780962" cy="122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istrator\Desktop\직박구리\사진\147003370802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1" y="2991256"/>
            <a:ext cx="1819700" cy="122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istrator\Desktop\직박구리\사진\147003373351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36" y="3012318"/>
            <a:ext cx="178496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istrator\Desktop\직박구리\사진\1470033685112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32" y="2997443"/>
            <a:ext cx="1800200" cy="123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istrator\Desktop\직박구리\사진\1470033686999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0" y="2997443"/>
            <a:ext cx="1786190" cy="123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 smtClean="0">
                <a:solidFill>
                  <a:schemeClr val="tx2"/>
                </a:solidFill>
              </a:rPr>
              <a:t>야간 자율 학습을 하는 수험생들의 지친 몸과 마음을 달래주기 위하여</a:t>
            </a:r>
            <a:endParaRPr lang="en-US" altLang="ko-KR" sz="1100" dirty="0" smtClean="0">
              <a:solidFill>
                <a:schemeClr val="tx2"/>
              </a:solidFill>
            </a:endParaRPr>
          </a:p>
          <a:p>
            <a:r>
              <a:rPr lang="ko-KR" altLang="en-US" sz="1100" dirty="0" smtClean="0">
                <a:solidFill>
                  <a:schemeClr val="tx2"/>
                </a:solidFill>
              </a:rPr>
              <a:t>영양가가 풍부한 육류 </a:t>
            </a:r>
            <a:r>
              <a:rPr lang="en-US" altLang="ko-KR" sz="1100" dirty="0" smtClean="0">
                <a:solidFill>
                  <a:schemeClr val="tx2"/>
                </a:solidFill>
              </a:rPr>
              <a:t>3</a:t>
            </a:r>
            <a:r>
              <a:rPr lang="ko-KR" altLang="en-US" sz="1100" dirty="0" smtClean="0">
                <a:solidFill>
                  <a:schemeClr val="tx2"/>
                </a:solidFill>
              </a:rPr>
              <a:t>종 </a:t>
            </a:r>
            <a:r>
              <a:rPr lang="en-US" altLang="ko-KR" sz="1100" dirty="0" smtClean="0">
                <a:solidFill>
                  <a:schemeClr val="tx2"/>
                </a:solidFill>
              </a:rPr>
              <a:t>(</a:t>
            </a:r>
            <a:r>
              <a:rPr lang="ko-KR" altLang="en-US" sz="1100" dirty="0" smtClean="0">
                <a:solidFill>
                  <a:schemeClr val="tx2"/>
                </a:solidFill>
              </a:rPr>
              <a:t>소고기</a:t>
            </a:r>
            <a:r>
              <a:rPr lang="en-US" altLang="ko-KR" sz="1100" dirty="0" smtClean="0">
                <a:solidFill>
                  <a:schemeClr val="tx2"/>
                </a:solidFill>
              </a:rPr>
              <a:t>, </a:t>
            </a:r>
            <a:r>
              <a:rPr lang="ko-KR" altLang="en-US" sz="1100" dirty="0" smtClean="0">
                <a:solidFill>
                  <a:schemeClr val="tx2"/>
                </a:solidFill>
              </a:rPr>
              <a:t>돼지고기</a:t>
            </a:r>
            <a:r>
              <a:rPr lang="en-US" altLang="ko-KR" sz="1100" dirty="0" smtClean="0">
                <a:solidFill>
                  <a:schemeClr val="tx2"/>
                </a:solidFill>
              </a:rPr>
              <a:t>, </a:t>
            </a:r>
            <a:r>
              <a:rPr lang="ko-KR" altLang="en-US" sz="1100" dirty="0" smtClean="0">
                <a:solidFill>
                  <a:schemeClr val="tx2"/>
                </a:solidFill>
              </a:rPr>
              <a:t>닭고기</a:t>
            </a:r>
            <a:r>
              <a:rPr lang="en-US" altLang="ko-KR" sz="1100" dirty="0" smtClean="0">
                <a:solidFill>
                  <a:schemeClr val="tx2"/>
                </a:solidFill>
              </a:rPr>
              <a:t>) </a:t>
            </a:r>
            <a:r>
              <a:rPr lang="ko-KR" altLang="en-US" sz="1100" dirty="0" smtClean="0">
                <a:solidFill>
                  <a:schemeClr val="tx2"/>
                </a:solidFill>
              </a:rPr>
              <a:t>을 각각의 조리법을 달리하여</a:t>
            </a:r>
            <a:endParaRPr lang="en-US" altLang="ko-KR" sz="1100" dirty="0" smtClean="0">
              <a:solidFill>
                <a:schemeClr val="tx2"/>
              </a:solidFill>
            </a:endParaRPr>
          </a:p>
          <a:p>
            <a:r>
              <a:rPr lang="ko-KR" altLang="en-US" sz="1100" dirty="0" smtClean="0">
                <a:solidFill>
                  <a:schemeClr val="tx2"/>
                </a:solidFill>
              </a:rPr>
              <a:t>지지고</a:t>
            </a:r>
            <a:r>
              <a:rPr lang="en-US" altLang="ko-KR" sz="1100" dirty="0" smtClean="0">
                <a:solidFill>
                  <a:schemeClr val="tx2"/>
                </a:solidFill>
              </a:rPr>
              <a:t>, </a:t>
            </a:r>
            <a:r>
              <a:rPr lang="ko-KR" altLang="en-US" sz="1100" dirty="0" smtClean="0">
                <a:solidFill>
                  <a:schemeClr val="tx2"/>
                </a:solidFill>
              </a:rPr>
              <a:t>찌고</a:t>
            </a:r>
            <a:r>
              <a:rPr lang="en-US" altLang="ko-KR" sz="1100" dirty="0" smtClean="0">
                <a:solidFill>
                  <a:schemeClr val="tx2"/>
                </a:solidFill>
              </a:rPr>
              <a:t>, </a:t>
            </a:r>
            <a:r>
              <a:rPr lang="ko-KR" altLang="en-US" sz="1100" dirty="0">
                <a:solidFill>
                  <a:schemeClr val="tx2"/>
                </a:solidFill>
              </a:rPr>
              <a:t>튀</a:t>
            </a:r>
            <a:r>
              <a:rPr lang="ko-KR" altLang="en-US" sz="1100" dirty="0" smtClean="0">
                <a:solidFill>
                  <a:schemeClr val="tx2"/>
                </a:solidFill>
              </a:rPr>
              <a:t>겨내고</a:t>
            </a:r>
            <a:r>
              <a:rPr lang="en-US" altLang="ko-KR" sz="1100" dirty="0" smtClean="0">
                <a:solidFill>
                  <a:schemeClr val="tx2"/>
                </a:solidFill>
              </a:rPr>
              <a:t>, </a:t>
            </a:r>
            <a:r>
              <a:rPr lang="ko-KR" altLang="en-US" sz="1100" dirty="0" smtClean="0">
                <a:solidFill>
                  <a:schemeClr val="tx2"/>
                </a:solidFill>
              </a:rPr>
              <a:t>볶아서 색다르게 조리하고 곁들이 재료는 인삼</a:t>
            </a:r>
            <a:r>
              <a:rPr lang="en-US" altLang="ko-KR" sz="1100" dirty="0" smtClean="0">
                <a:solidFill>
                  <a:schemeClr val="tx2"/>
                </a:solidFill>
              </a:rPr>
              <a:t>,</a:t>
            </a:r>
            <a:r>
              <a:rPr lang="ko-KR" altLang="en-US" sz="1100" dirty="0" smtClean="0">
                <a:solidFill>
                  <a:schemeClr val="tx2"/>
                </a:solidFill>
              </a:rPr>
              <a:t> 대추</a:t>
            </a:r>
            <a:r>
              <a:rPr lang="en-US" altLang="ko-KR" sz="1100" dirty="0" smtClean="0">
                <a:solidFill>
                  <a:schemeClr val="tx2"/>
                </a:solidFill>
              </a:rPr>
              <a:t>,</a:t>
            </a:r>
            <a:r>
              <a:rPr lang="ko-KR" altLang="en-US" sz="1100" dirty="0" smtClean="0">
                <a:solidFill>
                  <a:schemeClr val="tx2"/>
                </a:solidFill>
              </a:rPr>
              <a:t> 치즈 등 </a:t>
            </a:r>
            <a:endParaRPr lang="en-US" altLang="ko-KR" sz="1100" dirty="0" smtClean="0">
              <a:solidFill>
                <a:schemeClr val="tx2"/>
              </a:solidFill>
            </a:endParaRPr>
          </a:p>
          <a:p>
            <a:r>
              <a:rPr lang="ko-KR" altLang="en-US" sz="1100" dirty="0" smtClean="0">
                <a:solidFill>
                  <a:schemeClr val="tx2"/>
                </a:solidFill>
              </a:rPr>
              <a:t>영양가가 풍부한 식 재료를 이용하여  육류와 탄수화물을 적절히 배합하여 한 접시에 담아내고</a:t>
            </a:r>
            <a:endParaRPr lang="en-US" altLang="ko-KR" sz="1100" dirty="0" smtClean="0">
              <a:solidFill>
                <a:schemeClr val="tx2"/>
              </a:solidFill>
            </a:endParaRPr>
          </a:p>
          <a:p>
            <a:r>
              <a:rPr lang="ko-KR" altLang="en-US" sz="1100" dirty="0" smtClean="0">
                <a:solidFill>
                  <a:schemeClr val="tx2"/>
                </a:solidFill>
              </a:rPr>
              <a:t>오디소스</a:t>
            </a:r>
            <a:r>
              <a:rPr lang="en-US" altLang="ko-KR" sz="1100" dirty="0" smtClean="0">
                <a:solidFill>
                  <a:schemeClr val="tx2"/>
                </a:solidFill>
              </a:rPr>
              <a:t>,. </a:t>
            </a:r>
            <a:r>
              <a:rPr lang="ko-KR" altLang="en-US" sz="1100" dirty="0" smtClean="0">
                <a:solidFill>
                  <a:schemeClr val="tx2"/>
                </a:solidFill>
              </a:rPr>
              <a:t>데리야끼</a:t>
            </a:r>
            <a:r>
              <a:rPr lang="ko-KR" altLang="en-US" sz="1100" dirty="0" smtClean="0">
                <a:solidFill>
                  <a:schemeClr val="tx2"/>
                </a:solidFill>
              </a:rPr>
              <a:t>소스</a:t>
            </a:r>
            <a:r>
              <a:rPr lang="en-US" altLang="ko-KR" sz="1100" dirty="0" smtClean="0">
                <a:solidFill>
                  <a:schemeClr val="tx2"/>
                </a:solidFill>
              </a:rPr>
              <a:t>, </a:t>
            </a:r>
            <a:r>
              <a:rPr lang="ko-KR" altLang="en-US" sz="1100" dirty="0" smtClean="0">
                <a:solidFill>
                  <a:schemeClr val="tx2"/>
                </a:solidFill>
              </a:rPr>
              <a:t>땅콩소스</a:t>
            </a:r>
            <a:r>
              <a:rPr lang="en-US" altLang="ko-KR" sz="1100" dirty="0" smtClean="0">
                <a:solidFill>
                  <a:schemeClr val="tx2"/>
                </a:solidFill>
              </a:rPr>
              <a:t>, </a:t>
            </a:r>
            <a:r>
              <a:rPr lang="ko-KR" altLang="en-US" sz="1100" dirty="0" smtClean="0">
                <a:solidFill>
                  <a:schemeClr val="tx2"/>
                </a:solidFill>
              </a:rPr>
              <a:t>돈 </a:t>
            </a:r>
            <a:r>
              <a:rPr lang="ko-KR" altLang="en-US" sz="1100" dirty="0" err="1" smtClean="0">
                <a:solidFill>
                  <a:schemeClr val="tx2"/>
                </a:solidFill>
              </a:rPr>
              <a:t>까스</a:t>
            </a:r>
            <a:r>
              <a:rPr lang="ko-KR" altLang="en-US" sz="1100" dirty="0" smtClean="0">
                <a:solidFill>
                  <a:schemeClr val="tx2"/>
                </a:solidFill>
              </a:rPr>
              <a:t> 소스를 곁들어서 맛을 더하였습니다</a:t>
            </a:r>
            <a:r>
              <a:rPr lang="en-US" altLang="ko-KR" sz="1100" dirty="0" smtClean="0">
                <a:solidFill>
                  <a:schemeClr val="tx2"/>
                </a:solidFill>
              </a:rPr>
              <a:t>.</a:t>
            </a:r>
            <a:endParaRPr lang="ko-KR" altLang="en-US" sz="1100" dirty="0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/>
              <a:t>요리 제목 </a:t>
            </a:r>
            <a:r>
              <a:rPr lang="en-US" altLang="ko-KR" sz="2400" dirty="0" smtClean="0"/>
              <a:t>: 『 </a:t>
            </a:r>
            <a:r>
              <a:rPr lang="ko-KR" altLang="en-US" sz="2400" dirty="0" smtClean="0"/>
              <a:t>야수를 위한 </a:t>
            </a:r>
            <a:r>
              <a:rPr lang="ko-KR" altLang="en-US" sz="2400" dirty="0" err="1" smtClean="0"/>
              <a:t>삼肉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삼味</a:t>
            </a:r>
            <a:r>
              <a:rPr lang="en-US" altLang="ko-KR" sz="2400" dirty="0" smtClean="0"/>
              <a:t> </a:t>
            </a:r>
            <a:r>
              <a:rPr lang="en-US" altLang="ko-KR" sz="2400" dirty="0" smtClean="0"/>
              <a:t>』</a:t>
            </a:r>
            <a:r>
              <a:rPr lang="ko-KR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</a:rPr>
              <a:t>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Administrator\Desktop\직박구리\사진\14700337335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079949"/>
            <a:ext cx="7128792" cy="41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6721</TotalTime>
  <Words>168</Words>
  <Application>Microsoft Office PowerPoint</Application>
  <PresentationFormat>화면 슬라이드 쇼(4:3)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 『야수를 위한 삼肉삼味』</vt:lpstr>
      <vt:lpstr>PowerPoint 프레젠테이션</vt:lpstr>
      <vt:lpstr>--좌측 상단 화계선 재료-- 닭 가슴살, 두부, 토마토 인삼, 대추, 새싹, 전분, 소금 후춧가루, 땅콩겨자소스    --우측 상단 치즈 돈 목심  말이 튀김 재료 – 돈목심, 가지, 애호박, 치즈 소금, 밀가루, 돈까스 소스 후춧가루, 습식 빵 가루                                                   -- 좌측 하단 차돌박이 버섯 말이 재료 – 차돌박이, 팽이버섯, 빨강  파프리카, 황색 파프리카  부추, 소금, 후춧가루, 부추 데리야끼소스    --야채 볶음밥 재료 – 빨강 파프리카, 황색 파프리카, 지단, 부추, 소금, 후춧가루 굴소스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목</dc:title>
  <dc:creator>user</dc:creator>
  <cp:lastModifiedBy>Registered User</cp:lastModifiedBy>
  <cp:revision>58</cp:revision>
  <cp:lastPrinted>2016-05-19T04:14:20Z</cp:lastPrinted>
  <dcterms:created xsi:type="dcterms:W3CDTF">2016-04-25T03:47:31Z</dcterms:created>
  <dcterms:modified xsi:type="dcterms:W3CDTF">2016-08-01T07:29:21Z</dcterms:modified>
</cp:coreProperties>
</file>