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58" r:id="rId4"/>
    <p:sldId id="282" r:id="rId5"/>
    <p:sldId id="270" r:id="rId6"/>
    <p:sldId id="265" r:id="rId7"/>
    <p:sldId id="271" r:id="rId8"/>
    <p:sldId id="272" r:id="rId9"/>
    <p:sldId id="273" r:id="rId10"/>
    <p:sldId id="274" r:id="rId11"/>
    <p:sldId id="275" r:id="rId12"/>
    <p:sldId id="278" r:id="rId13"/>
    <p:sldId id="287" r:id="rId14"/>
    <p:sldId id="288" r:id="rId15"/>
    <p:sldId id="264" r:id="rId16"/>
    <p:sldId id="277" r:id="rId17"/>
  </p:sldIdLst>
  <p:sldSz cx="9144000" cy="6858000" type="screen4x3"/>
  <p:notesSz cx="6858000" cy="9144000"/>
  <p:embeddedFontLst>
    <p:embeddedFont>
      <p:font typeface="맑은 고딕" pitchFamily="50" charset="-127"/>
      <p:regular r:id="rId19"/>
      <p:bold r:id="rId20"/>
    </p:embeddedFont>
    <p:embeddedFont>
      <p:font typeface="포천 막걸리체" pitchFamily="18" charset="-127"/>
      <p:regular r:id="rId21"/>
    </p:embeddedFont>
    <p:embeddedFont>
      <p:font typeface="나눔손글씨 펜" pitchFamily="66" charset="-127"/>
      <p:regular r:id="rId22"/>
    </p:embeddedFont>
  </p:embeddedFontLst>
  <p:custShowLst>
    <p:custShow name="재구성한 쇼 1" id="0">
      <p:sldLst>
        <p:sld r:id="rId7"/>
      </p:sldLst>
    </p:custShow>
    <p:custShow name="재구성한 쇼 2" id="1">
      <p:sldLst>
        <p:sld r:id="rId8"/>
      </p:sldLst>
    </p:custShow>
    <p:custShow name="재구성한 쇼 3" id="2">
      <p:sldLst>
        <p:sld r:id="rId9"/>
      </p:sldLst>
    </p:custShow>
    <p:custShow name="재구성한 쇼 4" id="3">
      <p:sldLst>
        <p:sld r:id="rId9"/>
      </p:sldLst>
    </p:custShow>
    <p:custShow name="재구성한 쇼 5" id="4">
      <p:sldLst>
        <p:sld r:id="rId10"/>
      </p:sldLst>
    </p:custShow>
    <p:custShow name="재구성한 쇼 6" id="5">
      <p:sldLst>
        <p:sld r:id="rId11"/>
      </p:sldLst>
    </p:custShow>
    <p:custShow name="재구성한 쇼 7" id="6">
      <p:sldLst>
        <p:sld r:id="rId12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FBF"/>
    <a:srgbClr val="FF0066"/>
    <a:srgbClr val="FB4E09"/>
    <a:srgbClr val="F01C2B"/>
    <a:srgbClr val="FF3300"/>
    <a:srgbClr val="502604"/>
    <a:srgbClr val="3EA6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17" autoAdjust="0"/>
    <p:restoredTop sz="94660"/>
  </p:normalViewPr>
  <p:slideViewPr>
    <p:cSldViewPr>
      <p:cViewPr>
        <p:scale>
          <a:sx n="69" d="100"/>
          <a:sy n="69" d="100"/>
        </p:scale>
        <p:origin x="-156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A5938-966D-4865-80A6-BD1AE703BBAA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17F1A-6CD5-4BBB-A361-ED6532FB2D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0019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7891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640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8232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0777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824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99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404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9115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20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4477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586A-0788-4CE9-8C7E-ECF7F411605D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4614-5B10-4E92-9BD9-CBC35C2F1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973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tostory.tistory.com/9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2991"/>
          <a:stretch>
            <a:fillRect/>
          </a:stretch>
        </p:blipFill>
        <p:spPr bwMode="auto">
          <a:xfrm rot="20614967">
            <a:off x="347547" y="2164762"/>
            <a:ext cx="4132620" cy="305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3942"/>
          <a:stretch>
            <a:fillRect/>
          </a:stretch>
        </p:blipFill>
        <p:spPr bwMode="auto">
          <a:xfrm rot="821829">
            <a:off x="4763061" y="2134040"/>
            <a:ext cx="4477923" cy="27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759374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ea typeface="포천 막걸리체"/>
              </a:rPr>
              <a:t>여름철 특산물을 이용한 </a:t>
            </a:r>
            <a:r>
              <a:rPr lang="ko-KR" altLang="en-US" sz="3200" b="1" dirty="0" err="1" smtClean="0">
                <a:solidFill>
                  <a:schemeClr val="bg1"/>
                </a:solidFill>
                <a:ea typeface="포천 막걸리체"/>
              </a:rPr>
              <a:t>웰빙</a:t>
            </a:r>
            <a:r>
              <a:rPr lang="ko-KR" altLang="en-US" sz="3200" b="1" dirty="0" smtClean="0">
                <a:solidFill>
                  <a:schemeClr val="bg1"/>
                </a:solidFill>
                <a:ea typeface="포천 막걸리체"/>
              </a:rPr>
              <a:t> 음식</a:t>
            </a:r>
            <a:endPara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포천 막걸리체" pitchFamily="18" charset="-127"/>
              <a:ea typeface="포천 막걸리체"/>
            </a:endParaRPr>
          </a:p>
          <a:p>
            <a:r>
              <a:rPr lang="ko-KR" alt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포천 막걸리체" pitchFamily="18" charset="-127"/>
                <a:ea typeface="포천 막걸리체" pitchFamily="18" charset="-127"/>
              </a:rPr>
              <a:t>웰빙</a:t>
            </a:r>
            <a:r>
              <a:rPr lang="ko-KR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포천 막걸리체" pitchFamily="18" charset="-127"/>
                <a:ea typeface="포천 막걸리체" pitchFamily="18" charset="-127"/>
              </a:rPr>
              <a:t>과</a:t>
            </a: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포천 막걸리체" pitchFamily="18" charset="-127"/>
                <a:ea typeface="포천 막걸리체" pitchFamily="18" charset="-127"/>
              </a:rPr>
              <a:t> </a:t>
            </a:r>
            <a:r>
              <a:rPr lang="ko-KR" alt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포천 막걸리체" pitchFamily="18" charset="-127"/>
                <a:ea typeface="포천 막걸리체" pitchFamily="18" charset="-127"/>
              </a:rPr>
              <a:t>썸</a:t>
            </a:r>
            <a:r>
              <a:rPr lang="en-US" altLang="ko-KR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포천 막걸리체" pitchFamily="18" charset="-127"/>
                <a:ea typeface="포천 막걸리체" pitchFamily="18" charset="-127"/>
              </a:rPr>
              <a:t>(summer)</a:t>
            </a: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포천 막걸리체" pitchFamily="18" charset="-127"/>
                <a:ea typeface="포천 막걸리체" pitchFamily="18" charset="-127"/>
              </a:rPr>
              <a:t>타는 전라도</a:t>
            </a:r>
            <a:endParaRPr lang="en-US" altLang="ko-KR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포천 막걸리체" pitchFamily="18" charset="-127"/>
              <a:ea typeface="포천 막걸리체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57158" y="1916832"/>
            <a:ext cx="8607330" cy="1197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오각형 10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PicsArt_14380738537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07" r="1182" b="30434"/>
          <a:stretch>
            <a:fillRect/>
          </a:stretch>
        </p:blipFill>
        <p:spPr>
          <a:xfrm rot="16870287">
            <a:off x="1779732" y="4243508"/>
            <a:ext cx="3368820" cy="2610341"/>
          </a:xfrm>
          <a:prstGeom prst="rect">
            <a:avLst/>
          </a:prstGeom>
        </p:spPr>
      </p:pic>
      <p:pic>
        <p:nvPicPr>
          <p:cNvPr id="8" name="그림 7" descr="PicsArt_143804703034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01371">
            <a:off x="4375680" y="3584275"/>
            <a:ext cx="2080294" cy="37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1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모서리가 둥근 직사각형 48"/>
          <p:cNvSpPr/>
          <p:nvPr/>
        </p:nvSpPr>
        <p:spPr>
          <a:xfrm>
            <a:off x="5143504" y="1571612"/>
            <a:ext cx="3786214" cy="25717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른돋움OTFPro 1" pitchFamily="50" charset="-127"/>
              <a:ea typeface="바른돋움OTFPro 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28596" y="6357958"/>
            <a:ext cx="806204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7158" y="4500570"/>
            <a:ext cx="435771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전라도 </a:t>
            </a:r>
            <a:r>
              <a:rPr lang="ko-KR" altLang="en-US" sz="2300" dirty="0" smtClean="0">
                <a:solidFill>
                  <a:srgbClr val="0070C0"/>
                </a:solidFill>
                <a:latin typeface="나눔손글씨 펜" pitchFamily="66" charset="-127"/>
                <a:ea typeface="나눔손글씨 펜" pitchFamily="66" charset="-127"/>
              </a:rPr>
              <a:t>익산 전주 김제 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의 콩나물을 사용하여</a:t>
            </a:r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당면이 들어가지 않은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저탄수화물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의 전라도식 콩나물잡채</a:t>
            </a:r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새콤한 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맛과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여름철 제철인 몸에 좋은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참나물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의 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향긋한 향으로 여름철 더위 먹은 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입맛을</a:t>
            </a:r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되살려 주는 요리</a:t>
            </a:r>
            <a:endParaRPr lang="ko-KR" altLang="en-US" sz="1200" dirty="0">
              <a:latin typeface="바른돋움OTFPro 1" pitchFamily="50" charset="-127"/>
              <a:ea typeface="바른돋움OTFPro 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14876" y="4500571"/>
            <a:ext cx="421484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   콩나물의 효능</a:t>
            </a:r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아미노산과 </a:t>
            </a:r>
            <a:r>
              <a:rPr lang="ko-KR" altLang="en-US" sz="2300" dirty="0" err="1" smtClean="0">
                <a:latin typeface="나눔손글씨 펜" pitchFamily="66" charset="-127"/>
                <a:ea typeface="나눔손글씨 펜" pitchFamily="66" charset="-127"/>
              </a:rPr>
              <a:t>아스파라긴산이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풍부해 </a:t>
            </a:r>
            <a:r>
              <a:rPr lang="ko-KR" altLang="en-US" sz="2300" dirty="0" err="1" smtClean="0">
                <a:solidFill>
                  <a:srgbClr val="FB4E09"/>
                </a:solidFill>
                <a:latin typeface="나눔손글씨 펜" pitchFamily="66" charset="-127"/>
                <a:ea typeface="나눔손글씨 펜" pitchFamily="66" charset="-127"/>
              </a:rPr>
              <a:t>간기능</a:t>
            </a:r>
            <a:r>
              <a:rPr lang="ko-KR" altLang="en-US" sz="2300" dirty="0" smtClean="0">
                <a:solidFill>
                  <a:srgbClr val="FB4E09"/>
                </a:solidFill>
                <a:latin typeface="나눔손글씨 펜" pitchFamily="66" charset="-127"/>
                <a:ea typeface="나눔손글씨 펜" pitchFamily="66" charset="-127"/>
              </a:rPr>
              <a:t> 강화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비타민</a:t>
            </a:r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C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가 풍부해 주근깨나 기미의 원인인 멜라린색소 등을 억제해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피부미용에 좋고 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호르몬 불균형을 맞춰줘서 </a:t>
            </a:r>
            <a:r>
              <a:rPr lang="ko-KR" altLang="en-US" sz="2300" dirty="0" smtClean="0">
                <a:solidFill>
                  <a:srgbClr val="F01C2B"/>
                </a:solidFill>
                <a:latin typeface="나눔손글씨 펜" pitchFamily="66" charset="-127"/>
                <a:ea typeface="나눔손글씨 펜" pitchFamily="66" charset="-127"/>
              </a:rPr>
              <a:t>여성의 생리통 완화 효과</a:t>
            </a:r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rot="5400000">
            <a:off x="4082773" y="5346987"/>
            <a:ext cx="1122917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10800000">
            <a:off x="428596" y="4357694"/>
            <a:ext cx="7995404" cy="79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4"/>
          <p:cNvGrpSpPr/>
          <p:nvPr/>
        </p:nvGrpSpPr>
        <p:grpSpPr>
          <a:xfrm>
            <a:off x="3998045" y="2261857"/>
            <a:ext cx="1147908" cy="1165997"/>
            <a:chOff x="3776239" y="1885875"/>
            <a:chExt cx="1512166" cy="1535994"/>
          </a:xfrm>
        </p:grpSpPr>
        <p:sp>
          <p:nvSpPr>
            <p:cNvPr id="36" name="갈매기형 수장 35"/>
            <p:cNvSpPr/>
            <p:nvPr/>
          </p:nvSpPr>
          <p:spPr>
            <a:xfrm>
              <a:off x="3776239" y="1885875"/>
              <a:ext cx="864097" cy="153599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  <p:sp>
          <p:nvSpPr>
            <p:cNvPr id="37" name="갈매기형 수장 36"/>
            <p:cNvSpPr/>
            <p:nvPr/>
          </p:nvSpPr>
          <p:spPr>
            <a:xfrm>
              <a:off x="4424308" y="1885875"/>
              <a:ext cx="864097" cy="1535994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029991" y="2429358"/>
            <a:ext cx="1435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spc="-150" dirty="0" smtClean="0">
                <a:solidFill>
                  <a:schemeClr val="bg1"/>
                </a:solidFill>
                <a:latin typeface="바른돋움OTFPro 3" pitchFamily="50" charset="-127"/>
                <a:ea typeface="바른돋움OTFPro 3" pitchFamily="50" charset="-127"/>
              </a:rPr>
              <a:t>Key Word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latin typeface="바른돋움OTFPro 2" pitchFamily="50" charset="-127"/>
              <a:ea typeface="바른돋움OTFPro 2" pitchFamily="50" charset="-127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 smtClean="0">
                <a:latin typeface="포천 막걸리체" pitchFamily="18" charset="-127"/>
                <a:ea typeface="포천 막걸리체" pitchFamily="18" charset="-127"/>
                <a:cs typeface="+mj-cs"/>
              </a:rPr>
              <a:t>전라도식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콩나물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잡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4E09"/>
                </a:solidFill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B4E09"/>
              </a:solidFill>
              <a:effectLst/>
              <a:uLnTx/>
              <a:uFillTx/>
              <a:latin typeface="포천 막걸리체" pitchFamily="18" charset="-127"/>
              <a:ea typeface="포천 막걸리체" pitchFamily="18" charset="-127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3504" y="1628800"/>
            <a:ext cx="4000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     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만드는 방법</a:t>
            </a:r>
            <a:endParaRPr lang="en-US" altLang="ko-KR" sz="28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 1.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콩나물을 잘 다듬어 씻어준다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 2.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참나물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고사리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당근을 먹기 좋게 잘라준다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en-US" altLang="ko-KR" sz="22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 3.  1,2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를 데쳐준다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 4.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간장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고춧가루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식초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마늘 등을 넣고 양념을                                          만들어 준다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 5. 3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에 양념장을 넣고 맛있게 무쳐준다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22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9" name="그림 18" descr="1438113196_se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500570"/>
            <a:ext cx="428628" cy="428628"/>
          </a:xfrm>
          <a:prstGeom prst="rect">
            <a:avLst/>
          </a:prstGeom>
        </p:spPr>
      </p:pic>
      <p:pic>
        <p:nvPicPr>
          <p:cNvPr id="21" name="그림 20" descr="1438189486_cooking-utens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09360"/>
            <a:ext cx="351488" cy="35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64769" flipH="1">
            <a:off x="6750213" y="78976"/>
            <a:ext cx="714710" cy="12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그림 21" descr="IMG_06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571612"/>
            <a:ext cx="3750495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91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5072066" y="1643050"/>
            <a:ext cx="3857652" cy="228601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른돋움OTFPro 1" pitchFamily="50" charset="-127"/>
              <a:ea typeface="바른돋움OTFPro 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28596" y="6572272"/>
            <a:ext cx="8286808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4437112"/>
            <a:ext cx="44644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전라남도 화순의 여름제철 과일인 복숭아를 이용하여 </a:t>
            </a:r>
            <a:r>
              <a:rPr lang="ko-KR" altLang="en-US" sz="23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웰빙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밥상에 건강하고 시원한 맛을 느낄 수 있도록 한 디저트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보통 설탕 물로 하는 화채를 건강한 화채로 만들기 위해  복숭아를 쪄 복숭아 </a:t>
            </a:r>
            <a:r>
              <a:rPr lang="ko-KR" altLang="en-US" sz="230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본연의 단맛</a:t>
            </a:r>
            <a:r>
              <a:rPr lang="en-US" altLang="ko-KR" sz="230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(</a:t>
            </a:r>
            <a:r>
              <a:rPr lang="ko-KR" altLang="en-US" sz="230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과즙</a:t>
            </a:r>
            <a:r>
              <a:rPr lang="en-US" altLang="ko-KR" sz="230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)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을 뿜어내서 그 과즙을 이용한 요리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14876" y="4334232"/>
            <a:ext cx="44291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복숭아의 효능 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rgbClr val="FB4E09"/>
                </a:solidFill>
                <a:latin typeface="나눔손글씨 펜" pitchFamily="66" charset="-127"/>
                <a:ea typeface="나눔손글씨 펜" pitchFamily="66" charset="-127"/>
              </a:rPr>
              <a:t>피로회복 효과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체내에 있는 독을 배출시켜주어 간 건강 향상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성인병 예방</a:t>
            </a:r>
            <a:r>
              <a:rPr lang="en-US" altLang="ko-KR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니코틴 분해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생강의 효능</a:t>
            </a:r>
            <a:endParaRPr lang="en-US" altLang="ko-KR" sz="2000" b="1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면역력을 강화하여 몸을 따뜻하게 만드는 효과가 있어 </a:t>
            </a:r>
            <a:r>
              <a:rPr lang="ko-KR" altLang="en-US" sz="230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혈액순환을 개선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시키며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생리통</a:t>
            </a:r>
            <a:r>
              <a:rPr lang="en-US" altLang="ko-KR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두통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완화시킴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</p:txBody>
      </p:sp>
      <p:cxnSp>
        <p:nvCxnSpPr>
          <p:cNvPr id="12" name="직선 연결선 11"/>
          <p:cNvCxnSpPr/>
          <p:nvPr/>
        </p:nvCxnSpPr>
        <p:spPr>
          <a:xfrm rot="5400000">
            <a:off x="4010542" y="5347780"/>
            <a:ext cx="1122917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10800000">
            <a:off x="500034" y="4286256"/>
            <a:ext cx="814393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4"/>
          <p:cNvGrpSpPr/>
          <p:nvPr/>
        </p:nvGrpSpPr>
        <p:grpSpPr>
          <a:xfrm>
            <a:off x="3998045" y="2261857"/>
            <a:ext cx="1147908" cy="1165997"/>
            <a:chOff x="3776239" y="1885875"/>
            <a:chExt cx="1512166" cy="1535994"/>
          </a:xfrm>
        </p:grpSpPr>
        <p:sp>
          <p:nvSpPr>
            <p:cNvPr id="36" name="갈매기형 수장 35"/>
            <p:cNvSpPr/>
            <p:nvPr/>
          </p:nvSpPr>
          <p:spPr>
            <a:xfrm>
              <a:off x="3776239" y="1885875"/>
              <a:ext cx="864097" cy="153599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  <p:sp>
          <p:nvSpPr>
            <p:cNvPr id="37" name="갈매기형 수장 36"/>
            <p:cNvSpPr/>
            <p:nvPr/>
          </p:nvSpPr>
          <p:spPr>
            <a:xfrm>
              <a:off x="4424308" y="1885875"/>
              <a:ext cx="864097" cy="1535994"/>
            </a:xfrm>
            <a:prstGeom prst="chevron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</p:grpSp>
      <p:sp>
        <p:nvSpPr>
          <p:cNvPr id="39" name="제목 1"/>
          <p:cNvSpPr txBox="1">
            <a:spLocks/>
          </p:cNvSpPr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5400" dirty="0" smtClean="0">
                <a:solidFill>
                  <a:srgbClr val="FF0066"/>
                </a:solidFill>
                <a:latin typeface="포천 막걸리체" pitchFamily="18" charset="-127"/>
                <a:ea typeface="포천 막걸리체" pitchFamily="18" charset="-127"/>
                <a:cs typeface="+mj-cs"/>
              </a:rPr>
              <a:t>복숭아 찜 화채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포천 막걸리체" pitchFamily="18" charset="-127"/>
              <a:ea typeface="포천 막걸리체" pitchFamily="18" charset="-127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628" y="1772816"/>
            <a:ext cx="41433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    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만드는 방법</a:t>
            </a:r>
            <a:endParaRPr lang="en-US" altLang="ko-KR" sz="28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잘 씻는 복숭아를 뚜껑처럼 윗부분을 잘라주고 </a:t>
            </a:r>
            <a:endParaRPr lang="en-US" altLang="ko-KR" sz="22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씨를 빼고 복숭아에 구멍이 나지 않도록 잘 파준다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2. 1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에 파낸 과육과 생강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꿀을 넣고 쪄준다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3.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쪄준 복숭아를 냉장고에 넣고 차갑게 식혀준다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22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5" name="그림 14" descr="1438113196_se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357694"/>
            <a:ext cx="428628" cy="428628"/>
          </a:xfrm>
          <a:prstGeom prst="rect">
            <a:avLst/>
          </a:prstGeom>
        </p:spPr>
      </p:pic>
      <p:pic>
        <p:nvPicPr>
          <p:cNvPr id="16" name="그림 15" descr="1438113196_se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5357826"/>
            <a:ext cx="428628" cy="428628"/>
          </a:xfrm>
          <a:prstGeom prst="rect">
            <a:avLst/>
          </a:prstGeom>
        </p:spPr>
      </p:pic>
      <p:pic>
        <p:nvPicPr>
          <p:cNvPr id="17" name="그림 16" descr="1438189486_cooking-utensil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4088" y="1916832"/>
            <a:ext cx="350918" cy="350918"/>
          </a:xfrm>
          <a:prstGeom prst="rect">
            <a:avLst/>
          </a:prstGeom>
        </p:spPr>
      </p:pic>
      <p:pic>
        <p:nvPicPr>
          <p:cNvPr id="18" name="그림 17" descr="IMG_0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3714743" cy="24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91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/>
          <p:cNvCxnSpPr/>
          <p:nvPr/>
        </p:nvCxnSpPr>
        <p:spPr>
          <a:xfrm>
            <a:off x="719572" y="6093296"/>
            <a:ext cx="770485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IMG_0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128792" cy="4337304"/>
          </a:xfrm>
          <a:prstGeom prst="rect">
            <a:avLst/>
          </a:prstGeom>
        </p:spPr>
      </p:pic>
      <p:pic>
        <p:nvPicPr>
          <p:cNvPr id="8" name="그림 7" descr="1438192928_L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76672"/>
            <a:ext cx="625942" cy="625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76673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FFC000"/>
                </a:solidFill>
                <a:latin typeface="포천 막걸리체" pitchFamily="18" charset="-127"/>
                <a:ea typeface="포천 막걸리체" pitchFamily="18" charset="-127"/>
              </a:rPr>
              <a:t>웰빙</a:t>
            </a:r>
            <a:r>
              <a:rPr lang="ko-KR" altLang="en-US" sz="4400" b="1" dirty="0" err="1" smtClean="0">
                <a:latin typeface="포천 막걸리체" pitchFamily="18" charset="-127"/>
                <a:ea typeface="포천 막걸리체" pitchFamily="18" charset="-127"/>
              </a:rPr>
              <a:t>과</a:t>
            </a:r>
            <a:r>
              <a:rPr lang="ko-KR" altLang="en-US" sz="4400" b="1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0070C0"/>
                </a:solidFill>
                <a:latin typeface="포천 막걸리체" pitchFamily="18" charset="-127"/>
                <a:ea typeface="포천 막걸리체" pitchFamily="18" charset="-127"/>
              </a:rPr>
              <a:t>썸</a:t>
            </a:r>
            <a:r>
              <a:rPr lang="ko-KR" altLang="en-US" sz="4400" b="1" dirty="0" err="1" smtClean="0">
                <a:latin typeface="포천 막걸리체" pitchFamily="18" charset="-127"/>
                <a:ea typeface="포천 막걸리체" pitchFamily="18" charset="-127"/>
              </a:rPr>
              <a:t>타는</a:t>
            </a:r>
            <a:r>
              <a:rPr lang="ko-KR" altLang="en-US" sz="4400" b="1" dirty="0" smtClean="0">
                <a:latin typeface="포천 막걸리체" pitchFamily="18" charset="-127"/>
                <a:ea typeface="포천 막걸리체" pitchFamily="18" charset="-127"/>
              </a:rPr>
              <a:t> 전라도 </a:t>
            </a:r>
            <a:r>
              <a:rPr lang="ko-KR" altLang="en-US" sz="4400" b="1" dirty="0" smtClean="0">
                <a:solidFill>
                  <a:srgbClr val="FF0000"/>
                </a:solidFill>
                <a:latin typeface="포천 막걸리체" pitchFamily="18" charset="-127"/>
                <a:ea typeface="포천 막걸리체" pitchFamily="18" charset="-127"/>
              </a:rPr>
              <a:t>완성</a:t>
            </a:r>
            <a:endParaRPr lang="ko-KR" altLang="en-US" sz="4000" dirty="0">
              <a:solidFill>
                <a:srgbClr val="FF0000"/>
              </a:solidFill>
              <a:latin typeface="포천 막걸리체" pitchFamily="18" charset="-127"/>
              <a:ea typeface="포천 막걸리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719572" y="6093296"/>
            <a:ext cx="770485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오각형 1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62068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4. </a:t>
            </a:r>
            <a:r>
              <a:rPr lang="ko-KR" altLang="en-US" sz="5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원가 계산표</a:t>
            </a:r>
            <a:endParaRPr lang="ko-KR" altLang="en-US" sz="5400" dirty="0">
              <a:solidFill>
                <a:schemeClr val="bg1"/>
              </a:solidFill>
              <a:latin typeface="포천 막걸리체" pitchFamily="18" charset="-127"/>
              <a:ea typeface="포천 막걸리체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683568" y="1556792"/>
          <a:ext cx="7704858" cy="4392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1848206"/>
                <a:gridCol w="1284143"/>
                <a:gridCol w="1284143"/>
                <a:gridCol w="1284143"/>
                <a:gridCol w="1284143"/>
              </a:tblGrid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no.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재   </a:t>
                      </a:r>
                      <a:r>
                        <a:rPr lang="ko-KR" altLang="en-US" sz="1200" b="1" i="0" u="none" strike="noStrike" dirty="0" err="1">
                          <a:solidFill>
                            <a:schemeClr val="tx1"/>
                          </a:solidFill>
                          <a:latin typeface="맑은 고딕"/>
                        </a:rPr>
                        <a:t>료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단위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g/ea)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가   격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사 용 량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g/ea)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원   가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찹쌀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700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   </a:t>
                      </a:r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2,300     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90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295.71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멥쌀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1,000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3,500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450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            </a:t>
                      </a:r>
                      <a:r>
                        <a:rPr lang="en-US" altLang="ko-KR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1,575.00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3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표고버섯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500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1,900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250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950.00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열무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2,000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</a:t>
                      </a:r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3,400 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100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170.00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5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당근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200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550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400" b="1" i="0" u="none" strike="noStrike" dirty="0">
                          <a:solidFill>
                            <a:srgbClr val="3D1FBF"/>
                          </a:solidFill>
                          <a:latin typeface="맑은 고딕"/>
                        </a:rPr>
                        <a:t>20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55.00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6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고사리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770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50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385.00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7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실파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600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</a:t>
                      </a:r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300 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400" b="1" i="0" u="none" strike="noStrike" dirty="0">
                          <a:solidFill>
                            <a:srgbClr val="3D1FBF"/>
                          </a:solidFill>
                          <a:latin typeface="맑은 고딕"/>
                        </a:rPr>
                        <a:t>50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25.00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8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장어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700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31,000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3D1FBF"/>
                          </a:solidFill>
                          <a:latin typeface="맑은 고딕"/>
                        </a:rPr>
                        <a:t>3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00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13,285.71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9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풋고추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en-US" altLang="ko-KR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300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</a:t>
                      </a:r>
                      <a:r>
                        <a:rPr lang="en-US" altLang="ko-KR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1,850 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30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185.00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10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홍고추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          </a:t>
                      </a:r>
                      <a:r>
                        <a:rPr lang="en-US" altLang="ko-KR" sz="1200" b="0" i="0" u="none" strike="noStrike">
                          <a:solidFill>
                            <a:schemeClr val="tx1"/>
                          </a:solidFill>
                          <a:latin typeface="맑은 고딕"/>
                        </a:rPr>
                        <a:t>150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</a:t>
                      </a:r>
                      <a:r>
                        <a:rPr lang="ko-KR" altLang="en-US" sz="1200" b="0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990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5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              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33.00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83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/>
          <p:cNvCxnSpPr/>
          <p:nvPr/>
        </p:nvCxnSpPr>
        <p:spPr>
          <a:xfrm>
            <a:off x="719572" y="6093296"/>
            <a:ext cx="770485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62068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latin typeface="포천 막걸리체" pitchFamily="18" charset="-127"/>
                <a:ea typeface="포천 막걸리체" pitchFamily="18" charset="-127"/>
              </a:rPr>
              <a:t>4. </a:t>
            </a:r>
            <a:r>
              <a:rPr lang="ko-KR" altLang="en-US" sz="5400" dirty="0" smtClean="0">
                <a:latin typeface="포천 막걸리체" pitchFamily="18" charset="-127"/>
                <a:ea typeface="포천 막걸리체" pitchFamily="18" charset="-127"/>
              </a:rPr>
              <a:t>원가 계산표</a:t>
            </a:r>
            <a:endParaRPr lang="ko-KR" altLang="en-US" sz="5400" dirty="0">
              <a:latin typeface="포천 막걸리체" pitchFamily="18" charset="-127"/>
              <a:ea typeface="포천 막걸리체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83568" y="1556793"/>
          <a:ext cx="7632847" cy="439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350"/>
                <a:gridCol w="1830933"/>
                <a:gridCol w="1272141"/>
                <a:gridCol w="1272141"/>
                <a:gridCol w="1272141"/>
                <a:gridCol w="1272141"/>
              </a:tblGrid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청양고추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230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5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38.33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소고기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400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4,240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25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265.00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두부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340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850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50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125.00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14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도라지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3,800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70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665.00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15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참나물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135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40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540.00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깻순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1,500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50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150.00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복숭아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2,000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3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3,000.00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무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720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100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69.44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콩나물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400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480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300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360.00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부추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800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2,300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50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143.75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생강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250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2,470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5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49.40 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3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합   계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   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65,065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3D1FBF"/>
                          </a:solidFill>
                          <a:latin typeface="맑은 고딕"/>
                        </a:rPr>
                        <a:t>2,043 </a:t>
                      </a:r>
                      <a:endParaRPr lang="en-US" altLang="ko-KR" sz="1400" b="1" i="0" u="none" strike="noStrike" dirty="0">
                        <a:solidFill>
                          <a:srgbClr val="3D1FBF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    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 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22,365.36 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173" marR="7173" marT="7173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7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719572" y="6093296"/>
            <a:ext cx="770485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오각형 1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62068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5. </a:t>
            </a:r>
            <a:r>
              <a:rPr lang="ko-KR" altLang="en-US" sz="5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대회 준비를 하면서</a:t>
            </a:r>
            <a:r>
              <a:rPr lang="en-US" altLang="ko-KR" sz="5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…</a:t>
            </a:r>
            <a:endParaRPr lang="ko-KR" altLang="en-US" sz="5400" dirty="0">
              <a:solidFill>
                <a:schemeClr val="bg1"/>
              </a:solidFill>
              <a:latin typeface="포천 막걸리체" pitchFamily="18" charset="-127"/>
              <a:ea typeface="포천 막걸리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700808"/>
            <a:ext cx="78488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우리는 주어진 주제에 너무 감사했고 좋은 경험을 할 수 있었다</a:t>
            </a:r>
            <a:r>
              <a:rPr lang="en-US" altLang="ko-KR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- 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옛말에 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“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때에 맞추어 먹는 음식이 자연의 순환원리와도 맞는다고 할 수 있으니 더욱 우리 몸에 이롭다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” 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라는 말이 이 주제에 맞추어 우리가 창작요리를 짜는데에 많은 도움을 주었기 때문이다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2.</a:t>
            </a:r>
            <a:r>
              <a:rPr lang="ko-KR" altLang="en-US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처음 시작 할 때는 많은 어려움이 있었지만 끝까지 해낼 수 있었다</a:t>
            </a:r>
            <a:r>
              <a:rPr lang="en-US" altLang="ko-KR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- 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전라도를 이해하고 요리를 연구하며 얻는 결과물들과 성취감이 우리에게 열정과 희망을 주었다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en-US" altLang="ko-KR" sz="25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3. </a:t>
            </a:r>
            <a:r>
              <a:rPr lang="ko-KR" altLang="en-US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진정한 </a:t>
            </a:r>
            <a:r>
              <a:rPr lang="ko-KR" altLang="en-US" sz="30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웰빙에</a:t>
            </a:r>
            <a:r>
              <a:rPr lang="ko-KR" altLang="en-US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대해 생각해볼 수 있었다</a:t>
            </a:r>
            <a:r>
              <a:rPr lang="en-US" altLang="ko-KR" sz="3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- 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단백하고 </a:t>
            </a:r>
            <a:r>
              <a:rPr lang="ko-KR" altLang="en-US" sz="25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소소한맛이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5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웰빙인줄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알았는데 진정한 </a:t>
            </a:r>
            <a:r>
              <a:rPr lang="ko-KR" altLang="en-US" sz="25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웰빙에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대해서 알게 되었다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endParaRPr lang="en-US" altLang="ko-KR" sz="30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3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직선 연결선 31"/>
          <p:cNvCxnSpPr/>
          <p:nvPr/>
        </p:nvCxnSpPr>
        <p:spPr>
          <a:xfrm>
            <a:off x="755576" y="6309320"/>
            <a:ext cx="770485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836712"/>
            <a:ext cx="5143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1417">
            <a:off x="3311732" y="584841"/>
            <a:ext cx="1120791" cy="137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692696"/>
            <a:ext cx="1296144" cy="123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267744" y="4365104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latin typeface="포천 막걸리체" pitchFamily="18" charset="-127"/>
                <a:ea typeface="포천 막걸리체" pitchFamily="18" charset="-127"/>
              </a:rPr>
              <a:t>감사합니다</a:t>
            </a:r>
            <a:endParaRPr lang="ko-KR" altLang="en-US" sz="4800" dirty="0">
              <a:latin typeface="포천 막걸리체" pitchFamily="18" charset="-127"/>
              <a:ea typeface="포천 막걸리체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6612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latin typeface="포천 막걸리체" pitchFamily="18" charset="-127"/>
                <a:ea typeface="포천 막걸리체" pitchFamily="18" charset="-127"/>
              </a:rPr>
              <a:t>발안바이오과학고등학교</a:t>
            </a:r>
            <a:r>
              <a:rPr lang="ko-KR" altLang="en-US" sz="3200" dirty="0" smtClean="0">
                <a:latin typeface="포천 막걸리체" pitchFamily="18" charset="-127"/>
                <a:ea typeface="포천 막걸리체" pitchFamily="18" charset="-127"/>
              </a:rPr>
              <a:t> 서인찬</a:t>
            </a:r>
            <a:r>
              <a:rPr lang="en-US" altLang="ko-KR" sz="3200" dirty="0" smtClean="0">
                <a:latin typeface="포천 막걸리체" pitchFamily="18" charset="-127"/>
                <a:ea typeface="포천 막걸리체" pitchFamily="18" charset="-127"/>
              </a:rPr>
              <a:t>,</a:t>
            </a:r>
            <a:r>
              <a:rPr lang="ko-KR" altLang="en-US" sz="3200" dirty="0" smtClean="0">
                <a:latin typeface="포천 막걸리체" pitchFamily="18" charset="-127"/>
                <a:ea typeface="포천 막걸리체" pitchFamily="18" charset="-127"/>
              </a:rPr>
              <a:t> 서지원</a:t>
            </a:r>
            <a:endParaRPr lang="ko-KR" altLang="en-US" sz="3200" dirty="0">
              <a:latin typeface="포천 막걸리체" pitchFamily="18" charset="-127"/>
              <a:ea typeface="포천 막걸리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cfile8.uf.tistory.com/image/21101B5051DFF0572601F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5000"/>
          </a:blip>
          <a:srcRect/>
          <a:stretch>
            <a:fillRect/>
          </a:stretch>
        </p:blipFill>
        <p:spPr bwMode="auto">
          <a:xfrm flipH="1" flipV="1">
            <a:off x="4788025" y="4077072"/>
            <a:ext cx="4355975" cy="27809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548680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포천 막걸리체" pitchFamily="18" charset="-127"/>
                <a:ea typeface="포천 막걸리체" pitchFamily="18" charset="-127"/>
              </a:rPr>
              <a:t>목차</a:t>
            </a:r>
            <a:endParaRPr lang="en-US" altLang="ko-KR" sz="5400" dirty="0" smtClean="0">
              <a:latin typeface="포천 막걸리체" pitchFamily="18" charset="-127"/>
              <a:ea typeface="포천 막걸리체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5940152" y="2997152"/>
            <a:ext cx="0" cy="1800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203848" y="2997152"/>
            <a:ext cx="0" cy="1800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170080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3600" dirty="0" err="1" smtClean="0">
                <a:latin typeface="포천 막걸리체" pitchFamily="18" charset="-127"/>
                <a:ea typeface="포천 막걸리체" pitchFamily="18" charset="-127"/>
              </a:rPr>
              <a:t>웰빙이란</a:t>
            </a:r>
            <a:r>
              <a:rPr lang="en-US" altLang="ko-KR" sz="3600" dirty="0" smtClean="0">
                <a:latin typeface="포천 막걸리체" pitchFamily="18" charset="-127"/>
                <a:ea typeface="포천 막걸리체" pitchFamily="18" charset="-127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10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r>
              <a:rPr lang="en-US" altLang="ko-KR" sz="3600" dirty="0" smtClean="0">
                <a:latin typeface="포천 막걸리체" pitchFamily="18" charset="-127"/>
                <a:ea typeface="포천 막걸리체" pitchFamily="18" charset="-127"/>
              </a:rPr>
              <a:t>2. </a:t>
            </a:r>
            <a:r>
              <a:rPr lang="ko-KR" altLang="en-US" sz="3600" dirty="0" smtClean="0">
                <a:latin typeface="포천 막걸리체" pitchFamily="18" charset="-127"/>
                <a:ea typeface="포천 막걸리체" pitchFamily="18" charset="-127"/>
              </a:rPr>
              <a:t>동기 </a:t>
            </a:r>
            <a:endParaRPr lang="en-US" altLang="ko-KR" sz="36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endParaRPr lang="en-US" altLang="ko-KR" sz="10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r>
              <a:rPr lang="en-US" altLang="ko-KR" sz="3600" dirty="0" smtClean="0">
                <a:latin typeface="포천 막걸리체" pitchFamily="18" charset="-127"/>
                <a:ea typeface="포천 막걸리체" pitchFamily="18" charset="-127"/>
              </a:rPr>
              <a:t>3. </a:t>
            </a:r>
            <a:r>
              <a:rPr lang="ko-KR" altLang="en-US" sz="3600" dirty="0" err="1" smtClean="0">
                <a:latin typeface="포천 막걸리체" pitchFamily="18" charset="-127"/>
                <a:ea typeface="포천 막걸리체" pitchFamily="18" charset="-127"/>
              </a:rPr>
              <a:t>레시피</a:t>
            </a:r>
            <a:r>
              <a:rPr lang="ko-KR" altLang="en-US" sz="3600" dirty="0" smtClean="0">
                <a:latin typeface="포천 막걸리체" pitchFamily="18" charset="-127"/>
                <a:ea typeface="포천 막걸리체" pitchFamily="18" charset="-127"/>
              </a:rPr>
              <a:t> 및 효능 </a:t>
            </a:r>
            <a:r>
              <a:rPr lang="ko-KR" altLang="en-US" sz="2400" dirty="0" smtClean="0">
                <a:latin typeface="포천 막걸리체" pitchFamily="18" charset="-127"/>
                <a:ea typeface="포천 막걸리체" pitchFamily="18" charset="-127"/>
              </a:rPr>
              <a:t> </a:t>
            </a:r>
            <a:endParaRPr lang="en-US" altLang="ko-KR" sz="36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r>
              <a:rPr lang="en-US" altLang="ko-KR" sz="2000" dirty="0" smtClean="0">
                <a:latin typeface="포천 막걸리체" pitchFamily="18" charset="-127"/>
                <a:ea typeface="포천 막걸리체" pitchFamily="18" charset="-127"/>
              </a:rPr>
              <a:t>        - </a:t>
            </a:r>
            <a:r>
              <a:rPr lang="ko-KR" altLang="en-US" sz="2000" dirty="0" err="1" smtClean="0">
                <a:latin typeface="포천 막걸리체" pitchFamily="18" charset="-127"/>
                <a:ea typeface="포천 막걸리체" pitchFamily="18" charset="-127"/>
              </a:rPr>
              <a:t>표고버섯밥</a:t>
            </a:r>
            <a:r>
              <a:rPr lang="en-US" altLang="ko-KR" sz="2000" dirty="0" smtClean="0">
                <a:latin typeface="포천 막걸리체" pitchFamily="18" charset="-127"/>
                <a:ea typeface="포천 막걸리체" pitchFamily="18" charset="-127"/>
              </a:rPr>
              <a:t> </a:t>
            </a:r>
            <a:r>
              <a:rPr lang="ko-KR" altLang="en-US" sz="2000" dirty="0" smtClean="0">
                <a:latin typeface="포천 막걸리체" pitchFamily="18" charset="-127"/>
                <a:ea typeface="포천 막걸리체" pitchFamily="18" charset="-127"/>
              </a:rPr>
              <a:t>                    </a:t>
            </a:r>
            <a:r>
              <a:rPr lang="en-US" altLang="ko-KR" sz="2000" dirty="0" smtClean="0">
                <a:latin typeface="포천 막걸리체" pitchFamily="18" charset="-127"/>
                <a:ea typeface="포천 막걸리체" pitchFamily="18" charset="-127"/>
              </a:rPr>
              <a:t>- </a:t>
            </a:r>
            <a:r>
              <a:rPr lang="ko-KR" altLang="en-US" sz="2000" dirty="0" smtClean="0">
                <a:latin typeface="포천 막걸리체" pitchFamily="18" charset="-127"/>
                <a:ea typeface="포천 막걸리체" pitchFamily="18" charset="-127"/>
              </a:rPr>
              <a:t>도라지 </a:t>
            </a:r>
            <a:r>
              <a:rPr lang="ko-KR" altLang="en-US" sz="2000" dirty="0" err="1" smtClean="0">
                <a:latin typeface="포천 막걸리체" pitchFamily="18" charset="-127"/>
                <a:ea typeface="포천 막걸리체" pitchFamily="18" charset="-127"/>
              </a:rPr>
              <a:t>깨순</a:t>
            </a:r>
            <a:r>
              <a:rPr lang="ko-KR" altLang="en-US" sz="2000" dirty="0" smtClean="0">
                <a:latin typeface="포천 막걸리체" pitchFamily="18" charset="-127"/>
                <a:ea typeface="포천 막걸리체" pitchFamily="18" charset="-127"/>
              </a:rPr>
              <a:t> 갈비</a:t>
            </a:r>
            <a:endParaRPr lang="en-US" altLang="ko-KR" sz="20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r>
              <a:rPr lang="ko-KR" altLang="en-US" sz="2000" dirty="0" smtClean="0">
                <a:latin typeface="포천 막걸리체" pitchFamily="18" charset="-127"/>
                <a:ea typeface="포천 막걸리체" pitchFamily="18" charset="-127"/>
              </a:rPr>
              <a:t>        </a:t>
            </a:r>
            <a:r>
              <a:rPr lang="en-US" altLang="ko-KR" sz="2000" dirty="0" smtClean="0">
                <a:latin typeface="포천 막걸리체" pitchFamily="18" charset="-127"/>
                <a:ea typeface="포천 막걸리체" pitchFamily="18" charset="-127"/>
              </a:rPr>
              <a:t>- </a:t>
            </a:r>
            <a:r>
              <a:rPr lang="ko-KR" altLang="en-US" sz="2000" dirty="0" smtClean="0">
                <a:latin typeface="포천 막걸리체" pitchFamily="18" charset="-127"/>
                <a:ea typeface="포천 막걸리체" pitchFamily="18" charset="-127"/>
              </a:rPr>
              <a:t>풋고추 열무 물김치               </a:t>
            </a:r>
            <a:r>
              <a:rPr lang="en-US" altLang="ko-KR" sz="2000" dirty="0" smtClean="0">
                <a:latin typeface="포천 막걸리체" pitchFamily="18" charset="-127"/>
                <a:ea typeface="포천 막걸리체" pitchFamily="18" charset="-127"/>
              </a:rPr>
              <a:t>- </a:t>
            </a:r>
            <a:r>
              <a:rPr lang="ko-KR" altLang="en-US" sz="2000" dirty="0" smtClean="0">
                <a:latin typeface="포천 막걸리체" pitchFamily="18" charset="-127"/>
                <a:ea typeface="포천 막걸리체" pitchFamily="18" charset="-127"/>
              </a:rPr>
              <a:t>콩나물 잡채</a:t>
            </a:r>
            <a:endParaRPr lang="en-US" altLang="ko-KR" sz="20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r>
              <a:rPr lang="en-US" altLang="ko-KR" sz="2000" dirty="0" smtClean="0">
                <a:latin typeface="포천 막걸리체" pitchFamily="18" charset="-127"/>
                <a:ea typeface="포천 막걸리체" pitchFamily="18" charset="-127"/>
              </a:rPr>
              <a:t>        - </a:t>
            </a:r>
            <a:r>
              <a:rPr lang="ko-KR" altLang="en-US" sz="2000" dirty="0" smtClean="0">
                <a:latin typeface="포천 막걸리체" pitchFamily="18" charset="-127"/>
                <a:ea typeface="포천 막걸리체" pitchFamily="18" charset="-127"/>
              </a:rPr>
              <a:t>장어 매실고추장조림           </a:t>
            </a:r>
            <a:r>
              <a:rPr lang="en-US" altLang="ko-KR" sz="2000" dirty="0" smtClean="0">
                <a:latin typeface="포천 막걸리체" pitchFamily="18" charset="-127"/>
                <a:ea typeface="포천 막걸리체" pitchFamily="18" charset="-127"/>
              </a:rPr>
              <a:t>- </a:t>
            </a:r>
            <a:r>
              <a:rPr lang="ko-KR" altLang="en-US" sz="2000" dirty="0" smtClean="0">
                <a:latin typeface="포천 막걸리체" pitchFamily="18" charset="-127"/>
                <a:ea typeface="포천 막걸리체" pitchFamily="18" charset="-127"/>
              </a:rPr>
              <a:t>복숭아 찜 화채</a:t>
            </a:r>
            <a:endParaRPr lang="en-US" altLang="ko-KR" sz="20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endParaRPr lang="en-US" altLang="ko-KR" sz="10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r>
              <a:rPr lang="en-US" altLang="ko-KR" sz="3600" dirty="0" smtClean="0">
                <a:latin typeface="포천 막걸리체" pitchFamily="18" charset="-127"/>
                <a:ea typeface="포천 막걸리체" pitchFamily="18" charset="-127"/>
              </a:rPr>
              <a:t>4.</a:t>
            </a:r>
            <a:r>
              <a:rPr lang="ko-KR" altLang="en-US" sz="3600" dirty="0" smtClean="0">
                <a:latin typeface="포천 막걸리체" pitchFamily="18" charset="-127"/>
                <a:ea typeface="포천 막걸리체" pitchFamily="18" charset="-127"/>
              </a:rPr>
              <a:t> 원가계산표</a:t>
            </a:r>
            <a:endParaRPr lang="en-US" altLang="ko-KR" sz="36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endParaRPr lang="en-US" altLang="ko-KR" sz="1000" dirty="0" smtClean="0">
              <a:latin typeface="포천 막걸리체" pitchFamily="18" charset="-127"/>
              <a:ea typeface="포천 막걸리체" pitchFamily="18" charset="-127"/>
            </a:endParaRPr>
          </a:p>
          <a:p>
            <a:pPr marL="514350" indent="-514350"/>
            <a:r>
              <a:rPr lang="en-US" altLang="ko-KR" sz="3600" dirty="0" smtClean="0">
                <a:latin typeface="포천 막걸리체" pitchFamily="18" charset="-127"/>
                <a:ea typeface="포천 막걸리체" pitchFamily="18" charset="-127"/>
              </a:rPr>
              <a:t>5. </a:t>
            </a:r>
            <a:r>
              <a:rPr lang="ko-KR" altLang="en-US" sz="3600" dirty="0" err="1" smtClean="0">
                <a:latin typeface="포천 막걸리체" pitchFamily="18" charset="-127"/>
                <a:ea typeface="포천 막걸리체" pitchFamily="18" charset="-127"/>
              </a:rPr>
              <a:t>느낀점</a:t>
            </a:r>
            <a:endParaRPr lang="ko-KR" altLang="en-US" sz="3600" dirty="0">
              <a:latin typeface="포천 막걸리체" pitchFamily="18" charset="-127"/>
              <a:ea typeface="포천 막걸리체" pitchFamily="18" charset="-127"/>
            </a:endParaRPr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0648"/>
            <a:ext cx="3275856" cy="153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62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500034" y="1214422"/>
            <a:ext cx="770485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404664"/>
            <a:ext cx="835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1. </a:t>
            </a:r>
            <a:r>
              <a:rPr lang="ko-KR" altLang="en-US" sz="4000" dirty="0" err="1" smtClean="0">
                <a:solidFill>
                  <a:srgbClr val="FFFF00"/>
                </a:solidFill>
                <a:latin typeface="포천 막걸리체" pitchFamily="18" charset="-127"/>
                <a:ea typeface="포천 막걸리체" pitchFamily="18" charset="-127"/>
              </a:rPr>
              <a:t>웰빙</a:t>
            </a:r>
            <a:r>
              <a:rPr lang="en-US" altLang="ko-KR" sz="4000" dirty="0" smtClean="0">
                <a:solidFill>
                  <a:srgbClr val="FFFF00"/>
                </a:solidFill>
                <a:latin typeface="포천 막걸리체" pitchFamily="18" charset="-127"/>
                <a:ea typeface="포천 막걸리체" pitchFamily="18" charset="-127"/>
              </a:rPr>
              <a:t>(Well-being)</a:t>
            </a:r>
            <a:r>
              <a:rPr lang="ko-KR" altLang="en-US" sz="36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이란</a:t>
            </a:r>
            <a:r>
              <a:rPr lang="ko-KR" altLang="en-US" sz="40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 무엇일까</a:t>
            </a:r>
            <a:r>
              <a:rPr lang="en-US" altLang="ko-KR" sz="40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?</a:t>
            </a:r>
          </a:p>
        </p:txBody>
      </p:sp>
      <p:sp>
        <p:nvSpPr>
          <p:cNvPr id="14" name="오각형 1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1357299"/>
            <a:ext cx="8175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육체적으로 질병이 없는 건강한 상태뿐 아니라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직장이나 공동체에서 느끼는 소속감이나 성취감의 정도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등 모든 것이 조화를 이루어 어느 한 쪽으로 치우치지 않은 상태</a:t>
            </a:r>
            <a:endParaRPr lang="ko-KR" altLang="en-US" dirty="0"/>
          </a:p>
        </p:txBody>
      </p:sp>
      <p:pic>
        <p:nvPicPr>
          <p:cNvPr id="8" name="그림 7" descr="20150712_163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08920"/>
            <a:ext cx="3683027" cy="2304256"/>
          </a:xfrm>
          <a:prstGeom prst="rect">
            <a:avLst/>
          </a:prstGeom>
        </p:spPr>
      </p:pic>
      <p:pic>
        <p:nvPicPr>
          <p:cNvPr id="9" name="그림 8" descr="20150718_143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708920"/>
            <a:ext cx="3714776" cy="2304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5157192"/>
            <a:ext cx="44644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accent5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나주 </a:t>
            </a:r>
            <a:r>
              <a:rPr lang="ko-KR" altLang="en-US" sz="2500" dirty="0" err="1" smtClean="0">
                <a:solidFill>
                  <a:schemeClr val="accent5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밀양박씨</a:t>
            </a:r>
            <a:r>
              <a:rPr lang="ko-KR" altLang="en-US" sz="2500" dirty="0" smtClean="0">
                <a:solidFill>
                  <a:schemeClr val="accent5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종부님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을 뵙고 전라도음식 이해하기</a:t>
            </a:r>
            <a:endParaRPr lang="en-US" altLang="ko-KR" sz="25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50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종부님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“</a:t>
            </a:r>
            <a:r>
              <a:rPr lang="ko-KR" altLang="en-US" sz="25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웰빙음식은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눈에만 건강해 </a:t>
            </a:r>
            <a:r>
              <a:rPr lang="ko-KR" altLang="en-US" sz="25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보이는게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아니라 우리 몸 안에 섭취 되었을 때 이로워야 한다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”</a:t>
            </a:r>
            <a:endParaRPr lang="ko-KR" altLang="en-US" sz="25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5157192"/>
            <a:ext cx="40719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accent5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한식레스토랑 </a:t>
            </a:r>
            <a:r>
              <a:rPr lang="ko-KR" altLang="en-US" sz="2500" dirty="0" err="1" smtClean="0">
                <a:solidFill>
                  <a:schemeClr val="accent5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셰프님</a:t>
            </a:r>
            <a:r>
              <a:rPr lang="ko-KR" altLang="en-US" sz="25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께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5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웰빙음식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조언 구하기</a:t>
            </a:r>
            <a:endParaRPr lang="en-US" altLang="ko-KR" sz="25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500" dirty="0" err="1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셰프님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“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우리나라 사람은 탄수화물중독에 빠져있어 탄수화물을 줄여야 한다</a:t>
            </a:r>
            <a:r>
              <a:rPr lang="en-US" altLang="ko-KR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”</a:t>
            </a:r>
            <a:r>
              <a:rPr lang="ko-KR" altLang="en-US" sz="25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ko-KR" altLang="en-US" sz="25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2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428596" y="6357958"/>
            <a:ext cx="806204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029991" y="2429358"/>
            <a:ext cx="1435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spc="-150" dirty="0" smtClean="0">
                <a:solidFill>
                  <a:schemeClr val="bg1"/>
                </a:solidFill>
                <a:latin typeface="바른돋움OTFPro 3" pitchFamily="50" charset="-127"/>
                <a:ea typeface="바른돋움OTFPro 3" pitchFamily="50" charset="-127"/>
              </a:rPr>
              <a:t>Key Word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latin typeface="바른돋움OTFPro 2" pitchFamily="50" charset="-127"/>
              <a:ea typeface="바른돋움OTFPro 2" pitchFamily="50" charset="-127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323528" y="332656"/>
            <a:ext cx="260263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2.</a:t>
            </a:r>
            <a:r>
              <a:rPr kumimoji="0" lang="en-US" altLang="ko-KR" sz="5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 </a:t>
            </a:r>
            <a:r>
              <a:rPr kumimoji="0" lang="ko-KR" altLang="en-US" sz="5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동기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포천 막걸리체" pitchFamily="18" charset="-127"/>
              <a:ea typeface="포천 막걸리체" pitchFamily="18" charset="-127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556792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    1.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이 대회를 참가하게된 동기</a:t>
            </a:r>
            <a:endParaRPr lang="en-US" altLang="ko-KR" sz="28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marL="514350" indent="-514350"/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      –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한국조리라는 과목 수업 중 각 지역을 주제로 한 한식요리대회가 있었는데 그때의 좋은 추억과 아이디어들을 다시 한번 느끼고 생각할 수 있는 도전이 될 것 같아 참가하게 되었다</a:t>
            </a:r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. </a:t>
            </a:r>
          </a:p>
          <a:p>
            <a:pPr marL="514350" indent="-514350"/>
            <a:endParaRPr lang="en-US" altLang="ko-KR" sz="28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marL="514350" indent="-514350"/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  2.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전라도 지역을 </a:t>
            </a:r>
            <a:r>
              <a:rPr lang="ko-KR" altLang="en-US" sz="2800" dirty="0" err="1" smtClean="0">
                <a:latin typeface="나눔손글씨 펜" pitchFamily="66" charset="-127"/>
                <a:ea typeface="나눔손글씨 펜" pitchFamily="66" charset="-127"/>
              </a:rPr>
              <a:t>선택하게된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 동기</a:t>
            </a:r>
            <a:endParaRPr lang="en-US" altLang="ko-KR" sz="28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marL="514350" indent="-514350"/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      -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음식의 고장이라 할 수 있는 전라도음식을 </a:t>
            </a:r>
            <a:r>
              <a:rPr lang="ko-KR" altLang="en-US" sz="2800" dirty="0" err="1" smtClean="0">
                <a:latin typeface="나눔손글씨 펜" pitchFamily="66" charset="-127"/>
                <a:ea typeface="나눔손글씨 펜" pitchFamily="66" charset="-127"/>
              </a:rPr>
              <a:t>관심있게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 조사하던 중 인터넷으로는 한계가 있다고 판단되어 전라도가 고향이신 지원이네 부모님께 조언을 구하고 전라도의 식 재료와 문화가 </a:t>
            </a:r>
            <a:r>
              <a:rPr lang="ko-KR" altLang="en-US" sz="2800" dirty="0" err="1" smtClean="0">
                <a:latin typeface="나눔손글씨 펜" pitchFamily="66" charset="-127"/>
                <a:ea typeface="나눔손글씨 펜" pitchFamily="66" charset="-127"/>
              </a:rPr>
              <a:t>웰빙으로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 해석하기에 적합하다고 생각되어 전라도 지역을 선택하게 되었다</a:t>
            </a:r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2800" dirty="0"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9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/>
          <p:cNvCxnSpPr/>
          <p:nvPr/>
        </p:nvCxnSpPr>
        <p:spPr>
          <a:xfrm>
            <a:off x="719572" y="6453336"/>
            <a:ext cx="770485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476673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3. </a:t>
            </a:r>
            <a:r>
              <a:rPr lang="ko-KR" altLang="en-US" sz="4400" b="1" dirty="0" err="1" smtClean="0">
                <a:solidFill>
                  <a:srgbClr val="FFFF00"/>
                </a:solidFill>
                <a:latin typeface="포천 막걸리체" pitchFamily="18" charset="-127"/>
                <a:ea typeface="포천 막걸리체" pitchFamily="18" charset="-127"/>
              </a:rPr>
              <a:t>웰빙</a:t>
            </a:r>
            <a:r>
              <a:rPr lang="ko-KR" altLang="en-US" sz="4400" b="1" dirty="0" err="1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과</a:t>
            </a:r>
            <a:r>
              <a:rPr lang="ko-KR" altLang="en-US" sz="4400" b="1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0070C0"/>
                </a:solidFill>
                <a:latin typeface="포천 막걸리체" pitchFamily="18" charset="-127"/>
                <a:ea typeface="포천 막걸리체" pitchFamily="18" charset="-127"/>
              </a:rPr>
              <a:t>썸</a:t>
            </a:r>
            <a:r>
              <a:rPr lang="en-US" altLang="ko-KR" sz="4400" b="1" dirty="0" smtClean="0">
                <a:solidFill>
                  <a:srgbClr val="0070C0"/>
                </a:solidFill>
                <a:latin typeface="포천 막걸리체" pitchFamily="18" charset="-127"/>
                <a:ea typeface="포천 막걸리체" pitchFamily="18" charset="-127"/>
              </a:rPr>
              <a:t>(summer)</a:t>
            </a:r>
            <a:r>
              <a:rPr lang="ko-KR" altLang="en-US" sz="4400" b="1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타는 전라도</a:t>
            </a:r>
            <a:endParaRPr lang="en-US" altLang="ko-KR" sz="4400" b="1" dirty="0" smtClean="0">
              <a:solidFill>
                <a:schemeClr val="bg1"/>
              </a:solidFill>
              <a:latin typeface="포천 막걸리체" pitchFamily="18" charset="-127"/>
              <a:ea typeface="포천 막걸리체" pitchFamily="18" charset="-127"/>
            </a:endParaRPr>
          </a:p>
          <a:p>
            <a:r>
              <a:rPr lang="ko-KR" altLang="en-US" sz="4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                     </a:t>
            </a:r>
            <a:r>
              <a:rPr lang="ko-KR" altLang="en-US" sz="4400" dirty="0" err="1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레시피</a:t>
            </a:r>
            <a:r>
              <a:rPr lang="ko-KR" altLang="en-US" sz="4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 및 재료의 효능</a:t>
            </a:r>
            <a:endParaRPr lang="ko-KR" altLang="en-US" sz="4400" dirty="0">
              <a:solidFill>
                <a:schemeClr val="bg1"/>
              </a:solidFill>
              <a:latin typeface="포천 막걸리체" pitchFamily="18" charset="-127"/>
              <a:ea typeface="포천 막걸리체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289606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2898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04864"/>
            <a:ext cx="288032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2898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365104"/>
            <a:ext cx="2898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365104"/>
            <a:ext cx="2898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7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모서리가 둥근 직사각형 48"/>
          <p:cNvSpPr/>
          <p:nvPr/>
        </p:nvSpPr>
        <p:spPr>
          <a:xfrm>
            <a:off x="5143504" y="1571612"/>
            <a:ext cx="3786214" cy="25003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른돋움OTFPro 1" pitchFamily="50" charset="-127"/>
              <a:ea typeface="바른돋움OTFPro 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28596" y="6357958"/>
            <a:ext cx="806204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5721" y="4500570"/>
            <a:ext cx="435771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전라도 </a:t>
            </a:r>
            <a:r>
              <a:rPr lang="ko-KR" altLang="en-US" sz="2300" dirty="0" smtClean="0">
                <a:solidFill>
                  <a:schemeClr val="accent6">
                    <a:lumMod val="50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장흥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지역의 여름특산물인 </a:t>
            </a:r>
            <a:r>
              <a:rPr lang="ko-KR" altLang="en-US" sz="2300" dirty="0" smtClean="0">
                <a:solidFill>
                  <a:schemeClr val="accent6">
                    <a:lumMod val="50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표고버섯</a:t>
            </a:r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!!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왜 밥 색깔이 </a:t>
            </a:r>
            <a:r>
              <a:rPr lang="ko-KR" altLang="en-US" sz="2300" dirty="0" err="1" smtClean="0">
                <a:solidFill>
                  <a:srgbClr val="502604"/>
                </a:solidFill>
                <a:latin typeface="나눔손글씨 펜" pitchFamily="66" charset="-127"/>
                <a:ea typeface="나눔손글씨 펜" pitchFamily="66" charset="-127"/>
              </a:rPr>
              <a:t>갈색</a:t>
            </a:r>
            <a:r>
              <a:rPr lang="ko-KR" altLang="en-US" sz="2300" dirty="0" err="1" smtClean="0">
                <a:latin typeface="나눔손글씨 펜" pitchFamily="66" charset="-127"/>
                <a:ea typeface="나눔손글씨 펜" pitchFamily="66" charset="-127"/>
              </a:rPr>
              <a:t>이냐구요</a:t>
            </a:r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?</a:t>
            </a:r>
          </a:p>
          <a:p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표고버섯을 우려서 표고버섯의 영양분을 물로 최대한 용출시켜 </a:t>
            </a:r>
            <a:r>
              <a:rPr lang="ko-KR" altLang="en-US" sz="2300" dirty="0" err="1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항염작용</a:t>
            </a:r>
            <a:r>
              <a:rPr lang="en-US" altLang="ko-KR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몸의 독소를 빼주는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갈색의 표고 물을 밥 </a:t>
            </a:r>
            <a:r>
              <a:rPr lang="ko-KR" altLang="en-US" sz="2300" dirty="0" err="1" smtClean="0">
                <a:latin typeface="나눔손글씨 펜" pitchFamily="66" charset="-127"/>
                <a:ea typeface="나눔손글씨 펜" pitchFamily="66" charset="-127"/>
              </a:rPr>
              <a:t>물양을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맞출 때 이용했기 때문</a:t>
            </a:r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바른돋움OTFPro 1" pitchFamily="50" charset="-127"/>
              <a:ea typeface="바른돋움OTFPro 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14876" y="4500571"/>
            <a:ext cx="421484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   표고의 효능 </a:t>
            </a:r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표고는 </a:t>
            </a:r>
            <a:r>
              <a:rPr lang="ko-KR" altLang="en-US" sz="2300" dirty="0" err="1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무칼로리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식품으로 </a:t>
            </a:r>
            <a:r>
              <a:rPr lang="ko-KR" altLang="en-US" sz="2300" dirty="0" err="1" smtClean="0">
                <a:latin typeface="나눔손글씨 펜" pitchFamily="66" charset="-127"/>
                <a:ea typeface="나눔손글씨 펜" pitchFamily="66" charset="-127"/>
              </a:rPr>
              <a:t>다량함유된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300" dirty="0" err="1" smtClean="0">
                <a:latin typeface="나눔손글씨 펜" pitchFamily="66" charset="-127"/>
                <a:ea typeface="나눔손글씨 펜" pitchFamily="66" charset="-127"/>
              </a:rPr>
              <a:t>레티난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성분이 우리 몸에 들어오게 되면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천연방어물질 인터페론 형성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되며 항암효과와 맑은 피를 형성하고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정력강화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효과가 있다는 사실</a:t>
            </a:r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!!</a:t>
            </a:r>
          </a:p>
        </p:txBody>
      </p:sp>
      <p:cxnSp>
        <p:nvCxnSpPr>
          <p:cNvPr id="12" name="직선 연결선 11"/>
          <p:cNvCxnSpPr/>
          <p:nvPr/>
        </p:nvCxnSpPr>
        <p:spPr>
          <a:xfrm rot="5400000">
            <a:off x="4010542" y="5347780"/>
            <a:ext cx="1122917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10800000">
            <a:off x="428596" y="4357694"/>
            <a:ext cx="7995404" cy="79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3998045" y="2261857"/>
            <a:ext cx="1147908" cy="1165997"/>
            <a:chOff x="3776239" y="1885875"/>
            <a:chExt cx="1512166" cy="1535994"/>
          </a:xfrm>
        </p:grpSpPr>
        <p:sp>
          <p:nvSpPr>
            <p:cNvPr id="36" name="갈매기형 수장 35"/>
            <p:cNvSpPr/>
            <p:nvPr/>
          </p:nvSpPr>
          <p:spPr>
            <a:xfrm>
              <a:off x="3776239" y="1885875"/>
              <a:ext cx="864097" cy="153599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  <p:sp>
          <p:nvSpPr>
            <p:cNvPr id="37" name="갈매기형 수장 36"/>
            <p:cNvSpPr/>
            <p:nvPr/>
          </p:nvSpPr>
          <p:spPr>
            <a:xfrm>
              <a:off x="4424308" y="1885875"/>
              <a:ext cx="864097" cy="1535994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029991" y="2429358"/>
            <a:ext cx="1435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spc="-150" dirty="0" smtClean="0">
                <a:solidFill>
                  <a:schemeClr val="bg1"/>
                </a:solidFill>
                <a:latin typeface="바른돋움OTFPro 3" pitchFamily="50" charset="-127"/>
                <a:ea typeface="바른돋움OTFPro 3" pitchFamily="50" charset="-127"/>
              </a:rPr>
              <a:t>Key Word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latin typeface="바른돋움OTFPro 2" pitchFamily="50" charset="-127"/>
              <a:ea typeface="바른돋움OTFPro 2" pitchFamily="50" charset="-127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표고버섯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밥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포천 막걸리체" pitchFamily="18" charset="-127"/>
              <a:ea typeface="포천 막걸리체" pitchFamily="18" charset="-127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22247">
            <a:off x="1603549" y="316535"/>
            <a:ext cx="1078554" cy="107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내용 개체 틀 3" descr="IMG_0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40"/>
            <a:ext cx="2571769" cy="1714512"/>
          </a:xfrm>
          <a:prstGeom prst="rect">
            <a:avLst/>
          </a:prstGeom>
        </p:spPr>
      </p:pic>
      <p:pic>
        <p:nvPicPr>
          <p:cNvPr id="42" name="그림 41" descr="20150722_11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78000">
            <a:off x="357914" y="1350103"/>
            <a:ext cx="1606732" cy="1051810"/>
          </a:xfrm>
          <a:prstGeom prst="rect">
            <a:avLst/>
          </a:prstGeom>
        </p:spPr>
      </p:pic>
      <p:pic>
        <p:nvPicPr>
          <p:cNvPr id="43" name="그림 42" descr="20150722_124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5329">
            <a:off x="2436270" y="3130103"/>
            <a:ext cx="1462304" cy="97208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64088" y="1700808"/>
            <a:ext cx="4000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  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만드는 방법</a:t>
            </a:r>
            <a:endParaRPr lang="en-US" altLang="ko-KR" sz="28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 1.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쌀을 잘 씻어 불려놓는다</a:t>
            </a:r>
            <a:endParaRPr lang="en-US" altLang="ko-KR" sz="22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2.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표고를 먹기 좋게 잘라 양념해놓는다</a:t>
            </a:r>
            <a:endParaRPr lang="en-US" altLang="ko-KR" sz="22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3. </a:t>
            </a:r>
            <a:r>
              <a:rPr lang="ko-KR" altLang="en-US" sz="2200" dirty="0" err="1" smtClean="0">
                <a:latin typeface="나눔손글씨 펜" pitchFamily="66" charset="-127"/>
                <a:ea typeface="나눔손글씨 펜" pitchFamily="66" charset="-127"/>
              </a:rPr>
              <a:t>표고물로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 밥물 양을 맞춘다</a:t>
            </a:r>
            <a:endParaRPr lang="en-US" altLang="ko-KR" sz="22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4.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양념한 표고를 볶아 밥 위에 얹는다</a:t>
            </a:r>
            <a:endParaRPr lang="en-US" altLang="ko-KR" sz="22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5.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맛있게 </a:t>
            </a:r>
            <a:r>
              <a:rPr lang="ko-KR" altLang="en-US" sz="2200" dirty="0" err="1" smtClean="0">
                <a:latin typeface="나눔손글씨 펜" pitchFamily="66" charset="-127"/>
                <a:ea typeface="나눔손글씨 펜" pitchFamily="66" charset="-127"/>
              </a:rPr>
              <a:t>표고버섯밥을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 한다 </a:t>
            </a:r>
            <a:endParaRPr lang="ko-KR" altLang="en-US" sz="22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9" name="그림 18" descr="1438113196_sear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500570"/>
            <a:ext cx="428628" cy="428628"/>
          </a:xfrm>
          <a:prstGeom prst="rect">
            <a:avLst/>
          </a:prstGeom>
        </p:spPr>
      </p:pic>
      <p:pic>
        <p:nvPicPr>
          <p:cNvPr id="21" name="그림 20" descr="1438189486_cooking-utens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791626"/>
            <a:ext cx="351488" cy="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91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5072066" y="1428736"/>
            <a:ext cx="3857652" cy="27146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른돋움OTFPro 1" pitchFamily="50" charset="-127"/>
              <a:ea typeface="바른돋움OTFPro 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28596" y="6572272"/>
            <a:ext cx="8286808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5721" y="4500571"/>
            <a:ext cx="435771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왜 </a:t>
            </a:r>
            <a:r>
              <a:rPr lang="ko-KR" altLang="en-US" sz="2300" dirty="0" smtClean="0">
                <a:solidFill>
                  <a:srgbClr val="00B050"/>
                </a:solidFill>
                <a:latin typeface="나눔손글씨 펜" pitchFamily="66" charset="-127"/>
                <a:ea typeface="나눔손글씨 펜" pitchFamily="66" charset="-127"/>
              </a:rPr>
              <a:t>풋고추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열무물김치를 담았을 까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?</a:t>
            </a:r>
          </a:p>
          <a:p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토지가 비옥한 전라도에서 여름철에 많이 나오는 열무를 이용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300" dirty="0" err="1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홍고추</a:t>
            </a:r>
            <a:r>
              <a:rPr lang="ko-KR" altLang="en-US" sz="23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가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아닌 </a:t>
            </a:r>
            <a:r>
              <a:rPr lang="ko-KR" altLang="en-US" sz="2300" dirty="0" smtClean="0">
                <a:solidFill>
                  <a:srgbClr val="00B050"/>
                </a:solidFill>
                <a:latin typeface="나눔손글씨 펜" pitchFamily="66" charset="-127"/>
                <a:ea typeface="나눔손글씨 펜" pitchFamily="66" charset="-127"/>
              </a:rPr>
              <a:t>풋고추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로 만드는 전라도식 열무김치를 여름철 입맛을 돋구어 주기 위해 </a:t>
            </a:r>
            <a:r>
              <a:rPr lang="ko-KR" altLang="en-US" sz="2300" dirty="0" smtClean="0">
                <a:solidFill>
                  <a:srgbClr val="3EA6C2"/>
                </a:solidFill>
                <a:latin typeface="나눔손글씨 펜" pitchFamily="66" charset="-127"/>
                <a:ea typeface="나눔손글씨 펜" pitchFamily="66" charset="-127"/>
              </a:rPr>
              <a:t>시원한 물김치로 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재해석한 요리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!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714876" y="4334232"/>
            <a:ext cx="44291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열무의 효능 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저칼로리 식품으로 </a:t>
            </a:r>
            <a:r>
              <a:rPr lang="ko-KR" altLang="en-US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식이섬유가 풍부하여 소화 기능을 향상시켜주는 효과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풋고추의 효능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매운맛성분인 </a:t>
            </a:r>
            <a:r>
              <a:rPr lang="ko-KR" altLang="en-US" sz="2300" dirty="0" err="1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캡사이신</a:t>
            </a:r>
            <a:r>
              <a:rPr lang="ko-KR" altLang="en-US" sz="23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이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들어있어 </a:t>
            </a:r>
            <a:r>
              <a:rPr lang="ko-KR" altLang="en-US" sz="23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기초대사율을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높여 다이어트에 좋고 </a:t>
            </a:r>
            <a:r>
              <a:rPr lang="ko-KR" altLang="en-US" sz="23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황산화 작용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까지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!</a:t>
            </a:r>
          </a:p>
          <a:p>
            <a:endParaRPr lang="en-US" altLang="ko-KR" sz="2000" b="1" dirty="0" smtClean="0">
              <a:latin typeface="a하늘산책L" pitchFamily="18" charset="-127"/>
              <a:ea typeface="a하늘산책L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rot="5400000">
            <a:off x="4010542" y="5347780"/>
            <a:ext cx="1122917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10800000">
            <a:off x="500034" y="4286256"/>
            <a:ext cx="814393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4"/>
          <p:cNvGrpSpPr/>
          <p:nvPr/>
        </p:nvGrpSpPr>
        <p:grpSpPr>
          <a:xfrm>
            <a:off x="3998045" y="2261857"/>
            <a:ext cx="1147908" cy="1165997"/>
            <a:chOff x="3776239" y="1885875"/>
            <a:chExt cx="1512166" cy="1535994"/>
          </a:xfrm>
        </p:grpSpPr>
        <p:sp>
          <p:nvSpPr>
            <p:cNvPr id="36" name="갈매기형 수장 35"/>
            <p:cNvSpPr/>
            <p:nvPr/>
          </p:nvSpPr>
          <p:spPr>
            <a:xfrm>
              <a:off x="3776239" y="1885875"/>
              <a:ext cx="864097" cy="153599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  <p:sp>
          <p:nvSpPr>
            <p:cNvPr id="37" name="갈매기형 수장 36"/>
            <p:cNvSpPr/>
            <p:nvPr/>
          </p:nvSpPr>
          <p:spPr>
            <a:xfrm>
              <a:off x="4424308" y="1885875"/>
              <a:ext cx="864097" cy="1535994"/>
            </a:xfrm>
            <a:prstGeom prst="chevron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</p:grpSp>
      <p:sp>
        <p:nvSpPr>
          <p:cNvPr id="39" name="제목 1"/>
          <p:cNvSpPr txBox="1">
            <a:spLocks/>
          </p:cNvSpPr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5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전라도식 </a:t>
            </a:r>
            <a:r>
              <a:rPr lang="ko-KR" altLang="en-US" sz="5400" dirty="0" smtClean="0">
                <a:solidFill>
                  <a:srgbClr val="00B050"/>
                </a:solidFill>
                <a:latin typeface="포천 막걸리체" pitchFamily="18" charset="-127"/>
                <a:ea typeface="포천 막걸리체" pitchFamily="18" charset="-127"/>
              </a:rPr>
              <a:t>풋고추</a:t>
            </a:r>
            <a:r>
              <a:rPr lang="ko-KR" altLang="en-US" sz="5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 </a:t>
            </a:r>
            <a:r>
              <a:rPr lang="ko-KR" altLang="en-US" sz="5400" dirty="0" smtClean="0">
                <a:solidFill>
                  <a:srgbClr val="92D050"/>
                </a:solidFill>
                <a:latin typeface="포천 막걸리체" pitchFamily="18" charset="-127"/>
                <a:ea typeface="포천 막걸리체" pitchFamily="18" charset="-127"/>
              </a:rPr>
              <a:t>열무</a:t>
            </a:r>
            <a:r>
              <a:rPr lang="ko-KR" altLang="en-US" sz="5400" dirty="0" smtClean="0">
                <a:solidFill>
                  <a:schemeClr val="bg1"/>
                </a:solidFill>
                <a:latin typeface="포천 막걸리체" pitchFamily="18" charset="-127"/>
                <a:ea typeface="포천 막걸리체" pitchFamily="18" charset="-127"/>
              </a:rPr>
              <a:t> </a:t>
            </a:r>
            <a:r>
              <a:rPr lang="ko-KR" altLang="en-US" sz="5400" dirty="0" smtClean="0">
                <a:solidFill>
                  <a:srgbClr val="FF0000"/>
                </a:solidFill>
                <a:latin typeface="포천 막걸리체" pitchFamily="18" charset="-127"/>
                <a:ea typeface="포천 막걸리체" pitchFamily="18" charset="-127"/>
              </a:rPr>
              <a:t>물김치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포천 막걸리체" pitchFamily="18" charset="-127"/>
              <a:ea typeface="포천 막걸리체" pitchFamily="18" charset="-127"/>
              <a:cs typeface="+mj-cs"/>
            </a:endParaRPr>
          </a:p>
        </p:txBody>
      </p:sp>
      <p:pic>
        <p:nvPicPr>
          <p:cNvPr id="18" name="내용 개체 틀 3" descr="IMG_0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463661" cy="22860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0628" y="1500174"/>
            <a:ext cx="4143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    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만드는 방법</a:t>
            </a:r>
            <a:endParaRPr lang="en-US" altLang="ko-KR" sz="28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열무를 손질해 깨끗이 씻는다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소금물에 먹기 좋은 크기로 자른 열무를 절인다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3.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풋고추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배 등을 갈아 김치양념을 만든다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4.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절인 열무를 한번 씻어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3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의 재료와 통에 넣는다</a:t>
            </a:r>
            <a:endParaRPr lang="en-US" altLang="ko-KR" sz="22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5.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물에 풀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양념장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액젓을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넣고 간한다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6. 6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을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5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의 통에 붓고 맛잇게 익힌다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22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5" name="그림 14" descr="1438113196_sear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357694"/>
            <a:ext cx="428628" cy="428628"/>
          </a:xfrm>
          <a:prstGeom prst="rect">
            <a:avLst/>
          </a:prstGeom>
        </p:spPr>
      </p:pic>
      <p:pic>
        <p:nvPicPr>
          <p:cNvPr id="16" name="그림 15" descr="1438113196_sear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357826"/>
            <a:ext cx="428628" cy="428628"/>
          </a:xfrm>
          <a:prstGeom prst="rect">
            <a:avLst/>
          </a:prstGeom>
        </p:spPr>
      </p:pic>
      <p:pic>
        <p:nvPicPr>
          <p:cNvPr id="17" name="그림 16" descr="1438189486_cooking-utensil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1550" y="1544254"/>
            <a:ext cx="372578" cy="3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91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모서리가 둥근 직사각형 48"/>
          <p:cNvSpPr/>
          <p:nvPr/>
        </p:nvSpPr>
        <p:spPr>
          <a:xfrm>
            <a:off x="5143504" y="1285860"/>
            <a:ext cx="3786214" cy="30003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른돋움OTFPro 1" pitchFamily="50" charset="-127"/>
              <a:ea typeface="바른돋움OTFPro 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42910" y="6643710"/>
            <a:ext cx="806204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500562" y="4500571"/>
            <a:ext cx="464343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  장어의 효능 </a:t>
            </a:r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장어에는 불포화지방산을 비롯해 각종 비타민 등 성분들이 고루 함유되어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기력을 회복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하고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정력강화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에 도움</a:t>
            </a:r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   매실의 효능</a:t>
            </a:r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대장균등의 발육을 억제하는 항균작용을 하기 때문에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여름철 식중독 예방</a:t>
            </a:r>
            <a:r>
              <a:rPr lang="ko-KR" altLang="en-US" sz="2300" dirty="0" smtClean="0">
                <a:latin typeface="나눔손글씨 펜" pitchFamily="66" charset="-127"/>
                <a:ea typeface="나눔손글씨 펜" pitchFamily="66" charset="-127"/>
              </a:rPr>
              <a:t>에 탁월함</a:t>
            </a:r>
            <a:r>
              <a:rPr lang="en-US" altLang="ko-KR" sz="2300" dirty="0" smtClean="0">
                <a:latin typeface="나눔손글씨 펜" pitchFamily="66" charset="-127"/>
                <a:ea typeface="나눔손글씨 펜" pitchFamily="66" charset="-127"/>
              </a:rPr>
              <a:t>!</a:t>
            </a:r>
          </a:p>
          <a:p>
            <a:endParaRPr lang="en-US" altLang="ko-KR" sz="2300" dirty="0" smtClean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rot="5400000">
            <a:off x="3501223" y="5642785"/>
            <a:ext cx="1714514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10800000">
            <a:off x="500034" y="4500570"/>
            <a:ext cx="7995404" cy="79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4"/>
          <p:cNvGrpSpPr/>
          <p:nvPr/>
        </p:nvGrpSpPr>
        <p:grpSpPr>
          <a:xfrm>
            <a:off x="3998045" y="2261857"/>
            <a:ext cx="1147908" cy="1165997"/>
            <a:chOff x="3776239" y="1885875"/>
            <a:chExt cx="1512166" cy="1535994"/>
          </a:xfrm>
        </p:grpSpPr>
        <p:sp>
          <p:nvSpPr>
            <p:cNvPr id="36" name="갈매기형 수장 35"/>
            <p:cNvSpPr/>
            <p:nvPr/>
          </p:nvSpPr>
          <p:spPr>
            <a:xfrm>
              <a:off x="3776239" y="1885875"/>
              <a:ext cx="864097" cy="153599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  <p:sp>
          <p:nvSpPr>
            <p:cNvPr id="37" name="갈매기형 수장 36"/>
            <p:cNvSpPr/>
            <p:nvPr/>
          </p:nvSpPr>
          <p:spPr>
            <a:xfrm>
              <a:off x="4424308" y="1885875"/>
              <a:ext cx="864097" cy="1535994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029991" y="2429358"/>
            <a:ext cx="1435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spc="-150" dirty="0" smtClean="0">
                <a:solidFill>
                  <a:schemeClr val="bg1"/>
                </a:solidFill>
                <a:latin typeface="바른돋움OTFPro 3" pitchFamily="50" charset="-127"/>
                <a:ea typeface="바른돋움OTFPro 3" pitchFamily="50" charset="-127"/>
              </a:rPr>
              <a:t>Key Word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latin typeface="바른돋움OTFPro 2" pitchFamily="50" charset="-127"/>
              <a:ea typeface="바른돋움OTFPro 2" pitchFamily="50" charset="-127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5400" dirty="0" smtClean="0">
                <a:latin typeface="포천 막걸리체" pitchFamily="18" charset="-127"/>
                <a:ea typeface="포천 막걸리체" pitchFamily="18" charset="-127"/>
              </a:rPr>
              <a:t>장어 </a:t>
            </a:r>
            <a:r>
              <a:rPr lang="ko-KR" altLang="en-US" sz="5400" dirty="0" smtClean="0">
                <a:solidFill>
                  <a:srgbClr val="92D050"/>
                </a:solidFill>
                <a:latin typeface="포천 막걸리체" pitchFamily="18" charset="-127"/>
                <a:ea typeface="포천 막걸리체" pitchFamily="18" charset="-127"/>
              </a:rPr>
              <a:t>매실</a:t>
            </a:r>
            <a:r>
              <a:rPr lang="ko-KR" altLang="en-US" sz="5400" dirty="0" smtClean="0">
                <a:latin typeface="포천 막걸리체" pitchFamily="18" charset="-127"/>
                <a:ea typeface="포천 막걸리체" pitchFamily="18" charset="-127"/>
              </a:rPr>
              <a:t> </a:t>
            </a:r>
            <a:r>
              <a:rPr lang="ko-KR" altLang="en-US" sz="5400" dirty="0" smtClean="0">
                <a:solidFill>
                  <a:srgbClr val="FF0000"/>
                </a:solidFill>
                <a:latin typeface="포천 막걸리체" pitchFamily="18" charset="-127"/>
                <a:ea typeface="포천 막걸리체" pitchFamily="18" charset="-127"/>
              </a:rPr>
              <a:t>고추장</a:t>
            </a:r>
            <a:r>
              <a:rPr lang="ko-KR" altLang="en-US" sz="5400" dirty="0" smtClean="0">
                <a:latin typeface="포천 막걸리체" pitchFamily="18" charset="-127"/>
                <a:ea typeface="포천 막걸리체" pitchFamily="18" charset="-127"/>
              </a:rPr>
              <a:t> 조림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포천 막걸리체" pitchFamily="18" charset="-127"/>
              <a:ea typeface="포천 막걸리체" pitchFamily="18" charset="-127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3504" y="1412776"/>
            <a:ext cx="40004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     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만드는 방법</a:t>
            </a:r>
            <a:endParaRPr lang="en-US" altLang="ko-KR" sz="28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marL="342900" indent="-342900"/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손질된 장어를 생강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,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양파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,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청주를 넣고 비린내를 제거해준다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pPr marL="342900" indent="-342900"/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2.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먹기 좋은 크기로 장어를 잘라 놓는다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pPr marL="342900" indent="-342900"/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3.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매실고추장 양념을 만든다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pPr marL="342900" indent="-342900"/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4.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무와 매실과육을 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2,3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과 함께 조린다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pPr marL="342900" indent="-342900"/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5.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잘 조려진 장어를 부추와 함께 그릇에</a:t>
            </a:r>
            <a:endParaRPr lang="en-US" altLang="ko-KR" sz="22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marL="342900" indent="-342900"/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  </a:t>
            </a:r>
            <a:r>
              <a:rPr lang="ko-KR" altLang="en-US" sz="2200" dirty="0" smtClean="0">
                <a:latin typeface="나눔손글씨 펜" pitchFamily="66" charset="-127"/>
                <a:ea typeface="나눔손글씨 펜" pitchFamily="66" charset="-127"/>
              </a:rPr>
              <a:t> 담는다</a:t>
            </a:r>
            <a:r>
              <a:rPr lang="en-US" altLang="ko-KR" sz="22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22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ko-KR" altLang="en-US" sz="22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9" name="내용 개체 틀 3" descr="IMG_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3214710" cy="2143140"/>
          </a:xfrm>
          <a:prstGeom prst="rect">
            <a:avLst/>
          </a:prstGeom>
        </p:spPr>
      </p:pic>
      <p:pic>
        <p:nvPicPr>
          <p:cNvPr id="21" name="Picture 2" descr="C:\Users\Administrator\Desktop\20150721_19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0258">
            <a:off x="326617" y="1192908"/>
            <a:ext cx="1698994" cy="112135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85720" y="4857760"/>
            <a:ext cx="4000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500" dirty="0" smtClean="0">
                <a:latin typeface="나눔손글씨 펜" pitchFamily="66" charset="-127"/>
                <a:ea typeface="나눔손글씨 펜" pitchFamily="66" charset="-127"/>
              </a:rPr>
              <a:t> 전라도 </a:t>
            </a:r>
            <a:r>
              <a:rPr lang="ko-KR" altLang="en-US" sz="2500" dirty="0" smtClean="0">
                <a:solidFill>
                  <a:srgbClr val="00B050"/>
                </a:solidFill>
                <a:latin typeface="나눔손글씨 펜" pitchFamily="66" charset="-127"/>
                <a:ea typeface="나눔손글씨 펜" pitchFamily="66" charset="-127"/>
              </a:rPr>
              <a:t>고창</a:t>
            </a:r>
            <a:r>
              <a:rPr lang="ko-KR" altLang="en-US" sz="2500" dirty="0" smtClean="0">
                <a:latin typeface="나눔손글씨 펜" pitchFamily="66" charset="-127"/>
                <a:ea typeface="나눔손글씨 펜" pitchFamily="66" charset="-127"/>
              </a:rPr>
              <a:t>의 여름제철 생선인 </a:t>
            </a:r>
            <a:r>
              <a:rPr lang="ko-KR" altLang="en-US" sz="2500" dirty="0" err="1" smtClean="0">
                <a:solidFill>
                  <a:srgbClr val="002060"/>
                </a:solidFill>
                <a:latin typeface="나눔손글씨 펜" pitchFamily="66" charset="-127"/>
                <a:ea typeface="나눔손글씨 펜" pitchFamily="66" charset="-127"/>
              </a:rPr>
              <a:t>풍천장어</a:t>
            </a:r>
            <a:r>
              <a:rPr lang="ko-KR" altLang="en-US" sz="2500" dirty="0" err="1" smtClean="0">
                <a:latin typeface="나눔손글씨 펜" pitchFamily="66" charset="-127"/>
                <a:ea typeface="나눔손글씨 펜" pitchFamily="66" charset="-127"/>
              </a:rPr>
              <a:t>와</a:t>
            </a:r>
            <a:r>
              <a:rPr lang="ko-KR" altLang="en-US" sz="2500" dirty="0" smtClean="0">
                <a:latin typeface="나눔손글씨 펜" pitchFamily="66" charset="-127"/>
                <a:ea typeface="나눔손글씨 펜" pitchFamily="66" charset="-127"/>
              </a:rPr>
              <a:t> 광양의 여름제철 </a:t>
            </a:r>
            <a:r>
              <a:rPr lang="ko-KR" altLang="en-US" sz="2500" dirty="0" smtClean="0">
                <a:solidFill>
                  <a:srgbClr val="00B050"/>
                </a:solidFill>
                <a:latin typeface="나눔손글씨 펜" pitchFamily="66" charset="-127"/>
                <a:ea typeface="나눔손글씨 펜" pitchFamily="66" charset="-127"/>
              </a:rPr>
              <a:t>매실</a:t>
            </a:r>
            <a:r>
              <a:rPr lang="ko-KR" altLang="en-US" sz="2500" dirty="0" smtClean="0">
                <a:latin typeface="나눔손글씨 펜" pitchFamily="66" charset="-127"/>
                <a:ea typeface="나눔손글씨 펜" pitchFamily="66" charset="-127"/>
              </a:rPr>
              <a:t>을 이용하여 전라도의 제철재료를 한 접시에 담은 요리</a:t>
            </a:r>
            <a:endParaRPr lang="ko-KR" altLang="en-US" sz="23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82994">
            <a:off x="7454002" y="758127"/>
            <a:ext cx="1568295" cy="113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그림 17" descr="1438189486_cooking-utens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505874"/>
            <a:ext cx="351488" cy="351488"/>
          </a:xfrm>
          <a:prstGeom prst="rect">
            <a:avLst/>
          </a:prstGeom>
        </p:spPr>
      </p:pic>
      <p:pic>
        <p:nvPicPr>
          <p:cNvPr id="22" name="그림 21" descr="1438113196_sear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572008"/>
            <a:ext cx="428628" cy="428628"/>
          </a:xfrm>
          <a:prstGeom prst="rect">
            <a:avLst/>
          </a:prstGeom>
        </p:spPr>
      </p:pic>
      <p:pic>
        <p:nvPicPr>
          <p:cNvPr id="25" name="그림 24" descr="1438113196_sear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5572140"/>
            <a:ext cx="428628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91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5072066" y="1428736"/>
            <a:ext cx="3857652" cy="27146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바른돋움OTFPro 1" pitchFamily="50" charset="-127"/>
              <a:ea typeface="바른돋움OTFPro 1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28596" y="6572272"/>
            <a:ext cx="8286808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오각형 23"/>
          <p:cNvSpPr/>
          <p:nvPr/>
        </p:nvSpPr>
        <p:spPr>
          <a:xfrm rot="5400000">
            <a:off x="8153269" y="0"/>
            <a:ext cx="720000" cy="720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23528" y="4509120"/>
            <a:ext cx="43577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전라남도 </a:t>
            </a:r>
            <a:r>
              <a:rPr lang="ko-KR" altLang="en-US" sz="2300" dirty="0" smtClean="0">
                <a:solidFill>
                  <a:schemeClr val="accent1"/>
                </a:solidFill>
                <a:latin typeface="나눔손글씨 펜" pitchFamily="66" charset="-127"/>
                <a:ea typeface="나눔손글씨 펜" pitchFamily="66" charset="-127"/>
              </a:rPr>
              <a:t>순창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의 도라지와 여름제철나물 </a:t>
            </a:r>
            <a:r>
              <a:rPr lang="ko-KR" altLang="en-US" sz="23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깻순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!</a:t>
            </a:r>
          </a:p>
          <a:p>
            <a:r>
              <a:rPr lang="ko-KR" altLang="en-US" sz="2300" dirty="0" smtClean="0">
                <a:solidFill>
                  <a:schemeClr val="accent5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두부와 소고기를 </a:t>
            </a:r>
            <a:r>
              <a:rPr lang="en-US" altLang="ko-KR" sz="2300" dirty="0" smtClean="0">
                <a:solidFill>
                  <a:schemeClr val="accent5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2:1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로 반죽하여 </a:t>
            </a:r>
            <a:r>
              <a:rPr lang="ko-KR" altLang="en-US" sz="23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깻순을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다져 넣어 칼로리 걱정이 없는 </a:t>
            </a:r>
            <a:r>
              <a:rPr lang="ko-KR" altLang="en-US" sz="23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깻순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300" dirty="0" smtClean="0">
                <a:solidFill>
                  <a:schemeClr val="accent5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두부고기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를 만들었다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두부고기를 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도라지에 감싸 갈비를 표현한 요리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</a:p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칼로리 높은 갈비는 저리 가라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! </a:t>
            </a:r>
            <a:r>
              <a:rPr lang="ko-KR" altLang="en-US" sz="2300" dirty="0" err="1" smtClean="0">
                <a:solidFill>
                  <a:schemeClr val="accent6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웰빙</a:t>
            </a:r>
            <a:r>
              <a:rPr lang="ko-KR" altLang="en-US" sz="2300" dirty="0" smtClean="0">
                <a:solidFill>
                  <a:schemeClr val="accent6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갈비가 왔다</a:t>
            </a:r>
            <a:r>
              <a:rPr lang="en-US" altLang="ko-KR" sz="2300" dirty="0" smtClean="0">
                <a:solidFill>
                  <a:schemeClr val="accent6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! </a:t>
            </a:r>
          </a:p>
          <a:p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14876" y="4334232"/>
            <a:ext cx="44291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도라지의 효능 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폐</a:t>
            </a:r>
            <a:r>
              <a:rPr lang="en-US" altLang="ko-KR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기관지에 좋아 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담배를 피우는 사람에게 좋고 해열효능이 있어 </a:t>
            </a:r>
            <a:r>
              <a:rPr lang="ko-KR" altLang="en-US" sz="2300" dirty="0" smtClean="0">
                <a:solidFill>
                  <a:srgbClr val="00B0F0"/>
                </a:solidFill>
                <a:latin typeface="나눔손글씨 펜" pitchFamily="66" charset="-127"/>
                <a:ea typeface="나눔손글씨 펜" pitchFamily="66" charset="-127"/>
              </a:rPr>
              <a:t>여름에 체온 밸런스 유지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</a:t>
            </a:r>
            <a:r>
              <a:rPr lang="ko-KR" altLang="en-US" sz="23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깻순의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효능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2300" dirty="0" smtClean="0">
                <a:solidFill>
                  <a:srgbClr val="0070C0"/>
                </a:solidFill>
                <a:latin typeface="나눔손글씨 펜" pitchFamily="66" charset="-127"/>
                <a:ea typeface="나눔손글씨 펜" pitchFamily="66" charset="-127"/>
              </a:rPr>
              <a:t>여름에 먹으면 식중독을 예방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하고 비타민</a:t>
            </a:r>
            <a:r>
              <a:rPr lang="en-US" altLang="ko-KR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C</a:t>
            </a:r>
            <a:r>
              <a:rPr lang="ko-KR" altLang="en-US" sz="23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등이 많이 들어 있어 감기등에 걸리지 않도록 </a:t>
            </a:r>
            <a:r>
              <a:rPr lang="ko-KR" altLang="en-US" sz="23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면역력 개선 효과</a:t>
            </a:r>
            <a:endParaRPr lang="en-US" altLang="ko-KR" sz="23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2000" b="1" dirty="0" smtClean="0">
              <a:latin typeface="a하늘산책L" pitchFamily="18" charset="-127"/>
              <a:ea typeface="a하늘산책L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rot="5400000">
            <a:off x="4010542" y="5347780"/>
            <a:ext cx="1122917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10800000">
            <a:off x="500034" y="4286256"/>
            <a:ext cx="814393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4"/>
          <p:cNvGrpSpPr/>
          <p:nvPr/>
        </p:nvGrpSpPr>
        <p:grpSpPr>
          <a:xfrm>
            <a:off x="3998045" y="2261857"/>
            <a:ext cx="1147908" cy="1165997"/>
            <a:chOff x="3776239" y="1885875"/>
            <a:chExt cx="1512166" cy="1535994"/>
          </a:xfrm>
        </p:grpSpPr>
        <p:sp>
          <p:nvSpPr>
            <p:cNvPr id="36" name="갈매기형 수장 35"/>
            <p:cNvSpPr/>
            <p:nvPr/>
          </p:nvSpPr>
          <p:spPr>
            <a:xfrm>
              <a:off x="3776239" y="1885875"/>
              <a:ext cx="864097" cy="153599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  <p:sp>
          <p:nvSpPr>
            <p:cNvPr id="37" name="갈매기형 수장 36"/>
            <p:cNvSpPr/>
            <p:nvPr/>
          </p:nvSpPr>
          <p:spPr>
            <a:xfrm>
              <a:off x="4424308" y="1885875"/>
              <a:ext cx="864097" cy="1535994"/>
            </a:xfrm>
            <a:prstGeom prst="chevron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15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바른돋움OTFPro 3" pitchFamily="50" charset="-127"/>
                <a:ea typeface="바른돋움OTFPro 3" pitchFamily="50" charset="-127"/>
              </a:endParaRPr>
            </a:p>
          </p:txBody>
        </p:sp>
      </p:grpSp>
      <p:sp>
        <p:nvSpPr>
          <p:cNvPr id="39" name="제목 1"/>
          <p:cNvSpPr txBox="1">
            <a:spLocks/>
          </p:cNvSpPr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건강</a:t>
            </a: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!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 도라지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 </a:t>
            </a:r>
            <a:r>
              <a:rPr lang="ko-KR" altLang="en-US" sz="5400" noProof="0" dirty="0" err="1" smtClean="0">
                <a:solidFill>
                  <a:srgbClr val="92D050"/>
                </a:solidFill>
                <a:latin typeface="포천 막걸리체" pitchFamily="18" charset="-127"/>
                <a:ea typeface="포천 막걸리체" pitchFamily="18" charset="-127"/>
                <a:cs typeface="+mj-cs"/>
              </a:rPr>
              <a:t>깻</a:t>
            </a:r>
            <a:r>
              <a:rPr kumimoji="0" lang="ko-KR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순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포천 막걸리체" pitchFamily="18" charset="-127"/>
                <a:ea typeface="포천 막걸리체" pitchFamily="18" charset="-127"/>
                <a:cs typeface="+mj-cs"/>
              </a:rPr>
              <a:t> </a:t>
            </a:r>
            <a:r>
              <a:rPr lang="ko-KR" altLang="en-US" sz="5400" dirty="0" smtClean="0">
                <a:solidFill>
                  <a:schemeClr val="accent6">
                    <a:lumMod val="50000"/>
                  </a:schemeClr>
                </a:solidFill>
                <a:latin typeface="포천 막걸리체" pitchFamily="18" charset="-127"/>
                <a:ea typeface="포천 막걸리체" pitchFamily="18" charset="-127"/>
                <a:cs typeface="+mj-cs"/>
              </a:rPr>
              <a:t>갈비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포천 막걸리체" pitchFamily="18" charset="-127"/>
              <a:ea typeface="포천 막걸리체" pitchFamily="18" charset="-127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628" y="1500174"/>
            <a:ext cx="4143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    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만드는 방법</a:t>
            </a:r>
            <a:endParaRPr lang="en-US" altLang="ko-KR" sz="28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1.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도라지 다듬어 쓴맛을 제거해 준다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2.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두부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소고기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깻순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등을 다져 치대준다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3.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도라지를 먹기 좋게 자르고 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2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를 갈비모양 </a:t>
            </a:r>
            <a:r>
              <a:rPr lang="ko-KR" altLang="en-US" sz="22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처럼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en-US" altLang="ko-KR" sz="22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붙여준다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</a:p>
          <a:p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4. 3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을 맛있게 구워준다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5.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간장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참기름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200" dirty="0" err="1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깻순</a:t>
            </a:r>
            <a:r>
              <a:rPr lang="ko-KR" altLang="en-US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등을 넣고 장을 만들어준다</a:t>
            </a:r>
            <a:r>
              <a:rPr lang="en-US" altLang="ko-KR" sz="2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22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5" name="그림 14" descr="1438113196_se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357694"/>
            <a:ext cx="428628" cy="428628"/>
          </a:xfrm>
          <a:prstGeom prst="rect">
            <a:avLst/>
          </a:prstGeom>
        </p:spPr>
      </p:pic>
      <p:pic>
        <p:nvPicPr>
          <p:cNvPr id="16" name="그림 15" descr="1438113196_se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5357826"/>
            <a:ext cx="428628" cy="428628"/>
          </a:xfrm>
          <a:prstGeom prst="rect">
            <a:avLst/>
          </a:prstGeom>
        </p:spPr>
      </p:pic>
      <p:pic>
        <p:nvPicPr>
          <p:cNvPr id="17" name="그림 16" descr="1438189486_cooking-utensil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818" y="1571612"/>
            <a:ext cx="285750" cy="285750"/>
          </a:xfrm>
          <a:prstGeom prst="rect">
            <a:avLst/>
          </a:prstGeom>
        </p:spPr>
      </p:pic>
      <p:pic>
        <p:nvPicPr>
          <p:cNvPr id="22" name="그림 21" descr="IMG_0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43050"/>
            <a:ext cx="3607587" cy="24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91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1267</Words>
  <Application>Microsoft Office PowerPoint</Application>
  <PresentationFormat>화면 슬라이드 쇼(4:3)</PresentationFormat>
  <Paragraphs>260</Paragraphs>
  <Slides>16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  <vt:variant>
        <vt:lpstr>재구성한 쇼</vt:lpstr>
      </vt:variant>
      <vt:variant>
        <vt:i4>7</vt:i4>
      </vt:variant>
    </vt:vector>
  </HeadingPairs>
  <TitlesOfParts>
    <vt:vector size="33" baseType="lpstr">
      <vt:lpstr>굴림</vt:lpstr>
      <vt:lpstr>Arial</vt:lpstr>
      <vt:lpstr>맑은 고딕</vt:lpstr>
      <vt:lpstr>포천 막걸리체</vt:lpstr>
      <vt:lpstr>나눔손글씨 펜</vt:lpstr>
      <vt:lpstr>바른돋움OTFPro 3</vt:lpstr>
      <vt:lpstr>바른돋움OTFPro 2</vt:lpstr>
      <vt:lpstr>바른돋움OTFPro 1</vt:lpstr>
      <vt:lpstr>a하늘산책L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재구성한 쇼 1</vt:lpstr>
      <vt:lpstr>재구성한 쇼 2</vt:lpstr>
      <vt:lpstr>재구성한 쇼 3</vt:lpstr>
      <vt:lpstr>재구성한 쇼 4</vt:lpstr>
      <vt:lpstr>재구성한 쇼 5</vt:lpstr>
      <vt:lpstr>재구성한 쇼 6</vt:lpstr>
      <vt:lpstr>재구성한 쇼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JUNGMJ</dc:creator>
  <cp:lastModifiedBy>Registered User</cp:lastModifiedBy>
  <cp:revision>132</cp:revision>
  <dcterms:created xsi:type="dcterms:W3CDTF">2015-06-09T01:21:18Z</dcterms:created>
  <dcterms:modified xsi:type="dcterms:W3CDTF">2015-08-03T14:29:40Z</dcterms:modified>
</cp:coreProperties>
</file>