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68" r:id="rId3"/>
    <p:sldId id="257" r:id="rId4"/>
    <p:sldId id="258" r:id="rId5"/>
    <p:sldId id="264" r:id="rId6"/>
    <p:sldId id="265" r:id="rId7"/>
    <p:sldId id="259" r:id="rId8"/>
    <p:sldId id="266" r:id="rId9"/>
    <p:sldId id="260" r:id="rId10"/>
    <p:sldId id="261" r:id="rId11"/>
    <p:sldId id="262" r:id="rId12"/>
    <p:sldId id="263" r:id="rId13"/>
    <p:sldId id="267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18" autoAdjust="0"/>
  </p:normalViewPr>
  <p:slideViewPr>
    <p:cSldViewPr>
      <p:cViewPr>
        <p:scale>
          <a:sx n="76" d="100"/>
          <a:sy n="76" d="100"/>
        </p:scale>
        <p:origin x="-74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>
            <a:off x="6820592" y="428628"/>
            <a:ext cx="2323440" cy="6000768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35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09446"/>
            <a:ext cx="77724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23248" y="3886200"/>
            <a:ext cx="5414978" cy="1042998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A5F3-350C-477C-9032-CC9B6F18D29E}" type="datetimeFigureOut">
              <a:rPr lang="ko-KR" altLang="en-US" smtClean="0"/>
              <a:t>2015-08-02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C501-BB5F-4D51-B697-CE1C2CEBD2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A5F3-350C-477C-9032-CC9B6F18D29E}" type="datetimeFigureOut">
              <a:rPr lang="ko-KR" altLang="en-US" smtClean="0"/>
              <a:t>2015-08-02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C501-BB5F-4D51-B697-CE1C2CEBD2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58082" y="274639"/>
            <a:ext cx="1328718" cy="5851525"/>
          </a:xfrm>
        </p:spPr>
        <p:txBody>
          <a:bodyPr vert="eaVert" anchor="b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28672"/>
            <a:ext cx="6900882" cy="519749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A5F3-350C-477C-9032-CC9B6F18D29E}" type="datetimeFigureOut">
              <a:rPr lang="ko-KR" altLang="en-US" smtClean="0"/>
              <a:t>2015-08-02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C501-BB5F-4D51-B697-CE1C2CEBD2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A5F3-350C-477C-9032-CC9B6F18D29E}" type="datetimeFigureOut">
              <a:rPr lang="ko-KR" altLang="en-US" smtClean="0"/>
              <a:t>2015-08-02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C501-BB5F-4D51-B697-CE1C2CEBD2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tint val="8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tint val="8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A5F3-350C-477C-9032-CC9B6F18D29E}" type="datetimeFigureOut">
              <a:rPr lang="ko-KR" altLang="en-US" smtClean="0"/>
              <a:t>2015-08-02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C501-BB5F-4D51-B697-CE1C2CEBD2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A5F3-350C-477C-9032-CC9B6F18D29E}" type="datetimeFigureOut">
              <a:rPr lang="ko-KR" altLang="en-US" smtClean="0"/>
              <a:t>2015-08-02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C501-BB5F-4D51-B697-CE1C2CEBD2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4040188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5500702"/>
            <a:ext cx="4041775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A5F3-350C-477C-9032-CC9B6F18D29E}" type="datetimeFigureOut">
              <a:rPr lang="ko-KR" altLang="en-US" smtClean="0"/>
              <a:t>2015-08-02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C501-BB5F-4D51-B697-CE1C2CEBD2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A5F3-350C-477C-9032-CC9B6F18D29E}" type="datetimeFigureOut">
              <a:rPr lang="ko-KR" altLang="en-US" smtClean="0"/>
              <a:t>2015-08-02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C501-BB5F-4D51-B697-CE1C2CEBD2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A5F3-350C-477C-9032-CC9B6F18D29E}" type="datetimeFigureOut">
              <a:rPr lang="ko-KR" altLang="en-US" smtClean="0"/>
              <a:t>2015-08-02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C501-BB5F-4D51-B697-CE1C2CEBD2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8219505" cy="59387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868" y="1590620"/>
            <a:ext cx="8218935" cy="45355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866111"/>
            <a:ext cx="8237260" cy="6877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A5F3-350C-477C-9032-CC9B6F18D29E}" type="datetimeFigureOut">
              <a:rPr lang="ko-KR" altLang="en-US" smtClean="0"/>
              <a:t>2015-08-02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C501-BB5F-4D51-B697-CE1C2CEBD2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3422654" cy="781052"/>
          </a:xfrm>
        </p:spPr>
        <p:txBody>
          <a:bodyPr anchor="b"/>
          <a:lstStyle>
            <a:lvl1pPr algn="r">
              <a:defRPr sz="24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28596" y="2566978"/>
            <a:ext cx="3422654" cy="804862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A5F3-350C-477C-9032-CC9B6F18D29E}" type="datetimeFigureOut">
              <a:rPr lang="ko-KR" altLang="en-US" smtClean="0"/>
              <a:t>2015-08-02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C501-BB5F-4D51-B697-CE1C2CEBD21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"/>
          </p:nvPr>
        </p:nvSpPr>
        <p:spPr>
          <a:xfrm>
            <a:off x="4000496" y="928670"/>
            <a:ext cx="4500594" cy="4500570"/>
          </a:xfrm>
          <a:prstGeom prst="roundRect">
            <a:avLst>
              <a:gd name="adj" fmla="val 8501"/>
            </a:avLst>
          </a:prstGeom>
          <a:noFill/>
          <a:ln w="165100" cap="rnd" cmpd="sng">
            <a:gradFill flip="none" rotWithShape="1">
              <a:gsLst>
                <a:gs pos="0">
                  <a:schemeClr val="accent2">
                    <a:tint val="20000"/>
                  </a:schemeClr>
                </a:gs>
                <a:gs pos="100000">
                  <a:schemeClr val="accent2">
                    <a:tint val="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balanced" dir="t"/>
          </a:scene3d>
          <a:sp3d extrusionH="76200" prstMaterial="matte">
            <a:bevelT h="38100"/>
            <a:bevelB h="38100"/>
            <a:extrusionClr>
              <a:schemeClr val="bg2">
                <a:shade val="75000"/>
              </a:schemeClr>
            </a:extrusionClr>
          </a:sp3d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 flipH="1">
            <a:off x="-32" y="500042"/>
            <a:ext cx="2268129" cy="5929354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62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BA5F3-350C-477C-9032-CC9B6F18D29E}" type="datetimeFigureOut">
              <a:rPr lang="ko-KR" altLang="en-US" smtClean="0"/>
              <a:t>2015-08-02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7C501-BB5F-4D51-B697-CE1C2CEBD2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mtClean="0">
          <a:ln w="11430">
            <a:solidFill>
              <a:schemeClr val="tx2">
                <a:shade val="25000"/>
                <a:alpha val="75000"/>
              </a:schemeClr>
            </a:solidFill>
          </a:ln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>
                  <a:shade val="90000"/>
                </a:schemeClr>
              </a:gs>
            </a:gsLst>
            <a:lin ang="5400000" scaled="0"/>
          </a:gradFill>
          <a:effectLst>
            <a:outerShdw blurRad="50800" dist="25400" dir="5460000" algn="tl" rotWithShape="0">
              <a:srgbClr val="000000">
                <a:alpha val="27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tx2"/>
        </a:buClr>
        <a:buSzPct val="70000"/>
        <a:buFont typeface="Wingdings"/>
        <a:buChar char="p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140000"/>
        <a:buFont typeface="Wingdings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4"/>
        </a:buClr>
        <a:buSzPct val="12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5"/>
        </a:buClr>
        <a:buSzPct val="110000"/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6"/>
        </a:buClr>
        <a:buSzPct val="9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000133"/>
          </a:xfrm>
        </p:spPr>
        <p:txBody>
          <a:bodyPr/>
          <a:lstStyle/>
          <a:p>
            <a:pPr algn="ctr"/>
            <a:r>
              <a:rPr lang="ko-KR" altLang="en-US" i="1" u="sng" dirty="0" err="1" smtClean="0"/>
              <a:t>웰빙</a:t>
            </a:r>
            <a:r>
              <a:rPr lang="ko-KR" altLang="en-US" i="1" dirty="0" smtClean="0"/>
              <a:t> </a:t>
            </a:r>
            <a:r>
              <a:rPr lang="ko-KR" altLang="en-US" i="1" u="sng" dirty="0" smtClean="0"/>
              <a:t>특산물</a:t>
            </a:r>
            <a:r>
              <a:rPr lang="ko-KR" altLang="en-US" i="1" dirty="0" smtClean="0"/>
              <a:t> </a:t>
            </a:r>
            <a:r>
              <a:rPr lang="ko-KR" altLang="en-US" i="1" u="sng" dirty="0" smtClean="0"/>
              <a:t>밥상</a:t>
            </a:r>
            <a:endParaRPr lang="ko-KR" altLang="en-US" i="1" u="sng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017" y="3227932"/>
            <a:ext cx="7129490" cy="2579178"/>
          </a:xfrm>
        </p:spPr>
        <p:txBody>
          <a:bodyPr/>
          <a:lstStyle/>
          <a:p>
            <a:pPr algn="l"/>
            <a:r>
              <a:rPr lang="ko-KR" altLang="en-US" sz="3600" b="1" dirty="0" smtClean="0"/>
              <a:t>참가자</a:t>
            </a:r>
            <a:endParaRPr lang="en-US" altLang="ko-KR" sz="3600" b="1" dirty="0" smtClean="0"/>
          </a:p>
          <a:p>
            <a:pPr algn="l"/>
            <a:endParaRPr lang="en-US" altLang="ko-KR" dirty="0" smtClean="0"/>
          </a:p>
          <a:p>
            <a:pPr algn="l"/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서천고등학교</a:t>
            </a:r>
            <a:r>
              <a:rPr lang="en-US" altLang="ko-KR" sz="2400" dirty="0" smtClean="0"/>
              <a:t> 3</a:t>
            </a:r>
            <a:r>
              <a:rPr lang="ko-KR" altLang="en-US" sz="2400" dirty="0" smtClean="0"/>
              <a:t>학년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최재민</a:t>
            </a:r>
            <a:endParaRPr lang="en-US" altLang="ko-KR" sz="2400" dirty="0" smtClean="0"/>
          </a:p>
          <a:p>
            <a:pPr algn="l"/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기흥고등학교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3</a:t>
            </a:r>
            <a:r>
              <a:rPr lang="ko-KR" altLang="en-US" sz="2400" dirty="0" smtClean="0"/>
              <a:t>학년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조용남</a:t>
            </a:r>
            <a:endParaRPr lang="ko-KR" altLang="en-US" sz="2400" dirty="0"/>
          </a:p>
        </p:txBody>
      </p:sp>
      <p:pic>
        <p:nvPicPr>
          <p:cNvPr id="1026" name="Picture 2" descr="C:\Users\재웅\Desktop\KakaoTalk_20150716_001313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1088"/>
            <a:ext cx="448049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02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재웅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52936"/>
            <a:ext cx="3333353" cy="366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오골계 날개 구이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/>
          </a:bodyPr>
          <a:lstStyle/>
          <a:p>
            <a:endParaRPr lang="en-US" altLang="ko-KR" sz="2400" dirty="0" smtClean="0"/>
          </a:p>
          <a:p>
            <a:r>
              <a:rPr lang="ko-KR" altLang="en-US" sz="2400" dirty="0" smtClean="0"/>
              <a:t>오골계의 날개를 잘 손질해준다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감자를 손질하여 삶아준 뒤 체에 내려 소금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>후추간을 한다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대파를 석쇠 위에서 겉껍질 한 겹을 태워 벗겨내 준비한다</a:t>
            </a:r>
            <a:r>
              <a:rPr lang="en-US" altLang="ko-KR" sz="2400" dirty="0" smtClean="0"/>
              <a:t>.</a:t>
            </a:r>
            <a:r>
              <a:rPr lang="ko-KR" altLang="en-US" sz="2400" dirty="0" smtClean="0"/>
              <a:t>   </a:t>
            </a:r>
            <a:endParaRPr lang="en-US" altLang="ko-KR" sz="2400" dirty="0"/>
          </a:p>
          <a:p>
            <a:r>
              <a:rPr lang="ko-KR" altLang="en-US" sz="2400" dirty="0" smtClean="0"/>
              <a:t>애호박은 </a:t>
            </a:r>
            <a:r>
              <a:rPr lang="ko-KR" altLang="en-US" sz="2400" dirty="0" err="1" smtClean="0"/>
              <a:t>슬라이</a:t>
            </a:r>
            <a:r>
              <a:rPr lang="ko-KR" altLang="en-US" sz="2400" dirty="0" err="1"/>
              <a:t>스</a:t>
            </a:r>
            <a:r>
              <a:rPr lang="ko-KR" altLang="en-US" sz="2400" dirty="0" err="1" smtClean="0"/>
              <a:t>한</a:t>
            </a:r>
            <a:r>
              <a:rPr lang="ko-KR" altLang="en-US" sz="2400" dirty="0" smtClean="0"/>
              <a:t> 뒤 소금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후추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오일을 뿌려 석쇠 위에서 구워 준비한다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팬에 기름을 두르고 손질한 오골계의 날개를 구워준 뒤 소금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후추간을 해준다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err="1" smtClean="0"/>
              <a:t>감자매쉬와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구운야채를</a:t>
            </a:r>
            <a:r>
              <a:rPr lang="ko-KR" altLang="en-US" sz="2400" dirty="0" smtClean="0"/>
              <a:t> 깔고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오골계 날개구이를 잘 담아준다</a:t>
            </a:r>
            <a:r>
              <a:rPr lang="en-US" altLang="ko-KR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00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재웅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79109"/>
            <a:ext cx="3307798" cy="347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오골계 간장 조림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endParaRPr lang="en-US" altLang="ko-KR" sz="2400" dirty="0" smtClean="0"/>
          </a:p>
          <a:p>
            <a:r>
              <a:rPr lang="ko-KR" altLang="en-US" sz="2400" dirty="0" smtClean="0"/>
              <a:t>밤</a:t>
            </a:r>
            <a:r>
              <a:rPr lang="en-US" altLang="ko-KR" sz="2400" dirty="0" smtClean="0"/>
              <a:t>,  </a:t>
            </a:r>
            <a:r>
              <a:rPr lang="ko-KR" altLang="en-US" sz="2400" dirty="0" smtClean="0"/>
              <a:t>당근은 각을 제거하여 준비한다</a:t>
            </a:r>
            <a:r>
              <a:rPr lang="en-US" altLang="ko-KR" sz="2400" dirty="0" smtClean="0"/>
              <a:t>.</a:t>
            </a:r>
            <a:r>
              <a:rPr lang="ko-KR" altLang="en-US" sz="2400" dirty="0" smtClean="0"/>
              <a:t> </a:t>
            </a:r>
            <a:endParaRPr lang="en-US" altLang="ko-KR" sz="2400" dirty="0"/>
          </a:p>
          <a:p>
            <a:r>
              <a:rPr lang="ko-KR" altLang="en-US" sz="2400" dirty="0" smtClean="0"/>
              <a:t>대추는 채 썰어 고명으로 준비하고 표고버섯은 먹기 좋은 크기로 썰어 준비한다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은행은 기름에 살짝 튀겨 껍질을 벗겨 내어준다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준비된 재료와 </a:t>
            </a:r>
            <a:r>
              <a:rPr lang="ko-KR" altLang="en-US" sz="2400" dirty="0" err="1" smtClean="0"/>
              <a:t>다진파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마늘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간장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설탕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후추를 넣고 국물이 거의 남지 않을 정도로 자작하게 조려준다</a:t>
            </a:r>
            <a:r>
              <a:rPr lang="en-US" altLang="ko-KR" sz="2400" dirty="0" smtClean="0"/>
              <a:t>.</a:t>
            </a:r>
            <a:r>
              <a:rPr lang="ko-KR" altLang="en-US" sz="2400" dirty="0" smtClean="0"/>
              <a:t> </a:t>
            </a:r>
            <a:endParaRPr lang="en-US" altLang="ko-KR" sz="2400" dirty="0"/>
          </a:p>
          <a:p>
            <a:r>
              <a:rPr lang="ko-KR" altLang="en-US" sz="2400" dirty="0" smtClean="0"/>
              <a:t>오골계의 껍질을 튀겨 준비한 대추와 함께 고명으로 올려준다</a:t>
            </a:r>
            <a:r>
              <a:rPr lang="en-US" altLang="ko-KR" sz="2400" dirty="0" smtClean="0"/>
              <a:t>.</a:t>
            </a:r>
          </a:p>
          <a:p>
            <a:pPr marL="0" indent="0">
              <a:buNone/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7399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재웅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733814" cy="322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ko-KR" altLang="en-US" sz="3200" dirty="0" err="1" smtClean="0"/>
              <a:t>토마토밥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69371"/>
          </a:xfrm>
        </p:spPr>
        <p:txBody>
          <a:bodyPr>
            <a:normAutofit/>
          </a:bodyPr>
          <a:lstStyle/>
          <a:p>
            <a:endParaRPr lang="en-US" altLang="ko-KR" sz="2400" dirty="0" smtClean="0"/>
          </a:p>
          <a:p>
            <a:r>
              <a:rPr lang="ko-KR" altLang="en-US" sz="2400" dirty="0" smtClean="0"/>
              <a:t>토마토는 꼭지를 따주고 끝부분에 </a:t>
            </a:r>
            <a:r>
              <a:rPr lang="ko-KR" altLang="en-US" sz="2400" dirty="0" err="1" smtClean="0"/>
              <a:t>열십자</a:t>
            </a:r>
            <a:r>
              <a:rPr lang="ko-KR" altLang="en-US" sz="2400" dirty="0" smtClean="0"/>
              <a:t> 모양 칼집을 넣어서 준비한다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쌀을  잘 씻어서 물을 넣고 토마토를 가운데에 놓아준다</a:t>
            </a:r>
            <a:r>
              <a:rPr lang="en-US" altLang="ko-KR" sz="2400" dirty="0" smtClean="0"/>
              <a:t>.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*</a:t>
            </a:r>
            <a:r>
              <a:rPr lang="ko-KR" altLang="en-US" sz="2400" dirty="0"/>
              <a:t> </a:t>
            </a:r>
            <a:r>
              <a:rPr lang="ko-KR" altLang="en-US" sz="2400" u="sng" dirty="0" smtClean="0"/>
              <a:t>토마토에서 물이 나오므로 물을 약간 적게 잡아준다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소금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올리브오일을 약간 뿌리고 밥을 지어준다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파를 채 썰어 매운맛을 제거한 뒤 고명으로 얹어준다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b="1" dirty="0" smtClean="0"/>
              <a:t>토마토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비타민과  무기질 공급원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항산화</a:t>
            </a:r>
            <a:r>
              <a:rPr lang="ko-KR" altLang="en-US" sz="2400" dirty="0" smtClean="0"/>
              <a:t> 물질 함유하고 있어</a:t>
            </a:r>
            <a:r>
              <a:rPr lang="en-US" altLang="ko-KR" sz="2400" dirty="0" smtClean="0"/>
              <a:t> </a:t>
            </a:r>
            <a:r>
              <a:rPr lang="ko-KR" altLang="en-US" sz="2400" dirty="0" err="1" smtClean="0"/>
              <a:t>뇌졸증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심근경색을 예방해주고 </a:t>
            </a:r>
            <a:r>
              <a:rPr lang="ko-KR" altLang="en-US" sz="2400" dirty="0"/>
              <a:t>또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혈당 저하 암 예방에 탁월한 효과가 있습니다 </a:t>
            </a:r>
            <a:r>
              <a:rPr lang="en-US" altLang="ko-KR" sz="2400" dirty="0" smtClean="0"/>
              <a:t>.</a:t>
            </a:r>
          </a:p>
          <a:p>
            <a:endParaRPr lang="en-US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val="334025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Autofit/>
          </a:bodyPr>
          <a:lstStyle/>
          <a:p>
            <a:r>
              <a:rPr lang="ko-KR" altLang="en-US" sz="8000" dirty="0" smtClean="0"/>
              <a:t>감사합니다</a:t>
            </a:r>
            <a:r>
              <a:rPr lang="en-US" altLang="ko-KR" sz="8000" dirty="0" smtClean="0"/>
              <a:t>^^</a:t>
            </a:r>
            <a:endParaRPr lang="ko-KR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0099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ko-KR" altLang="en-US" smtClean="0"/>
              <a:t>재료 비용</a:t>
            </a:r>
            <a:endParaRPr lang="ko-KR" altLang="en-US" dirty="0"/>
          </a:p>
        </p:txBody>
      </p:sp>
      <p:graphicFrame>
        <p:nvGraphicFramePr>
          <p:cNvPr id="20" name="내용 개체 틀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102090"/>
              </p:ext>
            </p:extLst>
          </p:nvPr>
        </p:nvGraphicFramePr>
        <p:xfrm>
          <a:off x="395536" y="836712"/>
          <a:ext cx="8229600" cy="5924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377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2"/>
                          </a:solidFill>
                        </a:rPr>
                        <a:t>재료</a:t>
                      </a:r>
                      <a:endParaRPr lang="ko-KR" alt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2"/>
                          </a:solidFill>
                        </a:rPr>
                        <a:t>그램</a:t>
                      </a:r>
                      <a:r>
                        <a:rPr lang="en-US" altLang="ko-KR" dirty="0" smtClean="0">
                          <a:solidFill>
                            <a:schemeClr val="bg2"/>
                          </a:solidFill>
                        </a:rPr>
                        <a:t>(g)</a:t>
                      </a:r>
                      <a:endParaRPr lang="ko-KR" alt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2"/>
                          </a:solidFill>
                        </a:rPr>
                        <a:t>원가</a:t>
                      </a:r>
                      <a:endParaRPr lang="ko-KR" alt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403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오골계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700g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8000</a:t>
                      </a:r>
                      <a:r>
                        <a:rPr lang="ko-KR" altLang="en-US" dirty="0" smtClean="0"/>
                        <a:t>원</a:t>
                      </a:r>
                      <a:endParaRPr lang="ko-KR" altLang="en-US" dirty="0"/>
                    </a:p>
                  </a:txBody>
                  <a:tcPr/>
                </a:tc>
              </a:tr>
              <a:tr h="3403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파프리카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홍</a:t>
                      </a:r>
                      <a:r>
                        <a:rPr lang="en-US" altLang="ko-KR" dirty="0" smtClean="0"/>
                        <a:t>,</a:t>
                      </a:r>
                      <a:r>
                        <a:rPr lang="ko-KR" altLang="en-US" dirty="0" smtClean="0"/>
                        <a:t>노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100g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1150</a:t>
                      </a:r>
                      <a:r>
                        <a:rPr lang="ko-KR" altLang="en-US" dirty="0" smtClean="0"/>
                        <a:t>원</a:t>
                      </a:r>
                      <a:endParaRPr lang="ko-KR" altLang="en-US" dirty="0"/>
                    </a:p>
                  </a:txBody>
                  <a:tcPr/>
                </a:tc>
              </a:tr>
              <a:tr h="3403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토마토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400g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1400</a:t>
                      </a:r>
                      <a:r>
                        <a:rPr lang="ko-KR" altLang="en-US" dirty="0" smtClean="0"/>
                        <a:t>원</a:t>
                      </a:r>
                      <a:endParaRPr lang="ko-KR" altLang="en-US" dirty="0"/>
                    </a:p>
                  </a:txBody>
                  <a:tcPr/>
                </a:tc>
              </a:tr>
              <a:tr h="3403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양파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300g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800</a:t>
                      </a:r>
                      <a:r>
                        <a:rPr lang="ko-KR" altLang="en-US" dirty="0" smtClean="0"/>
                        <a:t>원</a:t>
                      </a:r>
                      <a:endParaRPr lang="ko-KR" altLang="en-US" dirty="0"/>
                    </a:p>
                  </a:txBody>
                  <a:tcPr/>
                </a:tc>
              </a:tr>
              <a:tr h="3403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샐러드어린잎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50g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1600</a:t>
                      </a:r>
                      <a:r>
                        <a:rPr lang="ko-KR" altLang="en-US" dirty="0" smtClean="0"/>
                        <a:t>원</a:t>
                      </a:r>
                      <a:endParaRPr lang="ko-KR" altLang="en-US" dirty="0"/>
                    </a:p>
                  </a:txBody>
                  <a:tcPr/>
                </a:tc>
              </a:tr>
              <a:tr h="3403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감귤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400g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1050</a:t>
                      </a:r>
                      <a:r>
                        <a:rPr lang="ko-KR" altLang="en-US" dirty="0" smtClean="0"/>
                        <a:t>원</a:t>
                      </a:r>
                      <a:endParaRPr lang="ko-KR" altLang="en-US" dirty="0"/>
                    </a:p>
                  </a:txBody>
                  <a:tcPr/>
                </a:tc>
              </a:tr>
              <a:tr h="3403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감자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300g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500</a:t>
                      </a:r>
                      <a:r>
                        <a:rPr lang="ko-KR" altLang="en-US" dirty="0" smtClean="0"/>
                        <a:t>원</a:t>
                      </a:r>
                      <a:endParaRPr lang="ko-KR" altLang="en-US" dirty="0"/>
                    </a:p>
                  </a:txBody>
                  <a:tcPr/>
                </a:tc>
              </a:tr>
              <a:tr h="3403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대파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150g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1200</a:t>
                      </a:r>
                      <a:r>
                        <a:rPr lang="ko-KR" altLang="en-US" dirty="0" smtClean="0"/>
                        <a:t>원</a:t>
                      </a:r>
                      <a:endParaRPr lang="ko-KR" altLang="en-US" dirty="0"/>
                    </a:p>
                  </a:txBody>
                  <a:tcPr/>
                </a:tc>
              </a:tr>
              <a:tr h="3403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애호박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140g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720</a:t>
                      </a:r>
                      <a:r>
                        <a:rPr lang="ko-KR" altLang="en-US" dirty="0" smtClean="0"/>
                        <a:t>원</a:t>
                      </a:r>
                      <a:endParaRPr lang="ko-KR" altLang="en-US" dirty="0"/>
                    </a:p>
                  </a:txBody>
                  <a:tcPr/>
                </a:tc>
              </a:tr>
              <a:tr h="3403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밤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100g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1200</a:t>
                      </a:r>
                      <a:r>
                        <a:rPr lang="ko-KR" altLang="en-US" dirty="0" smtClean="0"/>
                        <a:t>원</a:t>
                      </a:r>
                      <a:endParaRPr lang="ko-KR" altLang="en-US" dirty="0"/>
                    </a:p>
                  </a:txBody>
                  <a:tcPr/>
                </a:tc>
              </a:tr>
              <a:tr h="3403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당근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150g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750</a:t>
                      </a:r>
                      <a:r>
                        <a:rPr lang="ko-KR" altLang="en-US" dirty="0" smtClean="0"/>
                        <a:t>원</a:t>
                      </a:r>
                      <a:endParaRPr lang="ko-KR" altLang="en-US" dirty="0"/>
                    </a:p>
                  </a:txBody>
                  <a:tcPr/>
                </a:tc>
              </a:tr>
              <a:tr h="3403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대추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100g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500</a:t>
                      </a:r>
                      <a:r>
                        <a:rPr lang="ko-KR" altLang="en-US" dirty="0" smtClean="0"/>
                        <a:t>원</a:t>
                      </a:r>
                      <a:endParaRPr lang="ko-KR" altLang="en-US" dirty="0"/>
                    </a:p>
                  </a:txBody>
                  <a:tcPr/>
                </a:tc>
              </a:tr>
              <a:tr h="3403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표고버섯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100g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550</a:t>
                      </a:r>
                      <a:r>
                        <a:rPr lang="ko-KR" altLang="en-US" dirty="0" smtClean="0"/>
                        <a:t>원</a:t>
                      </a:r>
                      <a:endParaRPr lang="ko-KR" altLang="en-US" dirty="0"/>
                    </a:p>
                  </a:txBody>
                  <a:tcPr/>
                </a:tc>
              </a:tr>
              <a:tr h="3403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은행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50g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550</a:t>
                      </a:r>
                      <a:r>
                        <a:rPr lang="ko-KR" altLang="en-US" dirty="0" smtClean="0"/>
                        <a:t>원</a:t>
                      </a:r>
                      <a:endParaRPr lang="ko-KR" altLang="en-US" dirty="0"/>
                    </a:p>
                  </a:txBody>
                  <a:tcPr/>
                </a:tc>
              </a:tr>
              <a:tr h="340304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합계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19970</a:t>
                      </a:r>
                      <a:r>
                        <a:rPr lang="ko-KR" altLang="en-US" smtClean="0"/>
                        <a:t>원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76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b="0" dirty="0" smtClean="0">
                <a:effectLst/>
              </a:rPr>
              <a:t>특산물이란 </a:t>
            </a:r>
            <a:r>
              <a:rPr lang="en-US" altLang="ko-KR" sz="3600" b="0" dirty="0" smtClean="0">
                <a:effectLst/>
              </a:rPr>
              <a:t>?</a:t>
            </a:r>
            <a:endParaRPr lang="ko-KR" altLang="en-US" sz="3600" b="0" dirty="0">
              <a:effectLst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u="sng" dirty="0"/>
              <a:t>자연 </a:t>
            </a:r>
            <a:r>
              <a:rPr lang="ko-KR" altLang="en-US" u="sng" dirty="0" smtClean="0"/>
              <a:t>환경</a:t>
            </a:r>
            <a:r>
              <a:rPr lang="ko-KR" altLang="en-US" dirty="0" smtClean="0"/>
              <a:t>에 </a:t>
            </a:r>
            <a:r>
              <a:rPr lang="ko-KR" altLang="en-US" dirty="0"/>
              <a:t>따라 </a:t>
            </a:r>
            <a:r>
              <a:rPr lang="ko-KR" altLang="en-US" u="sng" dirty="0"/>
              <a:t>어떤 지역</a:t>
            </a:r>
            <a:r>
              <a:rPr lang="ko-KR" altLang="en-US" dirty="0"/>
              <a:t>에서만 나오거나 그 지역에서 </a:t>
            </a:r>
            <a:r>
              <a:rPr lang="ko-KR" altLang="en-US" u="sng" dirty="0"/>
              <a:t>특별히</a:t>
            </a:r>
            <a:r>
              <a:rPr lang="ko-KR" altLang="en-US" dirty="0"/>
              <a:t> 많이 생산되는 것을 말한다</a:t>
            </a:r>
            <a:r>
              <a:rPr lang="en-US" altLang="ko-KR" dirty="0" smtClean="0"/>
              <a:t>. </a:t>
            </a:r>
            <a:endParaRPr lang="en-US" altLang="ko-KR" dirty="0"/>
          </a:p>
          <a:p>
            <a:r>
              <a:rPr lang="ko-KR" altLang="en-US" dirty="0"/>
              <a:t>특산물은 그 지역의 </a:t>
            </a:r>
            <a:r>
              <a:rPr lang="ko-KR" altLang="en-US" u="sng" dirty="0"/>
              <a:t>지형</a:t>
            </a:r>
            <a:r>
              <a:rPr lang="en-US" altLang="ko-KR" dirty="0"/>
              <a:t>, </a:t>
            </a:r>
            <a:r>
              <a:rPr lang="ko-KR" altLang="en-US" u="sng" dirty="0" smtClean="0"/>
              <a:t>기후</a:t>
            </a:r>
            <a:r>
              <a:rPr lang="ko-KR" altLang="en-US" dirty="0" smtClean="0"/>
              <a:t>와 </a:t>
            </a:r>
            <a:r>
              <a:rPr lang="ko-KR" altLang="en-US" dirty="0"/>
              <a:t>관련이 깊기 때문에 특산물의 종류도 다양하다</a:t>
            </a:r>
            <a:r>
              <a:rPr lang="en-US" altLang="ko-KR" dirty="0" smtClean="0"/>
              <a:t>.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366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u="sng" dirty="0" smtClean="0"/>
              <a:t>충청남도이란</a:t>
            </a:r>
            <a:r>
              <a:rPr lang="ko-KR" altLang="en-US" dirty="0" smtClean="0"/>
              <a:t> 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2800" dirty="0" smtClean="0"/>
          </a:p>
          <a:p>
            <a:r>
              <a:rPr lang="en-US" altLang="ko-KR" sz="2800" dirty="0" smtClean="0"/>
              <a:t> </a:t>
            </a:r>
            <a:r>
              <a:rPr lang="ko-KR" altLang="en-US" sz="2800" dirty="0" smtClean="0"/>
              <a:t>충청남도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 동쪽은 </a:t>
            </a:r>
            <a:r>
              <a:rPr lang="ko-KR" altLang="en-US" sz="2800" dirty="0"/>
              <a:t>충청북도 청주시 및 진천군</a:t>
            </a:r>
            <a:r>
              <a:rPr lang="en-US" altLang="ko-KR" sz="2800" dirty="0"/>
              <a:t>·</a:t>
            </a:r>
            <a:r>
              <a:rPr lang="ko-KR" altLang="en-US" sz="2800" dirty="0"/>
              <a:t>보은군</a:t>
            </a:r>
            <a:r>
              <a:rPr lang="en-US" altLang="ko-KR" sz="2800" dirty="0"/>
              <a:t>·</a:t>
            </a:r>
            <a:r>
              <a:rPr lang="ko-KR" altLang="en-US" sz="2800" dirty="0"/>
              <a:t>옥천군</a:t>
            </a:r>
            <a:r>
              <a:rPr lang="en-US" altLang="ko-KR" sz="2800" dirty="0"/>
              <a:t>, </a:t>
            </a:r>
            <a:r>
              <a:rPr lang="ko-KR" altLang="en-US" sz="2800" dirty="0"/>
              <a:t>서쪽은 황해</a:t>
            </a:r>
            <a:r>
              <a:rPr lang="en-US" altLang="ko-KR" sz="2800" dirty="0"/>
              <a:t>, </a:t>
            </a:r>
            <a:r>
              <a:rPr lang="ko-KR" altLang="en-US" sz="2800" dirty="0"/>
              <a:t>남쪽은 전라북도 익산시</a:t>
            </a:r>
            <a:r>
              <a:rPr lang="en-US" altLang="ko-KR" sz="2800" dirty="0"/>
              <a:t>·</a:t>
            </a:r>
            <a:r>
              <a:rPr lang="ko-KR" altLang="en-US" sz="2800" dirty="0"/>
              <a:t>완주군</a:t>
            </a:r>
            <a:r>
              <a:rPr lang="en-US" altLang="ko-KR" sz="2800" dirty="0"/>
              <a:t>·</a:t>
            </a:r>
            <a:r>
              <a:rPr lang="ko-KR" altLang="en-US" sz="2800" dirty="0" err="1"/>
              <a:t>옥구군</a:t>
            </a:r>
            <a:r>
              <a:rPr lang="en-US" altLang="ko-KR" sz="2800" dirty="0"/>
              <a:t>, </a:t>
            </a:r>
            <a:r>
              <a:rPr lang="ko-KR" altLang="en-US" sz="2800" dirty="0"/>
              <a:t>북쪽은 경기도 평택시</a:t>
            </a:r>
            <a:r>
              <a:rPr lang="en-US" altLang="ko-KR" sz="2800" dirty="0"/>
              <a:t>·</a:t>
            </a:r>
            <a:r>
              <a:rPr lang="ko-KR" altLang="en-US" sz="2800" dirty="0"/>
              <a:t>안성시와 각각 접하고 </a:t>
            </a:r>
            <a:r>
              <a:rPr lang="ko-KR" altLang="en-US" sz="2800" dirty="0" smtClean="0"/>
              <a:t>있습니다</a:t>
            </a:r>
            <a:r>
              <a:rPr lang="en-US" altLang="ko-KR" sz="2800" dirty="0" smtClean="0"/>
              <a:t>.</a:t>
            </a:r>
          </a:p>
          <a:p>
            <a:pPr marL="0" indent="0">
              <a:buNone/>
            </a:pPr>
            <a:endParaRPr lang="en-US" altLang="ko-KR" sz="2800" dirty="0" smtClean="0"/>
          </a:p>
          <a:p>
            <a:pPr marL="0" indent="0">
              <a:buNone/>
            </a:pPr>
            <a:endParaRPr lang="ko-KR" altLang="en-US" sz="2800" dirty="0"/>
          </a:p>
        </p:txBody>
      </p:sp>
      <p:pic>
        <p:nvPicPr>
          <p:cNvPr id="1026" name="Picture 2" descr="C:\Users\재웅\Desktop\캡처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1008"/>
            <a:ext cx="23526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9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ko-KR" altLang="en-US" u="sng" dirty="0" smtClean="0"/>
              <a:t>오골계효능</a:t>
            </a:r>
            <a:r>
              <a:rPr lang="en-US" altLang="ko-KR" dirty="0" smtClean="0"/>
              <a:t>?      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endParaRPr lang="en-US" altLang="ko-KR" sz="2800" dirty="0" smtClean="0"/>
          </a:p>
          <a:p>
            <a:r>
              <a:rPr lang="ko-KR" altLang="en-US" sz="2800" dirty="0" smtClean="0"/>
              <a:t>효능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소화기관</a:t>
            </a:r>
            <a:r>
              <a:rPr lang="en-US" altLang="ko-KR" sz="2800" dirty="0" smtClean="0"/>
              <a:t>,</a:t>
            </a:r>
            <a:r>
              <a:rPr lang="ko-KR" altLang="en-US" sz="2800" dirty="0"/>
              <a:t> </a:t>
            </a:r>
            <a:r>
              <a:rPr lang="ko-KR" altLang="en-US" sz="2800" dirty="0" smtClean="0"/>
              <a:t>기운을 보강해준다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만성적인 설사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체중감소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식욕부진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중풍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신경통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골절상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정력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인삼부등 많은 도움을 줍니다</a:t>
            </a:r>
            <a:r>
              <a:rPr lang="en-US" altLang="ko-KR" sz="2800" dirty="0" smtClean="0"/>
              <a:t>.</a:t>
            </a:r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DHA, </a:t>
            </a:r>
            <a:r>
              <a:rPr lang="ko-KR" altLang="en-US" sz="2800" dirty="0" smtClean="0"/>
              <a:t>필수 아미노산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토코페롤</a:t>
            </a:r>
            <a:r>
              <a:rPr lang="en-US" altLang="ko-KR" sz="2800" dirty="0" smtClean="0"/>
              <a:t>, </a:t>
            </a:r>
            <a:r>
              <a:rPr lang="ko-KR" altLang="en-US" sz="2800" dirty="0" err="1" smtClean="0"/>
              <a:t>레티놀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철분이 풍부합니다</a:t>
            </a:r>
            <a:r>
              <a:rPr lang="en-US" altLang="ko-KR" sz="2800" dirty="0" smtClean="0"/>
              <a:t>!</a:t>
            </a:r>
          </a:p>
          <a:p>
            <a:endParaRPr lang="en-US" altLang="ko-KR" sz="2800" dirty="0" smtClean="0"/>
          </a:p>
          <a:p>
            <a:pPr marL="0" indent="0">
              <a:buNone/>
            </a:pPr>
            <a:endParaRPr lang="ko-KR" altLang="en-US" sz="2800" dirty="0"/>
          </a:p>
        </p:txBody>
      </p:sp>
      <p:pic>
        <p:nvPicPr>
          <p:cNvPr id="2050" name="Picture 2" descr="C:\Users\재웅\Desktop\캡처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32630"/>
            <a:ext cx="3203848" cy="238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59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ko-KR" altLang="en-US" sz="3200" dirty="0" smtClean="0"/>
              <a:t>닭과 오골계 </a:t>
            </a:r>
            <a:r>
              <a:rPr lang="ko-KR" altLang="en-US" sz="3200" u="sng" dirty="0" smtClean="0"/>
              <a:t>차이점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?</a:t>
            </a:r>
            <a:endParaRPr lang="ko-KR" altLang="en-US" sz="3200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4600"/>
            <a:ext cx="2448272" cy="2643935"/>
          </a:xfrm>
        </p:spPr>
      </p:pic>
      <p:pic>
        <p:nvPicPr>
          <p:cNvPr id="3074" name="Picture 2" descr="C:\Users\재웅\Desktop\일반닭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2376264" cy="269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직선 연결선 5"/>
          <p:cNvCxnSpPr/>
          <p:nvPr/>
        </p:nvCxnSpPr>
        <p:spPr>
          <a:xfrm>
            <a:off x="4562055" y="866070"/>
            <a:ext cx="0" cy="269182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4561" y="4221088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오골계는 닭보다는 지방이 적은 반면 필수 </a:t>
            </a:r>
            <a:r>
              <a:rPr lang="ko-KR" altLang="en-US" sz="2400" u="sng" dirty="0" smtClean="0"/>
              <a:t>아미노산</a:t>
            </a:r>
            <a:r>
              <a:rPr lang="en-US" altLang="ko-KR" sz="2400" u="sng" dirty="0" smtClean="0"/>
              <a:t>, </a:t>
            </a:r>
            <a:r>
              <a:rPr lang="ko-KR" altLang="en-US" sz="2400" u="sng" dirty="0" smtClean="0"/>
              <a:t>칼슘</a:t>
            </a:r>
            <a:r>
              <a:rPr lang="en-US" altLang="ko-KR" sz="2400" u="sng" dirty="0" smtClean="0"/>
              <a:t>, DHA</a:t>
            </a:r>
            <a:r>
              <a:rPr lang="ko-KR" altLang="en-US" sz="2400" dirty="0" smtClean="0"/>
              <a:t>가 더 풍부해서 보양음식으로 으뜸이라 하는데</a:t>
            </a:r>
            <a:r>
              <a:rPr lang="en-US" altLang="ko-KR" sz="2400" dirty="0" smtClean="0"/>
              <a:t>,  </a:t>
            </a:r>
            <a:r>
              <a:rPr lang="ko-KR" altLang="en-US" sz="2400" dirty="0" smtClean="0"/>
              <a:t>특히</a:t>
            </a:r>
            <a:r>
              <a:rPr lang="en-US" altLang="ko-KR" sz="2400" dirty="0"/>
              <a:t> </a:t>
            </a:r>
            <a:r>
              <a:rPr lang="ko-KR" altLang="en-US" sz="2400" dirty="0" smtClean="0"/>
              <a:t>중풍 환자에게는 닭고기는 금기 식품이지만 오골계는 닭과 달리 불포화지방산이 많고 </a:t>
            </a:r>
            <a:r>
              <a:rPr lang="ko-KR" altLang="en-US" sz="2400" u="sng" dirty="0" smtClean="0"/>
              <a:t>동맥경화</a:t>
            </a:r>
            <a:r>
              <a:rPr lang="ko-KR" altLang="en-US" sz="2400" dirty="0" smtClean="0"/>
              <a:t>와 </a:t>
            </a:r>
            <a:r>
              <a:rPr lang="ko-KR" altLang="en-US" sz="2400" u="sng" dirty="0" smtClean="0"/>
              <a:t>고혈압</a:t>
            </a:r>
            <a:r>
              <a:rPr lang="ko-KR" altLang="en-US" sz="2400" dirty="0" smtClean="0"/>
              <a:t>을 예방하는 </a:t>
            </a:r>
            <a:r>
              <a:rPr lang="ko-KR" altLang="en-US" sz="2400" u="sng" dirty="0" err="1" smtClean="0"/>
              <a:t>리놀레산</a:t>
            </a:r>
            <a:r>
              <a:rPr lang="ko-KR" altLang="en-US" sz="2400" dirty="0" err="1" smtClean="0"/>
              <a:t>이</a:t>
            </a:r>
            <a:r>
              <a:rPr lang="ko-KR" altLang="en-US" sz="2400" dirty="0" smtClean="0"/>
              <a:t> 많아서 중풍 환자의 </a:t>
            </a:r>
            <a:r>
              <a:rPr lang="ko-KR" altLang="en-US" sz="2400" u="sng" dirty="0" smtClean="0"/>
              <a:t>보양음식</a:t>
            </a:r>
            <a:r>
              <a:rPr lang="ko-KR" altLang="en-US" sz="2400" dirty="0" smtClean="0"/>
              <a:t>으로 좋습니다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471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34082"/>
          </a:xfrm>
        </p:spPr>
        <p:txBody>
          <a:bodyPr>
            <a:noAutofit/>
          </a:bodyPr>
          <a:lstStyle/>
          <a:p>
            <a:pPr algn="l"/>
            <a:r>
              <a:rPr lang="en-US" altLang="ko-KR" sz="3600" dirty="0" smtClean="0"/>
              <a:t> </a:t>
            </a:r>
            <a:r>
              <a:rPr lang="ko-KR" altLang="en-US" sz="3600" dirty="0" err="1" smtClean="0"/>
              <a:t>웰빙</a:t>
            </a:r>
            <a:r>
              <a:rPr lang="ko-KR" altLang="en-US" sz="3600" dirty="0" smtClean="0"/>
              <a:t> 특산물 밥상 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/>
              <a:t>오골계 </a:t>
            </a:r>
            <a:r>
              <a:rPr lang="ko-KR" altLang="en-US" sz="2800" dirty="0" err="1" smtClean="0"/>
              <a:t>닭가슴살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냉체</a:t>
            </a:r>
            <a:endParaRPr lang="en-US" altLang="ko-KR" sz="2800" dirty="0" smtClean="0"/>
          </a:p>
          <a:p>
            <a:r>
              <a:rPr lang="ko-KR" altLang="en-US" sz="2800" dirty="0" smtClean="0"/>
              <a:t>오골계 다리 간장 조림</a:t>
            </a:r>
            <a:endParaRPr lang="en-US" altLang="ko-KR" sz="2800" dirty="0" smtClean="0"/>
          </a:p>
          <a:p>
            <a:r>
              <a:rPr lang="ko-KR" altLang="en-US" sz="2800" dirty="0" smtClean="0"/>
              <a:t>오골계 </a:t>
            </a:r>
            <a:r>
              <a:rPr lang="ko-KR" altLang="en-US" sz="2800" dirty="0" err="1" smtClean="0"/>
              <a:t>닭날개</a:t>
            </a:r>
            <a:r>
              <a:rPr lang="ko-KR" altLang="en-US" sz="2800" dirty="0" smtClean="0"/>
              <a:t> 구이</a:t>
            </a:r>
            <a:endParaRPr lang="en-US" altLang="ko-KR" sz="2800" dirty="0" smtClean="0"/>
          </a:p>
          <a:p>
            <a:r>
              <a:rPr lang="ko-KR" altLang="en-US" sz="2800" dirty="0" err="1" smtClean="0"/>
              <a:t>토마토</a:t>
            </a:r>
            <a:r>
              <a:rPr lang="ko-KR" altLang="en-US" sz="2800" dirty="0" err="1"/>
              <a:t>밥</a:t>
            </a:r>
            <a:endParaRPr lang="ko-KR" altLang="en-US" sz="2800" dirty="0"/>
          </a:p>
        </p:txBody>
      </p:sp>
      <p:pic>
        <p:nvPicPr>
          <p:cNvPr id="2052" name="Picture 4" descr="C:\Users\재웅\Desktop\KakaoTalk_20150713_204118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576064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6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829282"/>
          </a:xfrm>
        </p:spPr>
        <p:txBody>
          <a:bodyPr>
            <a:normAutofit/>
          </a:bodyPr>
          <a:lstStyle/>
          <a:p>
            <a:r>
              <a:rPr lang="ko-KR" altLang="en-US" sz="3600" dirty="0" smtClean="0"/>
              <a:t>오골계</a:t>
            </a:r>
            <a:r>
              <a:rPr lang="en-US" altLang="ko-KR" sz="3600" dirty="0"/>
              <a:t> </a:t>
            </a:r>
            <a:r>
              <a:rPr lang="ko-KR" altLang="en-US" sz="3600" dirty="0" smtClean="0"/>
              <a:t>밥상을 만든 계기는</a:t>
            </a:r>
            <a:r>
              <a:rPr lang="en-US" altLang="ko-KR" sz="3600" dirty="0" smtClean="0"/>
              <a:t>?</a:t>
            </a:r>
            <a:endParaRPr lang="ko-KR" altLang="en-US" sz="3600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4409728"/>
            <a:ext cx="8229600" cy="2448272"/>
          </a:xfrm>
        </p:spPr>
        <p:txBody>
          <a:bodyPr>
            <a:normAutofit/>
          </a:bodyPr>
          <a:lstStyle/>
          <a:p>
            <a:r>
              <a:rPr lang="ko-KR" altLang="en-US" sz="2800" dirty="0" smtClean="0"/>
              <a:t>무더운 여름철 힘들고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지친 사람을 힘이 </a:t>
            </a:r>
            <a:r>
              <a:rPr lang="ko-KR" altLang="en-US" sz="2800" dirty="0" err="1" smtClean="0"/>
              <a:t>날수잇는</a:t>
            </a:r>
            <a:r>
              <a:rPr lang="ko-KR" altLang="en-US" sz="2800" dirty="0" smtClean="0"/>
              <a:t> 음식을 만들고 싶어 </a:t>
            </a:r>
            <a:r>
              <a:rPr lang="ko-KR" altLang="en-US" sz="2800" dirty="0" err="1" smtClean="0"/>
              <a:t>생각해보앗던중</a:t>
            </a:r>
            <a:r>
              <a:rPr lang="ko-KR" altLang="en-US" sz="2800" dirty="0" smtClean="0"/>
              <a:t> 닭을 생각했습니다</a:t>
            </a:r>
            <a:r>
              <a:rPr lang="en-US" altLang="ko-KR" sz="2800" dirty="0" smtClean="0"/>
              <a:t>! </a:t>
            </a:r>
            <a:r>
              <a:rPr lang="ko-KR" altLang="en-US" sz="2800" dirty="0" smtClean="0"/>
              <a:t>닭보다 영양가가 풍부하고 맛있는 오골계를 찾아 </a:t>
            </a:r>
            <a:r>
              <a:rPr lang="ko-KR" altLang="en-US" sz="2800" dirty="0" err="1" smtClean="0"/>
              <a:t>웰빙</a:t>
            </a:r>
            <a:r>
              <a:rPr lang="ko-KR" altLang="en-US" sz="2800" dirty="0" smtClean="0"/>
              <a:t> 보양식 밥상을 만들게 되었습니다</a:t>
            </a:r>
            <a:r>
              <a:rPr lang="en-US" altLang="ko-KR" sz="2800" dirty="0"/>
              <a:t>!</a:t>
            </a:r>
            <a:endParaRPr lang="ko-KR" altLang="en-US" sz="2800" dirty="0"/>
          </a:p>
        </p:txBody>
      </p:sp>
      <p:pic>
        <p:nvPicPr>
          <p:cNvPr id="4098" name="Picture 2" descr="C:\Users\재웅\Desktop\오골계 3코스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4752528" cy="31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72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779096" cy="634082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오골계 가슴살 냉채</a:t>
            </a:r>
            <a:endParaRPr lang="ko-KR" altLang="en-US" sz="3200" dirty="0"/>
          </a:p>
        </p:txBody>
      </p:sp>
      <p:pic>
        <p:nvPicPr>
          <p:cNvPr id="3075" name="Picture 3" descr="C:\Users\재웅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33482"/>
            <a:ext cx="4139952" cy="332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ko-KR" sz="2400" dirty="0"/>
          </a:p>
          <a:p>
            <a:r>
              <a:rPr lang="ko-KR" altLang="en-US" sz="2400" dirty="0" smtClean="0"/>
              <a:t>오골계의 가슴살을 잘 분리해준다</a:t>
            </a:r>
            <a:endParaRPr lang="en-US" altLang="ko-KR" sz="2400" dirty="0" smtClean="0"/>
          </a:p>
          <a:p>
            <a:r>
              <a:rPr lang="ko-KR" altLang="en-US" sz="2400" dirty="0" smtClean="0"/>
              <a:t>분리해준 가슴살부분을 삶아준 뒤 살을 잘게 찢어준다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홍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노파프리카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오이는 채 썰어 준비하고 토마토는 얇게 </a:t>
            </a:r>
            <a:r>
              <a:rPr lang="ko-KR" altLang="en-US" sz="2400" dirty="0" err="1" smtClean="0"/>
              <a:t>슬라이스하여</a:t>
            </a:r>
            <a:r>
              <a:rPr lang="ko-KR" altLang="en-US" sz="2400" dirty="0" smtClean="0"/>
              <a:t> 준비한다</a:t>
            </a:r>
            <a:r>
              <a:rPr lang="en-US" altLang="ko-KR" sz="2400" dirty="0" smtClean="0"/>
              <a:t>.</a:t>
            </a:r>
            <a:endParaRPr lang="en-US" altLang="ko-KR" sz="2400" dirty="0"/>
          </a:p>
          <a:p>
            <a:r>
              <a:rPr lang="ko-KR" altLang="en-US" sz="2400" dirty="0" smtClean="0"/>
              <a:t>양파는 얇게 썰어 찬물에 매운맛을 제거한다</a:t>
            </a:r>
            <a:endParaRPr lang="en-US" altLang="ko-KR" sz="2400" dirty="0"/>
          </a:p>
          <a:p>
            <a:r>
              <a:rPr lang="ko-KR" altLang="en-US" sz="2400" dirty="0" smtClean="0"/>
              <a:t>샐러드어린잎은 찬물에 담가 신선하게 준비한다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감귤을 갈고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꿀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올리브오일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레몬즙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식초를  섞어 주어 감귤드레싱을 준비한다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준비한 재료들을 섞어 준 뒤 감귤드레싱을 뿌려준다</a:t>
            </a:r>
            <a:r>
              <a:rPr lang="en-US" altLang="ko-KR" sz="2400" dirty="0" smtClean="0"/>
              <a:t>.</a:t>
            </a: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r>
              <a:rPr lang="ko-KR" altLang="en-US" sz="2400" dirty="0" smtClean="0"/>
              <a:t>완성된 냉채 위에 오골계</a:t>
            </a:r>
            <a:r>
              <a:rPr lang="ko-KR" altLang="en-US" sz="2400" dirty="0"/>
              <a:t>의</a:t>
            </a:r>
            <a:r>
              <a:rPr lang="ko-KR" altLang="en-US" sz="2400" dirty="0" smtClean="0"/>
              <a:t> 껍질을 튀겨준 뒤  부셔서 </a:t>
            </a:r>
            <a:r>
              <a:rPr lang="ko-KR" altLang="en-US" sz="2400" dirty="0" err="1" smtClean="0"/>
              <a:t>크러스트를</a:t>
            </a:r>
            <a:r>
              <a:rPr lang="ko-KR" altLang="en-US" sz="2400" dirty="0" smtClean="0"/>
              <a:t> 뿌려준다</a:t>
            </a:r>
            <a:r>
              <a:rPr lang="en-US" altLang="ko-KR" sz="2400" dirty="0" smtClean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6086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연꽃 당초 무늬">
  <a:themeElements>
    <a:clrScheme name="연꽃 당초 무늬">
      <a:dk1>
        <a:sysClr val="windowText" lastClr="000000"/>
      </a:dk1>
      <a:lt1>
        <a:sysClr val="window" lastClr="FFFFFF"/>
      </a:lt1>
      <a:dk2>
        <a:srgbClr val="466571"/>
      </a:dk2>
      <a:lt2>
        <a:srgbClr val="EFEFE7"/>
      </a:lt2>
      <a:accent1>
        <a:srgbClr val="D87D3A"/>
      </a:accent1>
      <a:accent2>
        <a:srgbClr val="7F8792"/>
      </a:accent2>
      <a:accent3>
        <a:srgbClr val="B5AD67"/>
      </a:accent3>
      <a:accent4>
        <a:srgbClr val="61A9B8"/>
      </a:accent4>
      <a:accent5>
        <a:srgbClr val="AB7350"/>
      </a:accent5>
      <a:accent6>
        <a:srgbClr val="889C6F"/>
      </a:accent6>
      <a:hlink>
        <a:srgbClr val="F76B04"/>
      </a:hlink>
      <a:folHlink>
        <a:srgbClr val="A3A395"/>
      </a:folHlink>
    </a:clrScheme>
    <a:fontScheme name="연꽃 당초 무늬">
      <a:maj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연꽃 당초 무늬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0000"/>
                <a:hueMod val="100000"/>
                <a:satMod val="100000"/>
              </a:schemeClr>
            </a:gs>
          </a:gsLst>
          <a:lin ang="270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254000">
              <a:schemeClr val="phClr">
                <a:tint val="100000"/>
                <a:shade val="90000"/>
                <a:hueMod val="100000"/>
                <a:satMod val="100000"/>
              </a:schemeClr>
            </a:innerShdw>
          </a:effectLst>
        </a:effectStyle>
        <a:effectStyle>
          <a:effectLst>
            <a:outerShdw blurRad="114300" dist="25400" dir="300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0" rev="5400000"/>
            </a:lightRig>
          </a:scene3d>
          <a:sp3d contourW="25400" prstMaterial="matte">
            <a:bevelT w="127000" h="127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27000" dist="25400" dir="312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400000"/>
            </a:lightRig>
          </a:scene3d>
          <a:sp3d contourW="25400" prstMaterial="powder">
            <a:bevelT w="88900" h="381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5000"/>
                <a:hueMod val="100000"/>
                <a:satMod val="100000"/>
              </a:schemeClr>
            </a:gs>
          </a:gsLst>
          <a:path path="circle">
            <a:fillToRect t="45000" r="100000" b="45000"/>
          </a:path>
        </a:gradFill>
        <a:blipFill>
          <a:blip xmlns:r="http://schemas.openxmlformats.org/officeDocument/2006/relationships" r:embed="rId1">
            <a:duotone>
              <a:srgbClr val="000000">
                <a:alpha val="27450"/>
              </a:srgbClr>
              <a:schemeClr val="phClr">
                <a:tint val="7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Scrollwork</Template>
  <TotalTime>352</TotalTime>
  <Words>525</Words>
  <Application>Microsoft Office PowerPoint</Application>
  <PresentationFormat>화면 슬라이드 쇼(4:3)</PresentationFormat>
  <Paragraphs>107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연꽃 당초 무늬</vt:lpstr>
      <vt:lpstr>웰빙 특산물 밥상</vt:lpstr>
      <vt:lpstr>재료 비용</vt:lpstr>
      <vt:lpstr>특산물이란 ?</vt:lpstr>
      <vt:lpstr>충청남도이란 ?</vt:lpstr>
      <vt:lpstr>오골계효능?        </vt:lpstr>
      <vt:lpstr>닭과 오골계 차이점 ?</vt:lpstr>
      <vt:lpstr> 웰빙 특산물 밥상 </vt:lpstr>
      <vt:lpstr>오골계 밥상을 만든 계기는?</vt:lpstr>
      <vt:lpstr>오골계 가슴살 냉채</vt:lpstr>
      <vt:lpstr>오골계 날개 구이</vt:lpstr>
      <vt:lpstr>오골계 간장 조림</vt:lpstr>
      <vt:lpstr>토마토밥</vt:lpstr>
      <vt:lpstr>감사합니다^^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웰빙 특산물 밥상</dc:title>
  <dc:creator>재웅</dc:creator>
  <cp:lastModifiedBy>Choi Jeaung</cp:lastModifiedBy>
  <cp:revision>32</cp:revision>
  <dcterms:created xsi:type="dcterms:W3CDTF">2015-07-13T13:47:53Z</dcterms:created>
  <dcterms:modified xsi:type="dcterms:W3CDTF">2015-08-02T12:46:36Z</dcterms:modified>
</cp:coreProperties>
</file>