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2"/>
  </p:notesMasterIdLst>
  <p:sldIdLst>
    <p:sldId id="256" r:id="rId2"/>
    <p:sldId id="264" r:id="rId3"/>
    <p:sldId id="257" r:id="rId4"/>
    <p:sldId id="262" r:id="rId5"/>
    <p:sldId id="259" r:id="rId6"/>
    <p:sldId id="258" r:id="rId7"/>
    <p:sldId id="260" r:id="rId8"/>
    <p:sldId id="263" r:id="rId9"/>
    <p:sldId id="265" r:id="rId10"/>
    <p:sldId id="261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보통 스타일 3 - 강조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6D9F66E-5EB9-4882-86FB-DCBF35E3C3E4}" styleName="보통 스타일 4 - 강조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보통 스타일 4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보통 스타일 4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보통 스타일 4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보통 스타일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AF606853-7671-496A-8E4F-DF71F8EC918B}" styleName="어두운 스타일 1 - 강조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어두운 스타일 1 - 강조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어두운 스타일 2 - 강조 5/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어두운 스타일 2 - 강조 3/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202B0CA-FC54-4496-8BCA-5EF66A818D29}" styleName="어두운 스타일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E171933-4619-4E11-9A3F-F7608DF75F80}" styleName="보통 스타일 1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보통 스타일 1 - 강조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보통 스타일 1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보통 스타일 1 - 강조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DCAF9ED-07DC-4A11-8D7F-57B35C25682E}" styleName="보통 스타일 1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보통 스타일 1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79" autoAdjust="0"/>
    <p:restoredTop sz="94660"/>
  </p:normalViewPr>
  <p:slideViewPr>
    <p:cSldViewPr>
      <p:cViewPr>
        <p:scale>
          <a:sx n="81" d="100"/>
          <a:sy n="81" d="100"/>
        </p:scale>
        <p:origin x="-1128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01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A17585-BD39-4DD8-9E79-346D50F2C354}" type="datetimeFigureOut">
              <a:rPr lang="ko-KR" altLang="en-US" smtClean="0"/>
              <a:pPr/>
              <a:t>2015-08-03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872E07-1477-4769-971E-88B0AAABA9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0252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9C879-9FEE-4130-9CFE-4114B5DB435E}" type="datetimeFigureOut">
              <a:rPr lang="ko-KR" altLang="en-US" smtClean="0"/>
              <a:pPr/>
              <a:t>2015-08-03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0A4D4-4B31-47F5-BF86-2760CA3BC8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9C879-9FEE-4130-9CFE-4114B5DB435E}" type="datetimeFigureOut">
              <a:rPr lang="ko-KR" altLang="en-US" smtClean="0"/>
              <a:pPr/>
              <a:t>2015-08-03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0A4D4-4B31-47F5-BF86-2760CA3BC85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9C879-9FEE-4130-9CFE-4114B5DB435E}" type="datetimeFigureOut">
              <a:rPr lang="ko-KR" altLang="en-US" smtClean="0"/>
              <a:pPr/>
              <a:t>2015-08-03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0A4D4-4B31-47F5-BF86-2760CA3BC8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9C879-9FEE-4130-9CFE-4114B5DB435E}" type="datetimeFigureOut">
              <a:rPr lang="ko-KR" altLang="en-US" smtClean="0"/>
              <a:pPr/>
              <a:t>2015-08-03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0A4D4-4B31-47F5-BF86-2760CA3BC85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0A4D4-4B31-47F5-BF86-2760CA3BC85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68F9C879-9FEE-4130-9CFE-4114B5DB435E}" type="datetimeFigureOut">
              <a:rPr lang="ko-KR" altLang="en-US" smtClean="0"/>
              <a:pPr/>
              <a:t>2015-08-03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9C879-9FEE-4130-9CFE-4114B5DB435E}" type="datetimeFigureOut">
              <a:rPr lang="ko-KR" altLang="en-US" smtClean="0"/>
              <a:pPr/>
              <a:t>2015-08-03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0A4D4-4B31-47F5-BF86-2760CA3BC8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9C879-9FEE-4130-9CFE-4114B5DB435E}" type="datetimeFigureOut">
              <a:rPr lang="ko-KR" altLang="en-US" smtClean="0"/>
              <a:pPr/>
              <a:t>2015-08-03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0A4D4-4B31-47F5-BF86-2760CA3BC85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9C879-9FEE-4130-9CFE-4114B5DB435E}" type="datetimeFigureOut">
              <a:rPr lang="ko-KR" altLang="en-US" smtClean="0"/>
              <a:pPr/>
              <a:t>2015-08-03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0A4D4-4B31-47F5-BF86-2760CA3BC8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9C879-9FEE-4130-9CFE-4114B5DB435E}" type="datetimeFigureOut">
              <a:rPr lang="ko-KR" altLang="en-US" smtClean="0"/>
              <a:pPr/>
              <a:t>2015-08-03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0A4D4-4B31-47F5-BF86-2760CA3BC8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9C879-9FEE-4130-9CFE-4114B5DB435E}" type="datetimeFigureOut">
              <a:rPr lang="ko-KR" altLang="en-US" smtClean="0"/>
              <a:pPr/>
              <a:t>2015-08-03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0A4D4-4B31-47F5-BF86-2760CA3BC85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9C879-9FEE-4130-9CFE-4114B5DB435E}" type="datetimeFigureOut">
              <a:rPr lang="ko-KR" altLang="en-US" smtClean="0"/>
              <a:pPr/>
              <a:t>2015-08-03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0A4D4-4B31-47F5-BF86-2760CA3BC85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8F9C879-9FEE-4130-9CFE-4114B5DB435E}" type="datetimeFigureOut">
              <a:rPr lang="ko-KR" altLang="en-US" smtClean="0"/>
              <a:pPr/>
              <a:t>2015-08-03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3C0A4D4-4B31-47F5-BF86-2760CA3BC85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o-KR" altLang="en-US" sz="3200" dirty="0" smtClean="0"/>
              <a:t>오징어 보쌈과 가지 냉국</a:t>
            </a:r>
            <a:endParaRPr lang="ko-KR" altLang="en-US" sz="3200" dirty="0"/>
          </a:p>
        </p:txBody>
      </p:sp>
      <p:sp>
        <p:nvSpPr>
          <p:cNvPr id="5" name="부제목 4"/>
          <p:cNvSpPr>
            <a:spLocks noGrp="1"/>
          </p:cNvSpPr>
          <p:nvPr>
            <p:ph type="subTitle" idx="1"/>
          </p:nvPr>
        </p:nvSpPr>
        <p:spPr>
          <a:xfrm>
            <a:off x="5004048" y="3789040"/>
            <a:ext cx="4290270" cy="578914"/>
          </a:xfrm>
        </p:spPr>
        <p:txBody>
          <a:bodyPr>
            <a:normAutofit/>
          </a:bodyPr>
          <a:lstStyle/>
          <a:p>
            <a:r>
              <a:rPr lang="ko-KR" alt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한수지</a:t>
            </a:r>
            <a:r>
              <a:rPr lang="en-US" altLang="ko-KR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ko-KR" altLang="en-US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김계현</a:t>
            </a:r>
            <a:endParaRPr lang="ko-KR" altLang="en-US" sz="1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2204864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solidFill>
                  <a:schemeClr val="accent5">
                    <a:lumMod val="75000"/>
                  </a:schemeClr>
                </a:solidFill>
              </a:rPr>
              <a:t>무더운 여름철 을 이겨 낼 수 있게 하는</a:t>
            </a:r>
            <a:endParaRPr lang="ko-KR" alt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167336" y="2924944"/>
            <a:ext cx="59766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400" dirty="0" smtClean="0">
                <a:solidFill>
                  <a:schemeClr val="accent4">
                    <a:lumMod val="75000"/>
                  </a:schemeClr>
                </a:solidFill>
              </a:rPr>
              <a:t>감사합니다</a:t>
            </a:r>
            <a:endParaRPr lang="ko-KR" altLang="en-US" sz="44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30" y="556900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*</a:t>
            </a:r>
            <a:r>
              <a:rPr lang="ko-KR" altLang="en-US" sz="2400" b="1" dirty="0" smtClean="0">
                <a:solidFill>
                  <a:schemeClr val="accent4">
                    <a:lumMod val="75000"/>
                  </a:schemeClr>
                </a:solidFill>
              </a:rPr>
              <a:t>오징어 보쌈과 가지 냉국</a:t>
            </a:r>
            <a:r>
              <a:rPr lang="ko-KR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을</a:t>
            </a:r>
            <a:r>
              <a:rPr lang="ko-KR" altLang="en-US" sz="2400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ko-KR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만들게 된 동기</a:t>
            </a:r>
            <a:endParaRPr lang="ko-KR" alt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 rot="557272">
            <a:off x="5492302" y="1648793"/>
            <a:ext cx="3481617" cy="2390443"/>
          </a:xfrm>
          <a:prstGeom prst="roundRect">
            <a:avLst/>
          </a:prstGeom>
          <a:ln w="5715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755576" y="1412776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7962" y="1180315"/>
            <a:ext cx="517813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/>
              <a:t>더위가  기승을  부리는  무더운  여름철  지친 사람들에게  기운이  날  수 있게 하는 음식을  만들고 싶어   고민하던</a:t>
            </a:r>
            <a:r>
              <a:rPr lang="en-US" altLang="ko-KR" dirty="0"/>
              <a:t> </a:t>
            </a:r>
            <a:r>
              <a:rPr lang="en-US" altLang="ko-KR" dirty="0" smtClean="0"/>
              <a:t> </a:t>
            </a:r>
            <a:r>
              <a:rPr lang="ko-KR" altLang="en-US" dirty="0" smtClean="0"/>
              <a:t>중  바다의  보물이라  불리는  오징어를  사용하여  만들고  싶다는  생각을  하게  되었습니다</a:t>
            </a:r>
            <a:r>
              <a:rPr lang="en-US" altLang="ko-KR" dirty="0" smtClean="0"/>
              <a:t>.  </a:t>
            </a:r>
            <a:r>
              <a:rPr lang="ko-KR" altLang="en-US" dirty="0" smtClean="0"/>
              <a:t>오징어에  채소와  채소육수를  더한 </a:t>
            </a:r>
            <a:r>
              <a:rPr lang="ko-KR" altLang="en-US" dirty="0" err="1" smtClean="0"/>
              <a:t>흑미와</a:t>
            </a:r>
            <a:r>
              <a:rPr lang="ko-KR" altLang="en-US" dirty="0" smtClean="0"/>
              <a:t>  찹쌀  </a:t>
            </a:r>
            <a:r>
              <a:rPr lang="ko-KR" altLang="en-US" dirty="0" err="1" smtClean="0"/>
              <a:t>리소토로</a:t>
            </a:r>
            <a:r>
              <a:rPr lang="ko-KR" altLang="en-US" dirty="0" smtClean="0"/>
              <a:t>  속을  채운  후  쪄서 먹기 좋은  크기로  </a:t>
            </a:r>
            <a:r>
              <a:rPr lang="ko-KR" altLang="en-US" dirty="0" err="1" smtClean="0"/>
              <a:t>썰은</a:t>
            </a:r>
            <a:r>
              <a:rPr lang="ko-KR" altLang="en-US" dirty="0" smtClean="0"/>
              <a:t>  오징어  보쌈과  얼큰하고  시원한  가지  냉국과  함께   더위도 잡을  수  있고  몸도  건강해질  수  있는  음식을   만들어 보려  합니다</a:t>
            </a:r>
            <a:r>
              <a:rPr lang="en-US" altLang="ko-KR" dirty="0" smtClean="0"/>
              <a:t>!</a:t>
            </a:r>
            <a:endParaRPr lang="ko-KR" altLang="en-US" dirty="0"/>
          </a:p>
        </p:txBody>
      </p:sp>
      <p:pic>
        <p:nvPicPr>
          <p:cNvPr id="9" name="그림 8" descr="KakaoTalk_20150718_00115555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85599">
            <a:off x="5821670" y="1706361"/>
            <a:ext cx="2805394" cy="2239854"/>
          </a:xfrm>
          <a:prstGeom prst="rect">
            <a:avLst/>
          </a:prstGeom>
        </p:spPr>
      </p:pic>
      <p:sp>
        <p:nvSpPr>
          <p:cNvPr id="5" name="모서리가 둥근 직사각형 4"/>
          <p:cNvSpPr/>
          <p:nvPr/>
        </p:nvSpPr>
        <p:spPr>
          <a:xfrm rot="20929375">
            <a:off x="3611040" y="3887152"/>
            <a:ext cx="3467351" cy="2311676"/>
          </a:xfrm>
          <a:prstGeom prst="roundRect">
            <a:avLst/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938649">
            <a:off x="3890840" y="3976577"/>
            <a:ext cx="2926861" cy="21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85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71599" y="5229200"/>
            <a:ext cx="75608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ko-KR" altLang="en-US" sz="1600" dirty="0" smtClean="0"/>
              <a:t>          </a:t>
            </a:r>
            <a:r>
              <a:rPr lang="ko-KR" altLang="en-US" sz="1600" dirty="0"/>
              <a:t>바다의 보물이라고 불리는 오징어 안에 </a:t>
            </a:r>
            <a:r>
              <a:rPr lang="ko-KR" altLang="en-US" sz="1600" dirty="0" smtClean="0"/>
              <a:t>채소 육수로 </a:t>
            </a:r>
            <a:r>
              <a:rPr lang="ko-KR" altLang="en-US" sz="1600" dirty="0"/>
              <a:t>부드러운 </a:t>
            </a:r>
            <a:r>
              <a:rPr lang="ko-KR" altLang="en-US" sz="1600" dirty="0" err="1"/>
              <a:t>리소토를</a:t>
            </a:r>
            <a:r>
              <a:rPr lang="ko-KR" altLang="en-US" sz="1600" dirty="0"/>
              <a:t> 만들어 오징어 속을 채워 더욱 건강하고 맛있으면서 싱싱한 채소에 싸먹는 오징어 보쌈</a:t>
            </a:r>
            <a:r>
              <a:rPr lang="en-US" altLang="ko-KR" sz="1600" dirty="0"/>
              <a:t>! </a:t>
            </a:r>
            <a:r>
              <a:rPr lang="ko-KR" altLang="en-US" sz="1600" dirty="0" smtClean="0"/>
              <a:t>보쌈의 심심한 맛을 완벽하게 잡아줄 시원한 가지 냉국 까지</a:t>
            </a:r>
            <a:r>
              <a:rPr lang="en-US" altLang="ko-KR" sz="1600" dirty="0" smtClean="0"/>
              <a:t>!!  </a:t>
            </a:r>
            <a:r>
              <a:rPr lang="ko-KR" altLang="en-US" sz="1600" dirty="0" smtClean="0"/>
              <a:t>무더운 여름철을 시원하고 건강하게 보낼 수 있는 </a:t>
            </a:r>
            <a:r>
              <a:rPr lang="ko-KR" altLang="en-US" sz="1600" dirty="0" err="1" smtClean="0"/>
              <a:t>웰빙음식</a:t>
            </a:r>
            <a:r>
              <a:rPr lang="ko-KR" altLang="en-US" sz="1600" dirty="0" smtClean="0"/>
              <a:t> 한 접시 즐기고 가세요</a:t>
            </a:r>
            <a:r>
              <a:rPr lang="en-US" altLang="ko-KR" sz="1600" dirty="0" smtClean="0"/>
              <a:t>~</a:t>
            </a:r>
            <a:endParaRPr lang="en-US" altLang="ko-KR" sz="1600" dirty="0"/>
          </a:p>
        </p:txBody>
      </p:sp>
      <p:pic>
        <p:nvPicPr>
          <p:cNvPr id="6" name="그림 5" descr="KakaoTalk_20150713_23533243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37694" y="1023629"/>
            <a:ext cx="5228651" cy="3921488"/>
          </a:xfrm>
          <a:prstGeom prst="rect">
            <a:avLst/>
          </a:prstGeom>
        </p:spPr>
      </p:pic>
      <p:sp>
        <p:nvSpPr>
          <p:cNvPr id="2" name="직사각형 1"/>
          <p:cNvSpPr/>
          <p:nvPr/>
        </p:nvSpPr>
        <p:spPr>
          <a:xfrm>
            <a:off x="2286000" y="2274838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39552" y="500409"/>
            <a:ext cx="69847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/>
              <a:t>* </a:t>
            </a:r>
            <a:r>
              <a:rPr lang="ko-KR" altLang="en-US" sz="2800" b="1" dirty="0" smtClean="0"/>
              <a:t>오징어 보쌈과 가지 냉국 소개</a:t>
            </a:r>
            <a:endParaRPr lang="ko-KR" alt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395536" y="620688"/>
          <a:ext cx="8424936" cy="2743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424936"/>
              </a:tblGrid>
              <a:tr h="252028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b="1" dirty="0" smtClean="0"/>
                        <a:t>*</a:t>
                      </a:r>
                      <a:r>
                        <a:rPr lang="ko-KR" altLang="en-US" sz="2400" b="1" dirty="0" smtClean="0"/>
                        <a:t>오징어의 효능</a:t>
                      </a:r>
                      <a:endParaRPr lang="en-US" altLang="ko-KR" sz="2400" b="1" dirty="0" smtClean="0"/>
                    </a:p>
                    <a:p>
                      <a:pPr latinLnBrk="1"/>
                      <a:endParaRPr lang="en-US" altLang="ko-KR" sz="2400" b="1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오징어에는 </a:t>
                      </a:r>
                      <a:r>
                        <a:rPr kumimoji="0" lang="ko-KR" altLang="en-US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타우린의</a:t>
                      </a:r>
                      <a:r>
                        <a:rPr kumimoji="0" lang="ko-KR" altLang="en-US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함량이 많아</a:t>
                      </a:r>
                      <a:r>
                        <a:rPr kumimoji="0" lang="en-US" altLang="ko-KR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ko-KR" altLang="en-US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심장병</a:t>
                      </a:r>
                      <a:r>
                        <a:rPr kumimoji="0" lang="en-US" altLang="ko-KR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ko-KR" altLang="en-US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고혈압</a:t>
                      </a:r>
                      <a:r>
                        <a:rPr kumimoji="0" lang="en-US" altLang="ko-KR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ko-KR" altLang="en-US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당뇨병</a:t>
                      </a:r>
                      <a:r>
                        <a:rPr kumimoji="0" lang="en-US" altLang="ko-KR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동맥경화를 예방하고 간장 해독 및 시력 회복</a:t>
                      </a:r>
                      <a:r>
                        <a:rPr kumimoji="0" lang="en-US" altLang="ko-KR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ko-KR" altLang="en-US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신경 정신 활동을 </a:t>
                      </a:r>
                      <a:endParaRPr kumimoji="0" lang="en-US" altLang="ko-KR" b="0" i="0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강화시키는데 좋고 </a:t>
                      </a:r>
                      <a:r>
                        <a:rPr kumimoji="0" lang="ko-KR" altLang="en-US" b="0" i="0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쌀을 주식으로 하는 우리의 식사에 부족한 </a:t>
                      </a:r>
                      <a:endParaRPr kumimoji="0" lang="en-US" altLang="ko-KR" b="0" i="0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b="0" i="0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아미노산이 풍부합니다</a:t>
                      </a:r>
                      <a:r>
                        <a:rPr kumimoji="0" lang="en-US" altLang="ko-KR" b="0" i="0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ko-KR" b="0" i="0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467544" y="3645024"/>
          <a:ext cx="8352928" cy="2651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352928"/>
              </a:tblGrid>
              <a:tr h="129614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2400" dirty="0" smtClean="0"/>
                        <a:t>*</a:t>
                      </a:r>
                      <a:r>
                        <a:rPr lang="ko-KR" altLang="en-US" sz="2400" dirty="0" smtClean="0"/>
                        <a:t>가지의 효능</a:t>
                      </a:r>
                      <a:endParaRPr lang="en-US" altLang="ko-KR" sz="2400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r>
                        <a:rPr kumimoji="0" lang="ko-KR" altLang="en-US" b="1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가지의</a:t>
                      </a:r>
                      <a:r>
                        <a:rPr kumimoji="0" lang="ko-KR" altLang="en-US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kumimoji="0" lang="ko-KR" altLang="en-US" b="0" i="0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안토시아닌</a:t>
                      </a:r>
                      <a:r>
                        <a:rPr kumimoji="0" lang="ko-KR" altLang="en-US" b="0" i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색소</a:t>
                      </a:r>
                      <a:r>
                        <a:rPr kumimoji="0" lang="ko-KR" altLang="en-US" b="0" i="0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때문에 항암효과가 있습니다</a:t>
                      </a:r>
                      <a:r>
                        <a:rPr kumimoji="0" lang="en-US" altLang="ko-KR" b="0" i="0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 latinLnBrk="1"/>
                      <a:r>
                        <a:rPr kumimoji="0" lang="ko-KR" altLang="en-US" b="0" i="0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또한 차가운 성질을 가지고 있기 때문에 열이 많은 사람의 </a:t>
                      </a:r>
                      <a:endParaRPr kumimoji="0" lang="en-US" altLang="ko-KR" b="0" i="0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atinLnBrk="1"/>
                      <a:r>
                        <a:rPr kumimoji="0" lang="ko-KR" altLang="en-US" b="0" i="0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열을 낮춰 주는 효과가 있습니다</a:t>
                      </a:r>
                      <a:r>
                        <a:rPr kumimoji="0" lang="en-US" altLang="ko-KR" b="0" i="0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kumimoji="0" lang="ko-KR" altLang="en-US" b="0" i="0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심신을 안정 시켜주는 </a:t>
                      </a:r>
                      <a:endParaRPr kumimoji="0" lang="en-US" altLang="ko-KR" b="0" i="0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atinLnBrk="1"/>
                      <a:r>
                        <a:rPr kumimoji="0" lang="ko-KR" altLang="en-US" b="0" i="0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효과도 있습니다</a:t>
                      </a:r>
                      <a:r>
                        <a:rPr kumimoji="0" lang="en-US" altLang="ko-KR" b="0" i="0" kern="1200" baseline="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그림 5" descr="rkw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76256" y="3789040"/>
            <a:ext cx="1863207" cy="2376264"/>
          </a:xfrm>
          <a:prstGeom prst="rect">
            <a:avLst/>
          </a:prstGeom>
        </p:spPr>
      </p:pic>
      <p:pic>
        <p:nvPicPr>
          <p:cNvPr id="7" name="그림 6" descr="오징어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948264" y="764704"/>
            <a:ext cx="1800200" cy="25319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 descr="KakaoTalk_20150713_23533253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484784"/>
            <a:ext cx="4800534" cy="410445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9512" y="332656"/>
            <a:ext cx="6408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/>
              <a:t>*</a:t>
            </a:r>
            <a:r>
              <a:rPr lang="ko-KR" altLang="en-US" sz="3600" dirty="0" smtClean="0"/>
              <a:t>오징어보쌈</a:t>
            </a:r>
            <a:endParaRPr lang="ko-KR" alt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4860032" y="404664"/>
            <a:ext cx="3456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chemeClr val="accent4">
                    <a:lumMod val="75000"/>
                  </a:schemeClr>
                </a:solidFill>
              </a:rPr>
              <a:t>[Recipe]</a:t>
            </a:r>
            <a:endParaRPr lang="ko-KR" altLang="en-US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32040" y="764704"/>
            <a:ext cx="3744416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>
                <a:solidFill>
                  <a:schemeClr val="accent4">
                    <a:lumMod val="75000"/>
                  </a:schemeClr>
                </a:solidFill>
              </a:rPr>
              <a:t>1</a:t>
            </a:r>
            <a:r>
              <a:rPr lang="en-US" altLang="ko-KR" b="1" dirty="0" smtClean="0">
                <a:solidFill>
                  <a:schemeClr val="accent4">
                    <a:lumMod val="75000"/>
                  </a:schemeClr>
                </a:solidFill>
              </a:rPr>
              <a:t>. </a:t>
            </a:r>
            <a:r>
              <a:rPr lang="ko-KR" altLang="en-US" dirty="0" smtClean="0"/>
              <a:t>오징어는 </a:t>
            </a:r>
            <a:r>
              <a:rPr lang="ko-KR" altLang="en-US" dirty="0"/>
              <a:t>안에 내장을 제거하고 </a:t>
            </a:r>
            <a:r>
              <a:rPr lang="ko-KR" altLang="en-US" dirty="0" smtClean="0"/>
              <a:t>                     껍질을 </a:t>
            </a:r>
            <a:r>
              <a:rPr lang="ko-KR" altLang="en-US" dirty="0"/>
              <a:t>벗겨 준비한다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en-US" altLang="ko-KR" b="1" dirty="0">
                <a:solidFill>
                  <a:schemeClr val="accent4">
                    <a:lumMod val="75000"/>
                  </a:schemeClr>
                </a:solidFill>
              </a:rPr>
              <a:t>2</a:t>
            </a:r>
            <a:r>
              <a:rPr lang="en-US" altLang="ko-KR" b="1" dirty="0" smtClean="0">
                <a:solidFill>
                  <a:schemeClr val="accent4">
                    <a:lumMod val="75000"/>
                  </a:schemeClr>
                </a:solidFill>
              </a:rPr>
              <a:t>. </a:t>
            </a:r>
            <a:r>
              <a:rPr lang="ko-KR" altLang="en-US" dirty="0" smtClean="0"/>
              <a:t>대추는 </a:t>
            </a:r>
            <a:r>
              <a:rPr lang="ko-KR" altLang="en-US" dirty="0"/>
              <a:t>돌려 깎아 씨를 제거한 후 동그랗게 말아서 채를 썬다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en-US" altLang="ko-KR" b="1" dirty="0">
                <a:solidFill>
                  <a:schemeClr val="accent4">
                    <a:lumMod val="75000"/>
                  </a:schemeClr>
                </a:solidFill>
              </a:rPr>
              <a:t>3</a:t>
            </a:r>
            <a:r>
              <a:rPr lang="en-US" altLang="ko-KR" b="1" dirty="0" smtClean="0">
                <a:solidFill>
                  <a:schemeClr val="accent4">
                    <a:lumMod val="75000"/>
                  </a:schemeClr>
                </a:solidFill>
              </a:rPr>
              <a:t>. </a:t>
            </a:r>
            <a:r>
              <a:rPr lang="ko-KR" altLang="en-US" dirty="0" smtClean="0"/>
              <a:t>밤은 </a:t>
            </a:r>
            <a:r>
              <a:rPr lang="ko-KR" altLang="en-US" dirty="0"/>
              <a:t>껍질을 벗긴 후 </a:t>
            </a:r>
            <a:r>
              <a:rPr lang="en-US" altLang="ko-KR" dirty="0"/>
              <a:t>4</a:t>
            </a:r>
            <a:r>
              <a:rPr lang="ko-KR" altLang="en-US" dirty="0"/>
              <a:t>등분으로 썰어 준비한다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en-US" altLang="ko-KR" b="1" dirty="0">
                <a:solidFill>
                  <a:schemeClr val="accent4">
                    <a:lumMod val="75000"/>
                  </a:schemeClr>
                </a:solidFill>
              </a:rPr>
              <a:t>4</a:t>
            </a:r>
            <a:r>
              <a:rPr lang="en-US" altLang="ko-KR" b="1" dirty="0" smtClean="0">
                <a:solidFill>
                  <a:schemeClr val="accent4">
                    <a:lumMod val="75000"/>
                  </a:schemeClr>
                </a:solidFill>
              </a:rPr>
              <a:t>. </a:t>
            </a:r>
            <a:r>
              <a:rPr lang="ko-KR" altLang="en-US" dirty="0" err="1" smtClean="0"/>
              <a:t>흑미와</a:t>
            </a:r>
            <a:r>
              <a:rPr lang="ko-KR" altLang="en-US" dirty="0" smtClean="0"/>
              <a:t> </a:t>
            </a:r>
            <a:r>
              <a:rPr lang="ko-KR" altLang="en-US" dirty="0"/>
              <a:t>백미를 불린 후 기름을 살짝 두른 팬에 대추와 밤을 넣고 볶아준다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en-US" altLang="ko-KR" b="1" dirty="0">
                <a:solidFill>
                  <a:schemeClr val="accent4">
                    <a:lumMod val="75000"/>
                  </a:schemeClr>
                </a:solidFill>
              </a:rPr>
              <a:t>5</a:t>
            </a:r>
            <a:r>
              <a:rPr lang="en-US" altLang="ko-KR" b="1" dirty="0" smtClean="0">
                <a:solidFill>
                  <a:schemeClr val="accent4">
                    <a:lumMod val="75000"/>
                  </a:schemeClr>
                </a:solidFill>
              </a:rPr>
              <a:t>. </a:t>
            </a:r>
            <a:r>
              <a:rPr lang="ko-KR" altLang="en-US" dirty="0" err="1" smtClean="0"/>
              <a:t>흑미와</a:t>
            </a:r>
            <a:r>
              <a:rPr lang="ko-KR" altLang="en-US" dirty="0" smtClean="0"/>
              <a:t> 찹쌀</a:t>
            </a:r>
            <a:r>
              <a:rPr lang="ko-KR" altLang="en-US" dirty="0"/>
              <a:t>을</a:t>
            </a:r>
            <a:r>
              <a:rPr lang="ko-KR" altLang="en-US" dirty="0" smtClean="0"/>
              <a:t> </a:t>
            </a:r>
            <a:r>
              <a:rPr lang="ko-KR" altLang="en-US" dirty="0"/>
              <a:t>볶다가 쌀이 어느 정도 익으면 </a:t>
            </a:r>
            <a:r>
              <a:rPr lang="ko-KR" altLang="en-US" dirty="0" smtClean="0"/>
              <a:t>채소 육수를 </a:t>
            </a:r>
            <a:r>
              <a:rPr lang="ko-KR" altLang="en-US" dirty="0"/>
              <a:t>부어가며 </a:t>
            </a:r>
            <a:r>
              <a:rPr lang="ko-KR" altLang="en-US" dirty="0" err="1"/>
              <a:t>리소토를</a:t>
            </a:r>
            <a:r>
              <a:rPr lang="ko-KR" altLang="en-US" dirty="0"/>
              <a:t> 만들어준다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en-US" altLang="ko-KR" b="1" dirty="0">
                <a:solidFill>
                  <a:schemeClr val="accent4">
                    <a:lumMod val="75000"/>
                  </a:schemeClr>
                </a:solidFill>
              </a:rPr>
              <a:t>6</a:t>
            </a:r>
            <a:r>
              <a:rPr lang="en-US" altLang="ko-KR" b="1" dirty="0" smtClean="0">
                <a:solidFill>
                  <a:schemeClr val="accent4">
                    <a:lumMod val="75000"/>
                  </a:schemeClr>
                </a:solidFill>
              </a:rPr>
              <a:t>. </a:t>
            </a:r>
            <a:r>
              <a:rPr lang="ko-KR" altLang="en-US" dirty="0" smtClean="0"/>
              <a:t>오징어 </a:t>
            </a:r>
            <a:r>
              <a:rPr lang="ko-KR" altLang="en-US" dirty="0"/>
              <a:t>다리를 버터를 두른 팬에 구워 버터구이를 해준다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en-US" altLang="ko-KR" b="1" dirty="0">
                <a:solidFill>
                  <a:schemeClr val="accent4">
                    <a:lumMod val="75000"/>
                  </a:schemeClr>
                </a:solidFill>
              </a:rPr>
              <a:t>7</a:t>
            </a:r>
            <a:r>
              <a:rPr lang="en-US" altLang="ko-KR" b="1" dirty="0" smtClean="0">
                <a:solidFill>
                  <a:schemeClr val="accent4">
                    <a:lumMod val="75000"/>
                  </a:schemeClr>
                </a:solidFill>
              </a:rPr>
              <a:t>. </a:t>
            </a:r>
            <a:r>
              <a:rPr lang="ko-KR" altLang="en-US" dirty="0" smtClean="0"/>
              <a:t>오징어 </a:t>
            </a:r>
            <a:r>
              <a:rPr lang="ko-KR" altLang="en-US" dirty="0"/>
              <a:t>몸 통 안에 </a:t>
            </a:r>
            <a:r>
              <a:rPr lang="ko-KR" altLang="en-US" dirty="0" err="1"/>
              <a:t>리소토를</a:t>
            </a:r>
            <a:r>
              <a:rPr lang="ko-KR" altLang="en-US" dirty="0"/>
              <a:t> 넣고 찜통에 </a:t>
            </a:r>
            <a:r>
              <a:rPr lang="en-US" altLang="ko-KR" dirty="0"/>
              <a:t>10</a:t>
            </a:r>
            <a:r>
              <a:rPr lang="ko-KR" altLang="en-US" dirty="0"/>
              <a:t>분 동안 쪄준다</a:t>
            </a:r>
            <a:r>
              <a:rPr lang="en-US" altLang="ko-KR" b="1" dirty="0" smtClean="0"/>
              <a:t>.</a:t>
            </a:r>
          </a:p>
          <a:p>
            <a:r>
              <a:rPr lang="en-US" altLang="ko-KR" b="1" dirty="0" smtClean="0">
                <a:solidFill>
                  <a:schemeClr val="accent4">
                    <a:lumMod val="75000"/>
                  </a:schemeClr>
                </a:solidFill>
              </a:rPr>
              <a:t>8. </a:t>
            </a:r>
            <a:r>
              <a:rPr lang="ko-KR" altLang="en-US" dirty="0" smtClean="0"/>
              <a:t>찐 </a:t>
            </a:r>
            <a:r>
              <a:rPr lang="ko-KR" altLang="en-US" dirty="0"/>
              <a:t>오징어는 </a:t>
            </a:r>
            <a:r>
              <a:rPr lang="ko-KR" altLang="en-US" dirty="0" smtClean="0"/>
              <a:t>석쇠에 </a:t>
            </a:r>
            <a:r>
              <a:rPr lang="ko-KR" altLang="en-US" dirty="0"/>
              <a:t>한번 더 구워준다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en-US" altLang="ko-KR" b="1" dirty="0" smtClean="0">
                <a:solidFill>
                  <a:schemeClr val="accent4">
                    <a:lumMod val="75000"/>
                  </a:schemeClr>
                </a:solidFill>
              </a:rPr>
              <a:t>9. </a:t>
            </a:r>
            <a:r>
              <a:rPr lang="ko-KR" altLang="en-US" dirty="0" smtClean="0"/>
              <a:t>석쇠에 구워준 오징어는 </a:t>
            </a:r>
            <a:r>
              <a:rPr lang="ko-KR" altLang="en-US" dirty="0" err="1" smtClean="0"/>
              <a:t>먹기좋게</a:t>
            </a:r>
            <a:r>
              <a:rPr lang="ko-KR" altLang="en-US" dirty="0" smtClean="0"/>
              <a:t> 썰어 접시에 담아준다</a:t>
            </a:r>
            <a:r>
              <a:rPr lang="en-US" altLang="ko-KR" sz="1600" dirty="0" smtClean="0"/>
              <a:t>.</a:t>
            </a:r>
            <a:endParaRPr lang="ko-KR" altLang="en-US" sz="1600" dirty="0"/>
          </a:p>
          <a:p>
            <a:endParaRPr lang="ko-KR" altLang="en-US" sz="1000" dirty="0"/>
          </a:p>
          <a:p>
            <a:endParaRPr lang="ko-KR" alt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520" y="260648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 smtClean="0"/>
              <a:t>*3</a:t>
            </a:r>
            <a:r>
              <a:rPr lang="ko-KR" altLang="en-US" sz="3600" dirty="0" smtClean="0"/>
              <a:t>가지 소스와 채소</a:t>
            </a:r>
            <a:endParaRPr lang="ko-KR" altLang="en-US" sz="3600" dirty="0"/>
          </a:p>
        </p:txBody>
      </p:sp>
      <p:pic>
        <p:nvPicPr>
          <p:cNvPr id="5" name="그림 4" descr="KakaoTalk_20150713_23533127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484784"/>
            <a:ext cx="4608512" cy="396044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32040" y="692696"/>
            <a:ext cx="3456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chemeClr val="accent4">
                    <a:lumMod val="75000"/>
                  </a:schemeClr>
                </a:solidFill>
              </a:rPr>
              <a:t>[Recipe]</a:t>
            </a:r>
            <a:endParaRPr lang="ko-KR" altLang="en-US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32040" y="1124744"/>
            <a:ext cx="388843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solidFill>
                  <a:schemeClr val="accent4">
                    <a:lumMod val="75000"/>
                  </a:schemeClr>
                </a:solidFill>
              </a:rPr>
              <a:t>3</a:t>
            </a:r>
            <a:r>
              <a:rPr lang="ko-KR" altLang="en-US" sz="1600" b="1" dirty="0" smtClean="0">
                <a:solidFill>
                  <a:schemeClr val="accent4">
                    <a:lumMod val="75000"/>
                  </a:schemeClr>
                </a:solidFill>
              </a:rPr>
              <a:t>가지 소스</a:t>
            </a:r>
            <a:endParaRPr lang="en-US" altLang="ko-KR" sz="1600" b="1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en-US" altLang="ko-KR" sz="2000" b="1" dirty="0">
              <a:solidFill>
                <a:schemeClr val="accent4">
                  <a:lumMod val="75000"/>
                </a:schemeClr>
              </a:solidFill>
            </a:endParaRPr>
          </a:p>
          <a:p>
            <a:r>
              <a:rPr lang="en-US" altLang="ko-KR" sz="2000" b="1" dirty="0" smtClean="0">
                <a:solidFill>
                  <a:schemeClr val="accent4">
                    <a:lumMod val="75000"/>
                  </a:schemeClr>
                </a:solidFill>
              </a:rPr>
              <a:t>1. </a:t>
            </a:r>
            <a:r>
              <a:rPr lang="ko-KR" altLang="en-US" dirty="0" smtClean="0"/>
              <a:t>겨자가루는 </a:t>
            </a:r>
            <a:r>
              <a:rPr lang="ko-KR" altLang="en-US" dirty="0"/>
              <a:t>미지근한 물에 개어 불 옆에 놓아 숙성 시켜준다</a:t>
            </a:r>
            <a:r>
              <a:rPr lang="en-US" altLang="ko-KR" dirty="0"/>
              <a:t>.</a:t>
            </a:r>
            <a:endParaRPr lang="ko-KR" altLang="en-US" dirty="0"/>
          </a:p>
          <a:p>
            <a:r>
              <a:rPr lang="en-US" altLang="ko-KR" sz="2000" b="1" dirty="0" smtClean="0">
                <a:solidFill>
                  <a:schemeClr val="accent4">
                    <a:lumMod val="75000"/>
                  </a:schemeClr>
                </a:solidFill>
              </a:rPr>
              <a:t>2. </a:t>
            </a:r>
            <a:r>
              <a:rPr lang="ko-KR" altLang="en-US" dirty="0" smtClean="0"/>
              <a:t>숙성시킨 </a:t>
            </a:r>
            <a:r>
              <a:rPr lang="ko-KR" altLang="en-US" dirty="0"/>
              <a:t>겨자는 식초</a:t>
            </a:r>
            <a:r>
              <a:rPr lang="en-US" altLang="ko-KR" dirty="0"/>
              <a:t>, </a:t>
            </a:r>
            <a:r>
              <a:rPr lang="ko-KR" altLang="en-US" dirty="0" smtClean="0"/>
              <a:t>설탕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매실청을</a:t>
            </a:r>
            <a:r>
              <a:rPr lang="ko-KR" altLang="en-US" dirty="0" smtClean="0"/>
              <a:t> </a:t>
            </a:r>
            <a:r>
              <a:rPr lang="ko-KR" altLang="en-US" dirty="0"/>
              <a:t>넣어 </a:t>
            </a:r>
            <a:r>
              <a:rPr lang="ko-KR" altLang="en-US" dirty="0" err="1"/>
              <a:t>겨자장을</a:t>
            </a:r>
            <a:r>
              <a:rPr lang="ko-KR" altLang="en-US" dirty="0"/>
              <a:t> 만들어준다</a:t>
            </a:r>
            <a:r>
              <a:rPr lang="en-US" altLang="ko-KR" b="1" dirty="0"/>
              <a:t>.</a:t>
            </a:r>
            <a:endParaRPr lang="ko-KR" altLang="en-US" dirty="0"/>
          </a:p>
          <a:p>
            <a:r>
              <a:rPr lang="en-US" altLang="ko-KR" sz="2000" b="1" dirty="0" smtClean="0">
                <a:solidFill>
                  <a:schemeClr val="accent4">
                    <a:lumMod val="75000"/>
                  </a:schemeClr>
                </a:solidFill>
              </a:rPr>
              <a:t>3. </a:t>
            </a:r>
            <a:r>
              <a:rPr lang="ko-KR" altLang="en-US" dirty="0" smtClean="0"/>
              <a:t>고추장과  식초</a:t>
            </a:r>
            <a:r>
              <a:rPr lang="en-US" altLang="ko-KR" dirty="0" smtClean="0"/>
              <a:t>,  </a:t>
            </a:r>
            <a:r>
              <a:rPr lang="ko-KR" altLang="en-US" dirty="0" smtClean="0"/>
              <a:t>설탕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오디청을</a:t>
            </a:r>
            <a:r>
              <a:rPr lang="ko-KR" altLang="en-US" dirty="0" smtClean="0"/>
              <a:t> 넣어 초고추장을 만들어 준다</a:t>
            </a:r>
            <a:endParaRPr lang="en-US" altLang="ko-KR" dirty="0" smtClean="0"/>
          </a:p>
          <a:p>
            <a:r>
              <a:rPr lang="en-US" altLang="ko-KR" sz="2000" b="1" dirty="0" smtClean="0">
                <a:solidFill>
                  <a:schemeClr val="accent4">
                    <a:lumMod val="75000"/>
                  </a:schemeClr>
                </a:solidFill>
              </a:rPr>
              <a:t>4. </a:t>
            </a:r>
            <a:r>
              <a:rPr lang="ko-KR" altLang="en-US" dirty="0" smtClean="0"/>
              <a:t>간장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식초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설탕을 넣고 초간장을   만들어준 뒤  </a:t>
            </a:r>
            <a:r>
              <a:rPr lang="ko-KR" altLang="en-US" dirty="0" err="1" smtClean="0"/>
              <a:t>와사비를</a:t>
            </a:r>
            <a:r>
              <a:rPr lang="ko-KR" altLang="en-US" dirty="0" smtClean="0"/>
              <a:t> 살짝 올려 담는다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endParaRPr lang="ko-KR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004048" y="4365104"/>
            <a:ext cx="35283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err="1" smtClean="0">
                <a:solidFill>
                  <a:schemeClr val="accent4">
                    <a:lumMod val="75000"/>
                  </a:schemeClr>
                </a:solidFill>
              </a:rPr>
              <a:t>쌈채소</a:t>
            </a:r>
            <a:endParaRPr lang="en-US" altLang="ko-KR" sz="1600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en-US" altLang="ko-KR" dirty="0"/>
          </a:p>
          <a:p>
            <a:r>
              <a:rPr lang="en-US" altLang="ko-KR" sz="1600" dirty="0" smtClean="0"/>
              <a:t>- </a:t>
            </a:r>
            <a:r>
              <a:rPr lang="ko-KR" altLang="en-US" sz="1600" dirty="0" smtClean="0"/>
              <a:t>치커리</a:t>
            </a:r>
            <a:r>
              <a:rPr lang="en-US" altLang="ko-KR" sz="1600" dirty="0" smtClean="0"/>
              <a:t>,  </a:t>
            </a:r>
            <a:r>
              <a:rPr lang="ko-KR" altLang="en-US" sz="1600" dirty="0" err="1" smtClean="0"/>
              <a:t>케일</a:t>
            </a:r>
            <a:r>
              <a:rPr lang="en-US" altLang="ko-KR" sz="1600" dirty="0" smtClean="0"/>
              <a:t>,  </a:t>
            </a:r>
            <a:r>
              <a:rPr lang="ko-KR" altLang="en-US" sz="1600" dirty="0" err="1" smtClean="0"/>
              <a:t>적상추</a:t>
            </a:r>
            <a:r>
              <a:rPr lang="en-US" altLang="ko-KR" sz="1600" dirty="0" smtClean="0"/>
              <a:t>,  </a:t>
            </a:r>
            <a:r>
              <a:rPr lang="ko-KR" altLang="en-US" sz="1600" dirty="0" smtClean="0"/>
              <a:t>깻잎</a:t>
            </a:r>
            <a:r>
              <a:rPr lang="en-US" altLang="ko-KR" sz="1600" dirty="0" smtClean="0"/>
              <a:t>,  </a:t>
            </a:r>
            <a:r>
              <a:rPr lang="ko-KR" altLang="en-US" sz="1600" dirty="0" err="1" smtClean="0"/>
              <a:t>비트잎</a:t>
            </a:r>
            <a:r>
              <a:rPr lang="ko-KR" altLang="en-US" sz="1600" dirty="0" smtClean="0"/>
              <a:t> 등 쌈 채소를 </a:t>
            </a:r>
            <a:r>
              <a:rPr lang="ko-KR" altLang="en-US" sz="1600" dirty="0"/>
              <a:t>깨</a:t>
            </a:r>
            <a:r>
              <a:rPr lang="ko-KR" altLang="en-US" sz="1600" dirty="0" smtClean="0"/>
              <a:t>끗이 씻은 뒤 물기를 털어 준비한다</a:t>
            </a:r>
            <a:endParaRPr lang="ko-KR" altLang="en-US" sz="1600" dirty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260648"/>
            <a:ext cx="56886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dirty="0" smtClean="0"/>
              <a:t>* </a:t>
            </a:r>
            <a:r>
              <a:rPr lang="ko-KR" altLang="en-US" sz="3200" dirty="0" smtClean="0"/>
              <a:t>가지 냉국</a:t>
            </a:r>
            <a:endParaRPr lang="ko-KR" altLang="en-US" sz="3200" dirty="0"/>
          </a:p>
        </p:txBody>
      </p:sp>
      <p:pic>
        <p:nvPicPr>
          <p:cNvPr id="5" name="그림 4" descr="KakaoTalk_20150713_23533181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052736"/>
            <a:ext cx="3651870" cy="486916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355976" y="548680"/>
            <a:ext cx="3456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chemeClr val="accent4">
                    <a:lumMod val="75000"/>
                  </a:schemeClr>
                </a:solidFill>
              </a:rPr>
              <a:t>[Recipe]</a:t>
            </a:r>
            <a:endParaRPr lang="ko-KR" altLang="en-US" sz="20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55976" y="1484784"/>
            <a:ext cx="453650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chemeClr val="accent4">
                    <a:lumMod val="75000"/>
                  </a:schemeClr>
                </a:solidFill>
              </a:rPr>
              <a:t>1. </a:t>
            </a:r>
            <a:r>
              <a:rPr lang="ko-KR" altLang="en-US" dirty="0" smtClean="0"/>
              <a:t>가지를 </a:t>
            </a:r>
            <a:r>
              <a:rPr lang="ko-KR" altLang="en-US" dirty="0"/>
              <a:t>깨끗하게 씻어 먹기 좋게 잘라준 뒤 끓는 물에 데쳐준다</a:t>
            </a:r>
          </a:p>
          <a:p>
            <a:r>
              <a:rPr lang="en-US" altLang="ko-KR" sz="2000" b="1" dirty="0" smtClean="0">
                <a:solidFill>
                  <a:schemeClr val="accent4">
                    <a:lumMod val="75000"/>
                  </a:schemeClr>
                </a:solidFill>
              </a:rPr>
              <a:t>2. </a:t>
            </a:r>
            <a:r>
              <a:rPr lang="ko-KR" altLang="en-US" dirty="0" smtClean="0"/>
              <a:t>양파</a:t>
            </a:r>
            <a:r>
              <a:rPr lang="en-US" altLang="ko-KR" dirty="0"/>
              <a:t>,</a:t>
            </a:r>
            <a:r>
              <a:rPr lang="ko-KR" altLang="en-US" dirty="0"/>
              <a:t>부추를 </a:t>
            </a:r>
            <a:r>
              <a:rPr lang="ko-KR" altLang="en-US" dirty="0" smtClean="0"/>
              <a:t>채 썰고 </a:t>
            </a:r>
            <a:r>
              <a:rPr lang="ko-KR" altLang="en-US" dirty="0"/>
              <a:t>실파를 송송 썰고 대파는 </a:t>
            </a:r>
            <a:r>
              <a:rPr lang="ko-KR" altLang="en-US" dirty="0" err="1" smtClean="0"/>
              <a:t>어슷썰어</a:t>
            </a:r>
            <a:r>
              <a:rPr lang="ko-KR" altLang="en-US" dirty="0" smtClean="0"/>
              <a:t> </a:t>
            </a:r>
            <a:r>
              <a:rPr lang="ko-KR" altLang="en-US" dirty="0"/>
              <a:t>준비한다</a:t>
            </a:r>
            <a:r>
              <a:rPr lang="en-US" altLang="ko-KR" dirty="0"/>
              <a:t>.</a:t>
            </a:r>
          </a:p>
          <a:p>
            <a:r>
              <a:rPr lang="en-US" altLang="ko-KR" sz="2000" b="1" dirty="0" smtClean="0">
                <a:solidFill>
                  <a:schemeClr val="accent4">
                    <a:lumMod val="75000"/>
                  </a:schemeClr>
                </a:solidFill>
              </a:rPr>
              <a:t>3. </a:t>
            </a:r>
            <a:r>
              <a:rPr lang="ko-KR" altLang="en-US" dirty="0" smtClean="0"/>
              <a:t>볼에 </a:t>
            </a:r>
            <a:r>
              <a:rPr lang="ko-KR" altLang="en-US" dirty="0"/>
              <a:t>가지와 가지 양념 </a:t>
            </a:r>
            <a:r>
              <a:rPr lang="ko-KR" altLang="en-US" dirty="0" smtClean="0"/>
              <a:t>재료</a:t>
            </a:r>
            <a:r>
              <a:rPr lang="en-US" altLang="ko-KR" dirty="0" smtClean="0"/>
              <a:t>(</a:t>
            </a:r>
            <a:r>
              <a:rPr lang="ko-KR" altLang="en-US" dirty="0" smtClean="0"/>
              <a:t>다진 마늘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다진 대파</a:t>
            </a:r>
            <a:r>
              <a:rPr lang="en-US" altLang="ko-KR" dirty="0"/>
              <a:t> </a:t>
            </a:r>
            <a:r>
              <a:rPr lang="en-US" altLang="ko-KR" dirty="0" smtClean="0"/>
              <a:t>,</a:t>
            </a:r>
            <a:r>
              <a:rPr lang="ko-KR" altLang="en-US" dirty="0" smtClean="0"/>
              <a:t>간장</a:t>
            </a:r>
            <a:r>
              <a:rPr lang="en-US" altLang="ko-KR" dirty="0" smtClean="0"/>
              <a:t>,</a:t>
            </a:r>
            <a:r>
              <a:rPr lang="ko-KR" alt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참기름</a:t>
            </a:r>
            <a:r>
              <a:rPr lang="en-US" altLang="ko-K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</a:t>
            </a:r>
            <a:r>
              <a:rPr lang="ko-KR" altLang="en-US" dirty="0" smtClean="0"/>
              <a:t>깨</a:t>
            </a:r>
            <a:r>
              <a:rPr lang="en-US" altLang="ko-KR" dirty="0" smtClean="0"/>
              <a:t>)</a:t>
            </a:r>
            <a:endParaRPr lang="en-US" altLang="ko-KR" dirty="0"/>
          </a:p>
          <a:p>
            <a:r>
              <a:rPr lang="ko-KR" altLang="en-US" dirty="0" err="1" smtClean="0"/>
              <a:t>를</a:t>
            </a:r>
            <a:r>
              <a:rPr lang="ko-KR" altLang="en-US" dirty="0" smtClean="0"/>
              <a:t> </a:t>
            </a:r>
            <a:r>
              <a:rPr lang="ko-KR" altLang="en-US" dirty="0"/>
              <a:t>넣고 조물조물 무친다</a:t>
            </a:r>
          </a:p>
          <a:p>
            <a:r>
              <a:rPr lang="en-US" altLang="ko-KR" sz="2000" b="1" dirty="0" smtClean="0">
                <a:solidFill>
                  <a:schemeClr val="accent4">
                    <a:lumMod val="75000"/>
                  </a:schemeClr>
                </a:solidFill>
              </a:rPr>
              <a:t>4. </a:t>
            </a:r>
            <a:r>
              <a:rPr lang="ko-KR" altLang="en-US" dirty="0" smtClean="0"/>
              <a:t>볼에 </a:t>
            </a:r>
            <a:r>
              <a:rPr lang="ko-KR" altLang="en-US" dirty="0"/>
              <a:t>물</a:t>
            </a:r>
            <a:r>
              <a:rPr lang="en-US" altLang="ko-KR" dirty="0"/>
              <a:t>, </a:t>
            </a:r>
            <a:r>
              <a:rPr lang="ko-KR" altLang="en-US" dirty="0"/>
              <a:t>소금</a:t>
            </a:r>
            <a:r>
              <a:rPr lang="en-US" altLang="ko-KR" dirty="0"/>
              <a:t>, </a:t>
            </a:r>
            <a:r>
              <a:rPr lang="ko-KR" altLang="en-US" dirty="0"/>
              <a:t>설탕</a:t>
            </a:r>
            <a:r>
              <a:rPr lang="en-US" altLang="ko-KR" dirty="0"/>
              <a:t>, </a:t>
            </a:r>
            <a:r>
              <a:rPr lang="ko-KR" altLang="en-US" dirty="0"/>
              <a:t>식초를 </a:t>
            </a:r>
            <a:r>
              <a:rPr lang="ko-KR" altLang="en-US"/>
              <a:t>넣어 </a:t>
            </a:r>
            <a:r>
              <a:rPr lang="ko-KR" altLang="en-US" smtClean="0"/>
              <a:t>냉국물을  만들어  </a:t>
            </a:r>
            <a:r>
              <a:rPr lang="ko-KR" altLang="en-US"/>
              <a:t>냉장실에서 </a:t>
            </a:r>
            <a:r>
              <a:rPr lang="ko-KR" altLang="en-US" smtClean="0"/>
              <a:t> 차게 </a:t>
            </a:r>
            <a:r>
              <a:rPr lang="ko-KR" altLang="en-US" dirty="0"/>
              <a:t>한다</a:t>
            </a:r>
            <a:r>
              <a:rPr lang="en-US" altLang="ko-KR"/>
              <a:t>. </a:t>
            </a:r>
            <a:r>
              <a:rPr lang="en-US" altLang="ko-KR" smtClean="0"/>
              <a:t> </a:t>
            </a:r>
            <a:r>
              <a:rPr lang="ko-KR" altLang="en-US" smtClean="0"/>
              <a:t>가지무침에  </a:t>
            </a:r>
            <a:r>
              <a:rPr lang="ko-KR" altLang="en-US"/>
              <a:t>냉국 </a:t>
            </a:r>
            <a:r>
              <a:rPr lang="ko-KR" altLang="en-US" smtClean="0"/>
              <a:t>물을  </a:t>
            </a:r>
            <a:r>
              <a:rPr lang="ko-KR" altLang="en-US"/>
              <a:t>붓고 </a:t>
            </a:r>
            <a:r>
              <a:rPr lang="ko-KR" altLang="en-US" smtClean="0"/>
              <a:t> 청양고추와  홍고추를  </a:t>
            </a:r>
            <a:r>
              <a:rPr lang="ko-KR" altLang="en-US" dirty="0"/>
              <a:t>올린다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268760"/>
            <a:ext cx="813690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 smtClean="0">
                <a:solidFill>
                  <a:schemeClr val="accent4">
                    <a:lumMod val="75000"/>
                  </a:schemeClr>
                </a:solidFill>
              </a:rPr>
              <a:t>*</a:t>
            </a:r>
            <a:r>
              <a:rPr lang="ko-KR" altLang="en-US" sz="2800" b="1" dirty="0" smtClean="0">
                <a:solidFill>
                  <a:schemeClr val="accent4">
                    <a:lumMod val="75000"/>
                  </a:schemeClr>
                </a:solidFill>
              </a:rPr>
              <a:t>오징어 보쌈</a:t>
            </a:r>
            <a:r>
              <a:rPr lang="en-US" altLang="ko-KR" sz="2800" b="1" dirty="0" smtClean="0">
                <a:solidFill>
                  <a:schemeClr val="accent4">
                    <a:lumMod val="75000"/>
                  </a:schemeClr>
                </a:solidFill>
              </a:rPr>
              <a:t>*</a:t>
            </a:r>
          </a:p>
          <a:p>
            <a:r>
              <a:rPr lang="en-US" altLang="ko-KR" dirty="0"/>
              <a:t> </a:t>
            </a:r>
            <a:r>
              <a:rPr lang="ko-KR" altLang="en-US" dirty="0" smtClean="0"/>
              <a:t>채소 육수로  만든 </a:t>
            </a:r>
            <a:r>
              <a:rPr lang="ko-KR" altLang="en-US" dirty="0"/>
              <a:t>부드러운 </a:t>
            </a:r>
            <a:r>
              <a:rPr lang="ko-KR" altLang="en-US" dirty="0" err="1" smtClean="0"/>
              <a:t>리소토가</a:t>
            </a:r>
            <a:r>
              <a:rPr lang="ko-KR" altLang="en-US" dirty="0" smtClean="0"/>
              <a:t> 바다의 보양식인 오징어 속에 들어가  채소와 함께 싸먹는 오징어 보쌈은 육지와 바다가 만나  세 가지의 초간장</a:t>
            </a:r>
            <a:r>
              <a:rPr lang="en-US" altLang="ko-KR" dirty="0" smtClean="0"/>
              <a:t>,</a:t>
            </a:r>
            <a:r>
              <a:rPr lang="ko-KR" altLang="en-US" dirty="0" smtClean="0"/>
              <a:t>겨자</a:t>
            </a:r>
            <a:r>
              <a:rPr lang="en-US" altLang="ko-KR" dirty="0" smtClean="0"/>
              <a:t>,</a:t>
            </a:r>
            <a:r>
              <a:rPr lang="ko-KR" altLang="en-US" dirty="0" smtClean="0"/>
              <a:t>초고추장 소스와 어우러지는 다양한 맛을 느낄 수 있는 최고의 여름 </a:t>
            </a:r>
            <a:r>
              <a:rPr lang="ko-KR" altLang="en-US" dirty="0" err="1" smtClean="0"/>
              <a:t>웰빙</a:t>
            </a:r>
            <a:r>
              <a:rPr lang="ko-KR" altLang="en-US" dirty="0" smtClean="0"/>
              <a:t> 음식으로 제격입니다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1560" y="3501008"/>
            <a:ext cx="75608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chemeClr val="accent4">
                    <a:lumMod val="75000"/>
                  </a:schemeClr>
                </a:solidFill>
              </a:rPr>
              <a:t>*</a:t>
            </a:r>
            <a:r>
              <a:rPr lang="ko-KR" altLang="en-US" sz="2400" b="1" dirty="0" smtClean="0">
                <a:solidFill>
                  <a:schemeClr val="accent4">
                    <a:lumMod val="75000"/>
                  </a:schemeClr>
                </a:solidFill>
              </a:rPr>
              <a:t>가지 냉국</a:t>
            </a:r>
            <a:r>
              <a:rPr lang="en-US" altLang="ko-KR" sz="2400" b="1" dirty="0" smtClean="0">
                <a:solidFill>
                  <a:schemeClr val="accent4">
                    <a:lumMod val="75000"/>
                  </a:schemeClr>
                </a:solidFill>
              </a:rPr>
              <a:t>*</a:t>
            </a:r>
          </a:p>
          <a:p>
            <a:endParaRPr lang="en-US" altLang="ko-KR" dirty="0"/>
          </a:p>
          <a:p>
            <a:r>
              <a:rPr lang="ko-KR" altLang="en-US" dirty="0" smtClean="0"/>
              <a:t>담백한 오징어 보쌈에 고추의 맛이 얼큰하고 시원한  항암 효과에도 탁월한 가지 냉국은 여름철 입맛을 돋구어 줄 여름 </a:t>
            </a:r>
            <a:r>
              <a:rPr lang="ko-KR" altLang="en-US" dirty="0" err="1" smtClean="0"/>
              <a:t>웰빙</a:t>
            </a:r>
            <a:r>
              <a:rPr lang="ko-KR" altLang="en-US" dirty="0" smtClean="0"/>
              <a:t> 음식으로 안성맞춤입니다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51520" y="0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36023"/>
            <a:ext cx="41764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/>
              <a:t>* </a:t>
            </a:r>
            <a:r>
              <a:rPr lang="ko-KR" altLang="en-US" sz="2400" b="1" dirty="0" err="1" smtClean="0"/>
              <a:t>식재료</a:t>
            </a:r>
            <a:r>
              <a:rPr lang="ko-KR" altLang="en-US" sz="2400" b="1" dirty="0"/>
              <a:t> </a:t>
            </a:r>
            <a:r>
              <a:rPr lang="ko-KR" altLang="en-US" sz="2400" b="1" dirty="0" smtClean="0"/>
              <a:t> 원가  </a:t>
            </a:r>
            <a:r>
              <a:rPr lang="ko-KR" altLang="en-US" sz="2400" b="1" dirty="0" err="1" smtClean="0"/>
              <a:t>관리표</a:t>
            </a:r>
            <a:endParaRPr lang="ko-KR" altLang="en-US" sz="2400" b="1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908175" y="22764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  <a:cs typeface="굴림" pitchFamily="50" charset="-127"/>
              </a:defRPr>
            </a:lvl9pPr>
          </a:lstStyle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480175" y="5828838"/>
            <a:ext cx="16561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총</a:t>
            </a:r>
            <a:r>
              <a:rPr lang="ko-KR" altLang="en-US" sz="2000" dirty="0" smtClean="0">
                <a:solidFill>
                  <a:srgbClr val="C00000"/>
                </a:solidFill>
              </a:rPr>
              <a:t> </a:t>
            </a:r>
            <a:r>
              <a:rPr lang="en-US" altLang="ko-KR" sz="2000" dirty="0" smtClean="0">
                <a:solidFill>
                  <a:srgbClr val="C00000"/>
                </a:solidFill>
              </a:rPr>
              <a:t>18,329</a:t>
            </a:r>
            <a:r>
              <a:rPr lang="ko-KR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원</a:t>
            </a:r>
            <a:endParaRPr lang="ko-KR" alt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3126604"/>
              </p:ext>
            </p:extLst>
          </p:nvPr>
        </p:nvGraphicFramePr>
        <p:xfrm>
          <a:off x="398875" y="1052736"/>
          <a:ext cx="7053444" cy="4680519"/>
        </p:xfrm>
        <a:graphic>
          <a:graphicData uri="http://schemas.openxmlformats.org/drawingml/2006/table">
            <a:tbl>
              <a:tblPr/>
              <a:tblGrid>
                <a:gridCol w="1175574"/>
                <a:gridCol w="1175574"/>
                <a:gridCol w="1175574"/>
                <a:gridCol w="1175574"/>
                <a:gridCol w="1175574"/>
                <a:gridCol w="1175574"/>
              </a:tblGrid>
              <a:tr h="41198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 dirty="0" err="1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재료명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투입량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원가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재료명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투입량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b="1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원가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0649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오징어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3</a:t>
                      </a:r>
                      <a:r>
                        <a:rPr lang="ko-KR" altLang="en-US" sz="1000" kern="0" spc="0" dirty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마리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5720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원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밤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12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알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960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원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98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치커리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15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장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600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원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가지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200g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1280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원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98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적상추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15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장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600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원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홍고추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 dirty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25g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340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원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98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깻잎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15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장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600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원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청고추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25g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340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원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98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케일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15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장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495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원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부추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50g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55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원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98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마늘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3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알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18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원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실파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20g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60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원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98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대파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800g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640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원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말린 대추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9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알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81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원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98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당근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250g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1580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원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흑미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150g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1650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원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98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찹쌀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300g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1620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원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베이비채소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50g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820</a:t>
                      </a:r>
                      <a:r>
                        <a:rPr lang="ko-KR" altLang="en-US" sz="1000" kern="0" spc="0" dirty="0" smtClean="0">
                          <a:solidFill>
                            <a:srgbClr val="000000"/>
                          </a:solidFill>
                          <a:effectLst/>
                        </a:rPr>
                        <a:t>원</a:t>
                      </a: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98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양파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160g</a:t>
                      </a:r>
                      <a:endParaRPr 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00" kern="0" spc="0">
                          <a:solidFill>
                            <a:srgbClr val="000000"/>
                          </a:solidFill>
                          <a:effectLst/>
                          <a:latin typeface="바탕"/>
                        </a:rPr>
                        <a:t>840</a:t>
                      </a:r>
                      <a:r>
                        <a:rPr lang="ko-KR" altLang="en-US" sz="1000" kern="0" spc="0">
                          <a:solidFill>
                            <a:srgbClr val="000000"/>
                          </a:solidFill>
                          <a:effectLst/>
                          <a:ea typeface="바탕"/>
                        </a:rPr>
                        <a:t>원</a:t>
                      </a: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000" kern="0" spc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908175" y="22764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377467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고구려 벽화">
      <a:dk1>
        <a:sysClr val="windowText" lastClr="000000"/>
      </a:dk1>
      <a:lt1>
        <a:sysClr val="window" lastClr="FFFFFF"/>
      </a:lt1>
      <a:dk2>
        <a:srgbClr val="433021"/>
      </a:dk2>
      <a:lt2>
        <a:srgbClr val="E8D8CA"/>
      </a:lt2>
      <a:accent1>
        <a:srgbClr val="E49458"/>
      </a:accent1>
      <a:accent2>
        <a:srgbClr val="74AD8D"/>
      </a:accent2>
      <a:accent3>
        <a:srgbClr val="D4AC30"/>
      </a:accent3>
      <a:accent4>
        <a:srgbClr val="7BA5BE"/>
      </a:accent4>
      <a:accent5>
        <a:srgbClr val="E4A098"/>
      </a:accent5>
      <a:accent6>
        <a:srgbClr val="70B4B7"/>
      </a:accent6>
      <a:hlink>
        <a:srgbClr val="008685"/>
      </a:hlink>
      <a:folHlink>
        <a:srgbClr val="EA5A23"/>
      </a:folHlink>
    </a:clrScheme>
    <a:fontScheme name="고구려 벽화">
      <a:maj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eorgia"/>
        <a:ea typeface=""/>
        <a:cs typeface=""/>
        <a:font script="Cyrl" typeface="Times New Roman"/>
        <a:font script="Grek" typeface="Times New Roman"/>
        <a:font script="Jpan" typeface="ＭＳ Ｐゴシック"/>
        <a:font script="Hang" typeface="HY견명조"/>
        <a:font script="Hans" typeface="宋体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고구려 벽화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18000">
              <a:schemeClr val="phClr">
                <a:tint val="20000"/>
                <a:shade val="100000"/>
                <a:hueMod val="100000"/>
                <a:satMod val="100000"/>
              </a:schemeClr>
            </a:gs>
            <a:gs pos="87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2700000" scaled="1"/>
        </a:gra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95000"/>
                <a:hueMod val="100000"/>
                <a:satMod val="100000"/>
              </a:schemeClr>
            </a:gs>
          </a:gsLst>
          <a:lin ang="0" scaled="1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dir="5400000" algn="tl">
              <a:srgbClr val="EBE9ED">
                <a:alpha val="0"/>
              </a:srgbClr>
            </a:outerShdw>
          </a:effectLst>
        </a:effectStyle>
        <a:effectStyle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101600" dist="76200" dir="2700000" algn="bl">
              <a:srgbClr val="000000">
                <a:alpha val="30588"/>
              </a:srgbClr>
            </a:outerShdw>
          </a:effectLst>
          <a:scene3d>
            <a:camera prst="orthographicFront" fov="0">
              <a:rot lat="0" lon="0" rev="0"/>
            </a:camera>
            <a:lightRig rig="chilly" dir="t">
              <a:rot lat="0" lon="0" rev="4200000"/>
            </a:lightRig>
          </a:scene3d>
          <a:sp3d contourW="25400" prstMaterial="matte">
            <a:bevelT h="88900"/>
            <a:contourClr>
              <a:srgbClr val="FFFFFF">
                <a:alpha val="0"/>
              </a:srgb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169</TotalTime>
  <Words>586</Words>
  <Application>Microsoft Office PowerPoint</Application>
  <PresentationFormat>화면 슬라이드 쇼(4:3)</PresentationFormat>
  <Paragraphs>121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고구려 벽화</vt:lpstr>
      <vt:lpstr>오징어 보쌈과 가지 냉국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HANsHOME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오징어 보쌈과 가지 냉국</dc:title>
  <dc:creator>수지</dc:creator>
  <cp:lastModifiedBy>소윤</cp:lastModifiedBy>
  <cp:revision>26</cp:revision>
  <dcterms:created xsi:type="dcterms:W3CDTF">2015-07-13T14:40:47Z</dcterms:created>
  <dcterms:modified xsi:type="dcterms:W3CDTF">2015-08-03T02:02:38Z</dcterms:modified>
</cp:coreProperties>
</file>