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6" r:id="rId5"/>
    <p:sldId id="259" r:id="rId6"/>
    <p:sldId id="265" r:id="rId7"/>
    <p:sldId id="262" r:id="rId8"/>
    <p:sldId id="263" r:id="rId9"/>
    <p:sldId id="261" r:id="rId10"/>
    <p:sldId id="260" r:id="rId1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9" autoAdjust="0"/>
    <p:restoredTop sz="94660"/>
  </p:normalViewPr>
  <p:slideViewPr>
    <p:cSldViewPr snapToGrid="0">
      <p:cViewPr>
        <p:scale>
          <a:sx n="81" d="100"/>
          <a:sy n="81" d="100"/>
        </p:scale>
        <p:origin x="-1086" y="2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96BBAD5A-D407-4F3D-966E-3231B8549E80}" type="datetimeFigureOut">
              <a:rPr lang="ko-KR" altLang="en-US" smtClean="0"/>
              <a:pPr/>
              <a:t>2015-08-03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D9AFAA-3B48-411B-AB49-314103AD8117}" type="slidenum">
              <a:rPr lang="ko-KR" altLang="en-US" smtClean="0"/>
              <a:pPr/>
              <a:t>‹#›</a:t>
            </a:fld>
            <a:endParaRPr lang="ko-KR" altLang="en-US"/>
          </a:p>
        </p:txBody>
      </p:sp>
    </p:spTree>
    <p:extLst>
      <p:ext uri="{BB962C8B-B14F-4D97-AF65-F5344CB8AC3E}">
        <p14:creationId xmlns:p14="http://schemas.microsoft.com/office/powerpoint/2010/main" val="1176327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6BBAD5A-D407-4F3D-966E-3231B8549E80}" type="datetimeFigureOut">
              <a:rPr lang="ko-KR" altLang="en-US" smtClean="0"/>
              <a:pPr/>
              <a:t>2015-08-03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D9AFAA-3B48-411B-AB49-314103AD8117}" type="slidenum">
              <a:rPr lang="ko-KR" altLang="en-US" smtClean="0"/>
              <a:pPr/>
              <a:t>‹#›</a:t>
            </a:fld>
            <a:endParaRPr lang="ko-KR" altLang="en-US"/>
          </a:p>
        </p:txBody>
      </p:sp>
    </p:spTree>
    <p:extLst>
      <p:ext uri="{BB962C8B-B14F-4D97-AF65-F5344CB8AC3E}">
        <p14:creationId xmlns:p14="http://schemas.microsoft.com/office/powerpoint/2010/main" val="112217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6BBAD5A-D407-4F3D-966E-3231B8549E80}" type="datetimeFigureOut">
              <a:rPr lang="ko-KR" altLang="en-US" smtClean="0"/>
              <a:pPr/>
              <a:t>2015-08-03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D9AFAA-3B48-411B-AB49-314103AD8117}" type="slidenum">
              <a:rPr lang="ko-KR" altLang="en-US" smtClean="0"/>
              <a:pPr/>
              <a:t>‹#›</a:t>
            </a:fld>
            <a:endParaRPr lang="ko-KR" altLang="en-US"/>
          </a:p>
        </p:txBody>
      </p:sp>
    </p:spTree>
    <p:extLst>
      <p:ext uri="{BB962C8B-B14F-4D97-AF65-F5344CB8AC3E}">
        <p14:creationId xmlns:p14="http://schemas.microsoft.com/office/powerpoint/2010/main" val="420732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6BBAD5A-D407-4F3D-966E-3231B8549E80}" type="datetimeFigureOut">
              <a:rPr lang="ko-KR" altLang="en-US" smtClean="0"/>
              <a:pPr/>
              <a:t>2015-08-03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D9AFAA-3B48-411B-AB49-314103AD8117}" type="slidenum">
              <a:rPr lang="ko-KR" altLang="en-US" smtClean="0"/>
              <a:pPr/>
              <a:t>‹#›</a:t>
            </a:fld>
            <a:endParaRPr lang="ko-KR" altLang="en-US"/>
          </a:p>
        </p:txBody>
      </p:sp>
    </p:spTree>
    <p:extLst>
      <p:ext uri="{BB962C8B-B14F-4D97-AF65-F5344CB8AC3E}">
        <p14:creationId xmlns:p14="http://schemas.microsoft.com/office/powerpoint/2010/main" val="83200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96BBAD5A-D407-4F3D-966E-3231B8549E80}" type="datetimeFigureOut">
              <a:rPr lang="ko-KR" altLang="en-US" smtClean="0"/>
              <a:pPr/>
              <a:t>2015-08-03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D9AFAA-3B48-411B-AB49-314103AD8117}" type="slidenum">
              <a:rPr lang="ko-KR" altLang="en-US" smtClean="0"/>
              <a:pPr/>
              <a:t>‹#›</a:t>
            </a:fld>
            <a:endParaRPr lang="ko-KR" altLang="en-US"/>
          </a:p>
        </p:txBody>
      </p:sp>
    </p:spTree>
    <p:extLst>
      <p:ext uri="{BB962C8B-B14F-4D97-AF65-F5344CB8AC3E}">
        <p14:creationId xmlns:p14="http://schemas.microsoft.com/office/powerpoint/2010/main" val="1784803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96BBAD5A-D407-4F3D-966E-3231B8549E80}" type="datetimeFigureOut">
              <a:rPr lang="ko-KR" altLang="en-US" smtClean="0"/>
              <a:pPr/>
              <a:t>2015-08-03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4D9AFAA-3B48-411B-AB49-314103AD8117}" type="slidenum">
              <a:rPr lang="ko-KR" altLang="en-US" smtClean="0"/>
              <a:pPr/>
              <a:t>‹#›</a:t>
            </a:fld>
            <a:endParaRPr lang="ko-KR" altLang="en-US"/>
          </a:p>
        </p:txBody>
      </p:sp>
    </p:spTree>
    <p:extLst>
      <p:ext uri="{BB962C8B-B14F-4D97-AF65-F5344CB8AC3E}">
        <p14:creationId xmlns:p14="http://schemas.microsoft.com/office/powerpoint/2010/main" val="290718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96BBAD5A-D407-4F3D-966E-3231B8549E80}" type="datetimeFigureOut">
              <a:rPr lang="ko-KR" altLang="en-US" smtClean="0"/>
              <a:pPr/>
              <a:t>2015-08-03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74D9AFAA-3B48-411B-AB49-314103AD8117}" type="slidenum">
              <a:rPr lang="ko-KR" altLang="en-US" smtClean="0"/>
              <a:pPr/>
              <a:t>‹#›</a:t>
            </a:fld>
            <a:endParaRPr lang="ko-KR" altLang="en-US"/>
          </a:p>
        </p:txBody>
      </p:sp>
    </p:spTree>
    <p:extLst>
      <p:ext uri="{BB962C8B-B14F-4D97-AF65-F5344CB8AC3E}">
        <p14:creationId xmlns:p14="http://schemas.microsoft.com/office/powerpoint/2010/main" val="185876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96BBAD5A-D407-4F3D-966E-3231B8549E80}" type="datetimeFigureOut">
              <a:rPr lang="ko-KR" altLang="en-US" smtClean="0"/>
              <a:pPr/>
              <a:t>2015-08-03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74D9AFAA-3B48-411B-AB49-314103AD8117}" type="slidenum">
              <a:rPr lang="ko-KR" altLang="en-US" smtClean="0"/>
              <a:pPr/>
              <a:t>‹#›</a:t>
            </a:fld>
            <a:endParaRPr lang="ko-KR" altLang="en-US"/>
          </a:p>
        </p:txBody>
      </p:sp>
    </p:spTree>
    <p:extLst>
      <p:ext uri="{BB962C8B-B14F-4D97-AF65-F5344CB8AC3E}">
        <p14:creationId xmlns:p14="http://schemas.microsoft.com/office/powerpoint/2010/main" val="75107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96BBAD5A-D407-4F3D-966E-3231B8549E80}" type="datetimeFigureOut">
              <a:rPr lang="ko-KR" altLang="en-US" smtClean="0"/>
              <a:pPr/>
              <a:t>2015-08-03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74D9AFAA-3B48-411B-AB49-314103AD8117}" type="slidenum">
              <a:rPr lang="ko-KR" altLang="en-US" smtClean="0"/>
              <a:pPr/>
              <a:t>‹#›</a:t>
            </a:fld>
            <a:endParaRPr lang="ko-KR" altLang="en-US"/>
          </a:p>
        </p:txBody>
      </p:sp>
    </p:spTree>
    <p:extLst>
      <p:ext uri="{BB962C8B-B14F-4D97-AF65-F5344CB8AC3E}">
        <p14:creationId xmlns:p14="http://schemas.microsoft.com/office/powerpoint/2010/main" val="189507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96BBAD5A-D407-4F3D-966E-3231B8549E80}" type="datetimeFigureOut">
              <a:rPr lang="ko-KR" altLang="en-US" smtClean="0"/>
              <a:pPr/>
              <a:t>2015-08-03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4D9AFAA-3B48-411B-AB49-314103AD8117}" type="slidenum">
              <a:rPr lang="ko-KR" altLang="en-US" smtClean="0"/>
              <a:pPr/>
              <a:t>‹#›</a:t>
            </a:fld>
            <a:endParaRPr lang="ko-KR" altLang="en-US"/>
          </a:p>
        </p:txBody>
      </p:sp>
    </p:spTree>
    <p:extLst>
      <p:ext uri="{BB962C8B-B14F-4D97-AF65-F5344CB8AC3E}">
        <p14:creationId xmlns:p14="http://schemas.microsoft.com/office/powerpoint/2010/main" val="303500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96BBAD5A-D407-4F3D-966E-3231B8549E80}" type="datetimeFigureOut">
              <a:rPr lang="ko-KR" altLang="en-US" smtClean="0"/>
              <a:pPr/>
              <a:t>2015-08-03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4D9AFAA-3B48-411B-AB49-314103AD8117}" type="slidenum">
              <a:rPr lang="ko-KR" altLang="en-US" smtClean="0"/>
              <a:pPr/>
              <a:t>‹#›</a:t>
            </a:fld>
            <a:endParaRPr lang="ko-KR" altLang="en-US"/>
          </a:p>
        </p:txBody>
      </p:sp>
    </p:spTree>
    <p:extLst>
      <p:ext uri="{BB962C8B-B14F-4D97-AF65-F5344CB8AC3E}">
        <p14:creationId xmlns:p14="http://schemas.microsoft.com/office/powerpoint/2010/main" val="57801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BAD5A-D407-4F3D-966E-3231B8549E80}" type="datetimeFigureOut">
              <a:rPr lang="ko-KR" altLang="en-US" smtClean="0"/>
              <a:pPr/>
              <a:t>2015-08-03</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9AFAA-3B48-411B-AB49-314103AD8117}" type="slidenum">
              <a:rPr lang="ko-KR" altLang="en-US" smtClean="0"/>
              <a:pPr/>
              <a:t>‹#›</a:t>
            </a:fld>
            <a:endParaRPr lang="ko-KR" altLang="en-US"/>
          </a:p>
        </p:txBody>
      </p:sp>
    </p:spTree>
    <p:extLst>
      <p:ext uri="{BB962C8B-B14F-4D97-AF65-F5344CB8AC3E}">
        <p14:creationId xmlns:p14="http://schemas.microsoft.com/office/powerpoint/2010/main" val="156329820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pSp>
        <p:nvGrpSpPr>
          <p:cNvPr id="27" name="그룹 26"/>
          <p:cNvGrpSpPr/>
          <p:nvPr/>
        </p:nvGrpSpPr>
        <p:grpSpPr>
          <a:xfrm>
            <a:off x="1068947" y="2133901"/>
            <a:ext cx="1781275" cy="1781275"/>
            <a:chOff x="1661375" y="1996224"/>
            <a:chExt cx="1996225" cy="1996225"/>
          </a:xfrm>
        </p:grpSpPr>
        <p:sp>
          <p:nvSpPr>
            <p:cNvPr id="4" name="팔각형 3"/>
            <p:cNvSpPr/>
            <p:nvPr/>
          </p:nvSpPr>
          <p:spPr>
            <a:xfrm>
              <a:off x="1661375" y="1996224"/>
              <a:ext cx="1996225" cy="1996225"/>
            </a:xfrm>
            <a:prstGeom prst="octagon">
              <a:avLst/>
            </a:prstGeom>
            <a:solidFill>
              <a:srgbClr val="C80E7D">
                <a:alpha val="6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 name="직선 연결선 5"/>
            <p:cNvCxnSpPr>
              <a:stCxn id="4" idx="6"/>
              <a:endCxn id="4"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a:stCxn id="4" idx="5"/>
              <a:endCxn id="4"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a:stCxn id="4" idx="4"/>
              <a:endCxn id="4"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4" idx="3"/>
              <a:endCxn id="4"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3048302" y="2836804"/>
            <a:ext cx="5744006" cy="584775"/>
          </a:xfrm>
          <a:prstGeom prst="rect">
            <a:avLst/>
          </a:prstGeom>
          <a:noFill/>
        </p:spPr>
        <p:txBody>
          <a:bodyPr wrap="square" rtlCol="0">
            <a:spAutoFit/>
          </a:bodyPr>
          <a:lstStyle/>
          <a:p>
            <a:r>
              <a:rPr lang="ko-KR" altLang="en-US" sz="3200" b="1" dirty="0" smtClean="0">
                <a:solidFill>
                  <a:schemeClr val="bg1"/>
                </a:solidFill>
                <a:effectLst>
                  <a:outerShdw blurRad="38100" dist="38100" dir="2700000" algn="tl">
                    <a:srgbClr val="000000">
                      <a:alpha val="43137"/>
                    </a:srgbClr>
                  </a:outerShdw>
                </a:effectLst>
                <a:ea typeface="펜흘림" pitchFamily="18" charset="-127"/>
              </a:rPr>
              <a:t>오방 색 </a:t>
            </a:r>
            <a:r>
              <a:rPr lang="en-US" altLang="ko-KR" sz="32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well-being</a:t>
            </a:r>
            <a:r>
              <a:rPr lang="ko-KR" altLang="en-US" sz="3200" b="1" dirty="0" smtClean="0">
                <a:solidFill>
                  <a:schemeClr val="bg1"/>
                </a:solidFill>
                <a:effectLst>
                  <a:outerShdw blurRad="38100" dist="38100" dir="2700000" algn="tl">
                    <a:srgbClr val="000000">
                      <a:alpha val="43137"/>
                    </a:srgbClr>
                  </a:outerShdw>
                </a:effectLst>
                <a:ea typeface="펜흘림" pitchFamily="18" charset="-127"/>
              </a:rPr>
              <a:t> </a:t>
            </a:r>
            <a:r>
              <a:rPr lang="ko-KR" altLang="en-US" sz="3200" b="1" dirty="0" err="1" smtClean="0">
                <a:solidFill>
                  <a:schemeClr val="bg1"/>
                </a:solidFill>
                <a:effectLst>
                  <a:outerShdw blurRad="38100" dist="38100" dir="2700000" algn="tl">
                    <a:srgbClr val="000000">
                      <a:alpha val="43137"/>
                    </a:srgbClr>
                  </a:outerShdw>
                </a:effectLst>
                <a:latin typeface="한양해서" pitchFamily="18" charset="-127"/>
                <a:ea typeface="펜흘림" pitchFamily="18" charset="-127"/>
              </a:rPr>
              <a:t>영</a:t>
            </a:r>
            <a:r>
              <a:rPr lang="ko-KR" altLang="en-US" sz="3200" b="1" dirty="0" err="1">
                <a:solidFill>
                  <a:schemeClr val="bg1"/>
                </a:solidFill>
                <a:effectLst>
                  <a:outerShdw blurRad="38100" dist="38100" dir="2700000" algn="tl">
                    <a:srgbClr val="000000">
                      <a:alpha val="43137"/>
                    </a:srgbClr>
                  </a:outerShdw>
                </a:effectLst>
                <a:latin typeface="한양해서" pitchFamily="18" charset="-127"/>
                <a:ea typeface="펜흘림" pitchFamily="18" charset="-127"/>
              </a:rPr>
              <a:t>양</a:t>
            </a:r>
            <a:r>
              <a:rPr lang="ko-KR" altLang="en-US" sz="3200" b="1" dirty="0" err="1" smtClean="0">
                <a:solidFill>
                  <a:schemeClr val="bg1"/>
                </a:solidFill>
                <a:effectLst>
                  <a:outerShdw blurRad="38100" dist="38100" dir="2700000" algn="tl">
                    <a:srgbClr val="000000">
                      <a:alpha val="43137"/>
                    </a:srgbClr>
                  </a:outerShdw>
                </a:effectLst>
                <a:latin typeface="한양해서" pitchFamily="18" charset="-127"/>
                <a:ea typeface="펜흘림" pitchFamily="18" charset="-127"/>
              </a:rPr>
              <a:t>죽상</a:t>
            </a:r>
            <a:endParaRPr lang="ko-KR" altLang="en-US" sz="3200" b="1" dirty="0">
              <a:solidFill>
                <a:schemeClr val="bg1"/>
              </a:solidFill>
              <a:effectLst>
                <a:outerShdw blurRad="38100" dist="38100" dir="2700000" algn="tl">
                  <a:srgbClr val="000000">
                    <a:alpha val="43137"/>
                  </a:srgbClr>
                </a:outerShdw>
              </a:effectLst>
              <a:latin typeface="한양해서" pitchFamily="18" charset="-127"/>
              <a:ea typeface="펜흘림" pitchFamily="18" charset="-127"/>
            </a:endParaRPr>
          </a:p>
        </p:txBody>
      </p:sp>
      <p:grpSp>
        <p:nvGrpSpPr>
          <p:cNvPr id="30" name="그룹 29"/>
          <p:cNvGrpSpPr/>
          <p:nvPr/>
        </p:nvGrpSpPr>
        <p:grpSpPr>
          <a:xfrm>
            <a:off x="2292441" y="1712890"/>
            <a:ext cx="1068944" cy="1068944"/>
            <a:chOff x="1661375" y="1996224"/>
            <a:chExt cx="1996225" cy="1996225"/>
          </a:xfrm>
        </p:grpSpPr>
        <p:sp>
          <p:nvSpPr>
            <p:cNvPr id="31" name="팔각형 30"/>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2" name="직선 연결선 31"/>
            <p:cNvCxnSpPr>
              <a:stCxn id="31" idx="6"/>
              <a:endCxn id="31"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31" idx="5"/>
              <a:endCxn id="31"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a:stCxn id="31" idx="4"/>
              <a:endCxn id="31"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a:stCxn id="31" idx="3"/>
              <a:endCxn id="31"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2850221" y="3715121"/>
            <a:ext cx="4559121" cy="400110"/>
          </a:xfrm>
          <a:prstGeom prst="rect">
            <a:avLst/>
          </a:prstGeom>
          <a:noFill/>
        </p:spPr>
        <p:txBody>
          <a:bodyPr wrap="square" rtlCol="0">
            <a:spAutoFit/>
          </a:bodyPr>
          <a:lstStyle/>
          <a:p>
            <a:pPr algn="ctr"/>
            <a:r>
              <a:rPr lang="ko-KR" altLang="en-US" sz="2000" b="1" dirty="0" smtClean="0">
                <a:solidFill>
                  <a:schemeClr val="bg1"/>
                </a:solidFill>
                <a:effectLst>
                  <a:outerShdw blurRad="38100" dist="38100" dir="2700000" algn="tl">
                    <a:srgbClr val="000000">
                      <a:alpha val="43137"/>
                    </a:srgbClr>
                  </a:outerShdw>
                </a:effectLst>
              </a:rPr>
              <a:t>변 소윤</a:t>
            </a:r>
            <a:r>
              <a:rPr lang="en-US" altLang="ko-KR" sz="2000" b="1" dirty="0" smtClean="0">
                <a:solidFill>
                  <a:schemeClr val="bg1"/>
                </a:solidFill>
                <a:effectLst>
                  <a:outerShdw blurRad="38100" dist="38100" dir="2700000" algn="tl">
                    <a:srgbClr val="000000">
                      <a:alpha val="43137"/>
                    </a:srgbClr>
                  </a:outerShdw>
                </a:effectLst>
              </a:rPr>
              <a:t>, </a:t>
            </a:r>
            <a:r>
              <a:rPr lang="ko-KR" altLang="en-US" sz="2000" b="1" dirty="0" smtClean="0">
                <a:solidFill>
                  <a:schemeClr val="bg1"/>
                </a:solidFill>
                <a:effectLst>
                  <a:outerShdw blurRad="38100" dist="38100" dir="2700000" algn="tl">
                    <a:srgbClr val="000000">
                      <a:alpha val="43137"/>
                    </a:srgbClr>
                  </a:outerShdw>
                </a:effectLst>
              </a:rPr>
              <a:t>김 민정</a:t>
            </a:r>
            <a:endParaRPr lang="ko-KR" altLang="en-US" sz="2000"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7209692" y="199292"/>
            <a:ext cx="1688123" cy="369332"/>
          </a:xfrm>
          <a:prstGeom prst="rect">
            <a:avLst/>
          </a:prstGeom>
          <a:noFill/>
        </p:spPr>
        <p:txBody>
          <a:bodyPr wrap="square" rtlCol="0">
            <a:spAutoFit/>
          </a:bodyPr>
          <a:lstStyle/>
          <a:p>
            <a:endParaRPr lang="ko-KR" altLang="en-US" dirty="0"/>
          </a:p>
        </p:txBody>
      </p:sp>
      <p:sp>
        <p:nvSpPr>
          <p:cNvPr id="3" name="TextBox 2"/>
          <p:cNvSpPr txBox="1"/>
          <p:nvPr/>
        </p:nvSpPr>
        <p:spPr>
          <a:xfrm>
            <a:off x="7326923" y="383958"/>
            <a:ext cx="1383323" cy="369332"/>
          </a:xfrm>
          <a:prstGeom prst="rect">
            <a:avLst/>
          </a:prstGeom>
          <a:noFill/>
        </p:spPr>
        <p:txBody>
          <a:bodyPr wrap="square" rtlCol="0">
            <a:spAutoFit/>
          </a:bodyPr>
          <a:lstStyle/>
          <a:p>
            <a:endParaRPr lang="ko-KR" altLang="en-US" dirty="0"/>
          </a:p>
        </p:txBody>
      </p:sp>
      <p:pic>
        <p:nvPicPr>
          <p:cNvPr id="5" name="그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0018" y="293771"/>
            <a:ext cx="1508166" cy="919038"/>
          </a:xfrm>
          <a:prstGeom prst="rect">
            <a:avLst/>
          </a:prstGeom>
        </p:spPr>
      </p:pic>
    </p:spTree>
    <p:extLst>
      <p:ext uri="{BB962C8B-B14F-4D97-AF65-F5344CB8AC3E}">
        <p14:creationId xmlns:p14="http://schemas.microsoft.com/office/powerpoint/2010/main" val="2674125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pSp>
        <p:nvGrpSpPr>
          <p:cNvPr id="27" name="그룹 26"/>
          <p:cNvGrpSpPr/>
          <p:nvPr/>
        </p:nvGrpSpPr>
        <p:grpSpPr>
          <a:xfrm>
            <a:off x="2030873" y="3039414"/>
            <a:ext cx="879754" cy="879754"/>
            <a:chOff x="1661375" y="1996224"/>
            <a:chExt cx="1996225" cy="1996225"/>
          </a:xfrm>
        </p:grpSpPr>
        <p:sp>
          <p:nvSpPr>
            <p:cNvPr id="4" name="팔각형 3"/>
            <p:cNvSpPr/>
            <p:nvPr/>
          </p:nvSpPr>
          <p:spPr>
            <a:xfrm>
              <a:off x="1661375" y="1996224"/>
              <a:ext cx="1996225" cy="1996225"/>
            </a:xfrm>
            <a:prstGeom prst="octagon">
              <a:avLst/>
            </a:prstGeom>
            <a:solidFill>
              <a:srgbClr val="C80E7D">
                <a:alpha val="6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 name="직선 연결선 5"/>
            <p:cNvCxnSpPr>
              <a:stCxn id="4" idx="6"/>
              <a:endCxn id="4"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a:stCxn id="4" idx="5"/>
              <a:endCxn id="4"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a:stCxn id="4" idx="4"/>
              <a:endCxn id="4"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4" idx="3"/>
              <a:endCxn id="4"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3387144" y="3168203"/>
            <a:ext cx="2807593" cy="584775"/>
          </a:xfrm>
          <a:prstGeom prst="rect">
            <a:avLst/>
          </a:prstGeom>
          <a:noFill/>
        </p:spPr>
        <p:txBody>
          <a:bodyPr wrap="square" rtlCol="0">
            <a:spAutoFit/>
          </a:bodyPr>
          <a:lstStyle/>
          <a:p>
            <a:r>
              <a:rPr lang="ko-KR" altLang="en-US" sz="3200" b="1" spc="600" dirty="0" smtClean="0">
                <a:solidFill>
                  <a:schemeClr val="bg1"/>
                </a:solidFill>
                <a:effectLst>
                  <a:outerShdw blurRad="38100" dist="38100" dir="2700000" algn="tl">
                    <a:srgbClr val="000000">
                      <a:alpha val="43137"/>
                    </a:srgbClr>
                  </a:outerShdw>
                </a:effectLst>
              </a:rPr>
              <a:t>감사합니다</a:t>
            </a:r>
            <a:endParaRPr lang="ko-KR" altLang="en-US" sz="3200" b="1" spc="600" dirty="0">
              <a:solidFill>
                <a:schemeClr val="bg1"/>
              </a:solidFill>
              <a:effectLst>
                <a:outerShdw blurRad="38100" dist="38100" dir="2700000" algn="tl">
                  <a:srgbClr val="000000">
                    <a:alpha val="43137"/>
                  </a:srgbClr>
                </a:outerShdw>
              </a:effectLst>
            </a:endParaRPr>
          </a:p>
        </p:txBody>
      </p:sp>
      <p:grpSp>
        <p:nvGrpSpPr>
          <p:cNvPr id="30" name="그룹 29"/>
          <p:cNvGrpSpPr/>
          <p:nvPr/>
        </p:nvGrpSpPr>
        <p:grpSpPr>
          <a:xfrm>
            <a:off x="2537139" y="2859110"/>
            <a:ext cx="528032" cy="528032"/>
            <a:chOff x="1661375" y="1996224"/>
            <a:chExt cx="1996225" cy="1996225"/>
          </a:xfrm>
        </p:grpSpPr>
        <p:sp>
          <p:nvSpPr>
            <p:cNvPr id="31" name="팔각형 30"/>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2" name="직선 연결선 31"/>
            <p:cNvCxnSpPr>
              <a:stCxn id="31" idx="6"/>
              <a:endCxn id="31"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31" idx="5"/>
              <a:endCxn id="31"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a:stCxn id="31" idx="4"/>
              <a:endCxn id="31"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a:stCxn id="31" idx="3"/>
              <a:endCxn id="31"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pic>
        <p:nvPicPr>
          <p:cNvPr id="2"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9616" y="270564"/>
            <a:ext cx="1485790" cy="905403"/>
          </a:xfrm>
          <a:prstGeom prst="rect">
            <a:avLst/>
          </a:prstGeom>
        </p:spPr>
      </p:pic>
    </p:spTree>
    <p:extLst>
      <p:ext uri="{BB962C8B-B14F-4D97-AF65-F5344CB8AC3E}">
        <p14:creationId xmlns:p14="http://schemas.microsoft.com/office/powerpoint/2010/main" val="3716475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그룹 26"/>
          <p:cNvGrpSpPr/>
          <p:nvPr/>
        </p:nvGrpSpPr>
        <p:grpSpPr>
          <a:xfrm>
            <a:off x="601318" y="528034"/>
            <a:ext cx="879754" cy="879754"/>
            <a:chOff x="1661375" y="1996224"/>
            <a:chExt cx="1996225" cy="1996225"/>
          </a:xfrm>
        </p:grpSpPr>
        <p:sp>
          <p:nvSpPr>
            <p:cNvPr id="4" name="팔각형 3"/>
            <p:cNvSpPr/>
            <p:nvPr/>
          </p:nvSpPr>
          <p:spPr>
            <a:xfrm>
              <a:off x="1661375" y="1996224"/>
              <a:ext cx="1996225" cy="1996225"/>
            </a:xfrm>
            <a:prstGeom prst="octagon">
              <a:avLst/>
            </a:prstGeom>
            <a:solidFill>
              <a:srgbClr val="C80E7D">
                <a:alpha val="6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 name="직선 연결선 5"/>
            <p:cNvCxnSpPr>
              <a:stCxn id="4" idx="6"/>
              <a:endCxn id="4"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a:stCxn id="4" idx="5"/>
              <a:endCxn id="4"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a:stCxn id="4" idx="4"/>
              <a:endCxn id="4"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4" idx="3"/>
              <a:endCxn id="4"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532587" y="631065"/>
            <a:ext cx="2305318" cy="523220"/>
          </a:xfrm>
          <a:prstGeom prst="rect">
            <a:avLst/>
          </a:prstGeom>
          <a:noFill/>
        </p:spPr>
        <p:txBody>
          <a:bodyPr wrap="square" rtlCol="0">
            <a:spAutoFit/>
          </a:bodyPr>
          <a:lstStyle/>
          <a:p>
            <a:r>
              <a:rPr lang="en-US" altLang="ko-KR" sz="2800" b="1" dirty="0" smtClean="0">
                <a:solidFill>
                  <a:schemeClr val="tx1">
                    <a:lumMod val="65000"/>
                    <a:lumOff val="35000"/>
                  </a:schemeClr>
                </a:solidFill>
                <a:effectLst>
                  <a:outerShdw blurRad="38100" dist="38100" dir="2700000" algn="tl">
                    <a:srgbClr val="000000">
                      <a:alpha val="43137"/>
                    </a:srgbClr>
                  </a:outerShdw>
                </a:effectLst>
              </a:rPr>
              <a:t>CONTENTS</a:t>
            </a:r>
            <a:endParaRPr lang="ko-KR" altLang="en-US" sz="2800" b="1" dirty="0">
              <a:solidFill>
                <a:schemeClr val="tx1">
                  <a:lumMod val="65000"/>
                  <a:lumOff val="35000"/>
                </a:schemeClr>
              </a:solidFill>
              <a:effectLst>
                <a:outerShdw blurRad="38100" dist="38100" dir="2700000" algn="tl">
                  <a:srgbClr val="000000">
                    <a:alpha val="43137"/>
                  </a:srgbClr>
                </a:outerShdw>
              </a:effectLst>
            </a:endParaRPr>
          </a:p>
        </p:txBody>
      </p:sp>
      <p:grpSp>
        <p:nvGrpSpPr>
          <p:cNvPr id="30" name="그룹 29"/>
          <p:cNvGrpSpPr/>
          <p:nvPr/>
        </p:nvGrpSpPr>
        <p:grpSpPr>
          <a:xfrm>
            <a:off x="1107584" y="347730"/>
            <a:ext cx="528032" cy="528032"/>
            <a:chOff x="1661375" y="1996224"/>
            <a:chExt cx="1996225" cy="1996225"/>
          </a:xfrm>
        </p:grpSpPr>
        <p:sp>
          <p:nvSpPr>
            <p:cNvPr id="31" name="팔각형 30"/>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2" name="직선 연결선 31"/>
            <p:cNvCxnSpPr>
              <a:stCxn id="31" idx="6"/>
              <a:endCxn id="31"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31" idx="5"/>
              <a:endCxn id="31"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a:stCxn id="31" idx="4"/>
              <a:endCxn id="31"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a:stCxn id="31" idx="3"/>
              <a:endCxn id="31"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grpSp>
        <p:nvGrpSpPr>
          <p:cNvPr id="24" name="그룹 23"/>
          <p:cNvGrpSpPr/>
          <p:nvPr/>
        </p:nvGrpSpPr>
        <p:grpSpPr>
          <a:xfrm>
            <a:off x="1503913" y="1757969"/>
            <a:ext cx="528032" cy="528032"/>
            <a:chOff x="1661375" y="1996224"/>
            <a:chExt cx="1996225" cy="1996225"/>
          </a:xfrm>
        </p:grpSpPr>
        <p:sp>
          <p:nvSpPr>
            <p:cNvPr id="25" name="팔각형 24"/>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연결선 25"/>
            <p:cNvCxnSpPr>
              <a:stCxn id="25" idx="6"/>
              <a:endCxn id="25"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29" name="직선 연결선 28"/>
            <p:cNvCxnSpPr>
              <a:stCxn id="25" idx="5"/>
              <a:endCxn id="25"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7" name="직선 연결선 36"/>
            <p:cNvCxnSpPr>
              <a:stCxn id="25" idx="4"/>
              <a:endCxn id="25"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a:stCxn id="25" idx="3"/>
              <a:endCxn id="25"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grpSp>
        <p:nvGrpSpPr>
          <p:cNvPr id="39" name="그룹 38"/>
          <p:cNvGrpSpPr/>
          <p:nvPr/>
        </p:nvGrpSpPr>
        <p:grpSpPr>
          <a:xfrm>
            <a:off x="1893583" y="3157133"/>
            <a:ext cx="528032" cy="528032"/>
            <a:chOff x="1661375" y="1996224"/>
            <a:chExt cx="1996225" cy="1996225"/>
          </a:xfrm>
        </p:grpSpPr>
        <p:sp>
          <p:nvSpPr>
            <p:cNvPr id="40" name="팔각형 39"/>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1" name="직선 연결선 40"/>
            <p:cNvCxnSpPr>
              <a:stCxn id="40" idx="6"/>
              <a:endCxn id="40"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40" idx="5"/>
              <a:endCxn id="40"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a:stCxn id="40" idx="4"/>
              <a:endCxn id="40"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44" name="직선 연결선 43"/>
            <p:cNvCxnSpPr>
              <a:stCxn id="40" idx="3"/>
              <a:endCxn id="40"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grpSp>
        <p:nvGrpSpPr>
          <p:cNvPr id="45" name="그룹 44"/>
          <p:cNvGrpSpPr/>
          <p:nvPr/>
        </p:nvGrpSpPr>
        <p:grpSpPr>
          <a:xfrm>
            <a:off x="2395530" y="4578587"/>
            <a:ext cx="528032" cy="528032"/>
            <a:chOff x="1661375" y="1996224"/>
            <a:chExt cx="1996225" cy="1996225"/>
          </a:xfrm>
        </p:grpSpPr>
        <p:sp>
          <p:nvSpPr>
            <p:cNvPr id="46" name="팔각형 45"/>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7" name="직선 연결선 46"/>
            <p:cNvCxnSpPr>
              <a:stCxn id="46" idx="6"/>
              <a:endCxn id="46"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48" name="직선 연결선 47"/>
            <p:cNvCxnSpPr>
              <a:stCxn id="46" idx="5"/>
              <a:endCxn id="46"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49" name="직선 연결선 48"/>
            <p:cNvCxnSpPr>
              <a:stCxn id="46" idx="4"/>
              <a:endCxn id="46"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50" name="직선 연결선 49"/>
            <p:cNvCxnSpPr>
              <a:stCxn id="46" idx="3"/>
              <a:endCxn id="46"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grpSp>
        <p:nvGrpSpPr>
          <p:cNvPr id="51" name="그룹 50"/>
          <p:cNvGrpSpPr/>
          <p:nvPr/>
        </p:nvGrpSpPr>
        <p:grpSpPr>
          <a:xfrm>
            <a:off x="2734183" y="5348177"/>
            <a:ext cx="528032" cy="528032"/>
            <a:chOff x="1661375" y="1996224"/>
            <a:chExt cx="1996225" cy="1996225"/>
          </a:xfrm>
        </p:grpSpPr>
        <p:sp>
          <p:nvSpPr>
            <p:cNvPr id="52" name="팔각형 51"/>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3" name="직선 연결선 52"/>
            <p:cNvCxnSpPr>
              <a:stCxn id="52" idx="6"/>
              <a:endCxn id="52"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54" name="직선 연결선 53"/>
            <p:cNvCxnSpPr>
              <a:stCxn id="52" idx="5"/>
              <a:endCxn id="52"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55" name="직선 연결선 54"/>
            <p:cNvCxnSpPr>
              <a:stCxn id="52" idx="4"/>
              <a:endCxn id="52"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56" name="직선 연결선 55"/>
            <p:cNvCxnSpPr>
              <a:stCxn id="52" idx="3"/>
              <a:endCxn id="52"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cxnSp>
        <p:nvCxnSpPr>
          <p:cNvPr id="3" name="직선 연결선 2"/>
          <p:cNvCxnSpPr>
            <a:stCxn id="25" idx="3"/>
          </p:cNvCxnSpPr>
          <p:nvPr/>
        </p:nvCxnSpPr>
        <p:spPr>
          <a:xfrm>
            <a:off x="1658568" y="2286001"/>
            <a:ext cx="35610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직선 연결선 63"/>
          <p:cNvCxnSpPr/>
          <p:nvPr/>
        </p:nvCxnSpPr>
        <p:spPr>
          <a:xfrm>
            <a:off x="2048238" y="3708611"/>
            <a:ext cx="35610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직선 연결선 64"/>
          <p:cNvCxnSpPr/>
          <p:nvPr/>
        </p:nvCxnSpPr>
        <p:spPr>
          <a:xfrm>
            <a:off x="2550185" y="5106619"/>
            <a:ext cx="35610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직선 연결선 65"/>
          <p:cNvCxnSpPr/>
          <p:nvPr/>
        </p:nvCxnSpPr>
        <p:spPr>
          <a:xfrm>
            <a:off x="2888838" y="5876209"/>
            <a:ext cx="35610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576269" y="3190326"/>
            <a:ext cx="3986013" cy="400110"/>
          </a:xfrm>
          <a:prstGeom prst="rect">
            <a:avLst/>
          </a:prstGeom>
          <a:noFill/>
        </p:spPr>
        <p:txBody>
          <a:bodyPr wrap="square" rtlCol="0">
            <a:spAutoFit/>
          </a:bodyPr>
          <a:lstStyle/>
          <a:p>
            <a:r>
              <a:rPr lang="ko-KR" altLang="en-US" sz="2000" b="1" dirty="0" smtClean="0">
                <a:solidFill>
                  <a:schemeClr val="tx1">
                    <a:lumMod val="65000"/>
                    <a:lumOff val="35000"/>
                  </a:schemeClr>
                </a:solidFill>
              </a:rPr>
              <a:t>오방 색 죽 상 요리 </a:t>
            </a:r>
            <a:r>
              <a:rPr lang="ko-KR" altLang="en-US" sz="2000" b="1" dirty="0" smtClean="0">
                <a:solidFill>
                  <a:srgbClr val="FF0000"/>
                </a:solidFill>
              </a:rPr>
              <a:t>소개</a:t>
            </a:r>
            <a:r>
              <a:rPr lang="ko-KR" altLang="en-US" sz="2000" b="1" dirty="0" smtClean="0">
                <a:solidFill>
                  <a:schemeClr val="tx1">
                    <a:lumMod val="65000"/>
                    <a:lumOff val="35000"/>
                  </a:schemeClr>
                </a:solidFill>
              </a:rPr>
              <a:t> </a:t>
            </a:r>
            <a:endParaRPr lang="ko-KR" altLang="en-US" sz="2000" b="1" dirty="0">
              <a:solidFill>
                <a:schemeClr val="tx1">
                  <a:lumMod val="65000"/>
                  <a:lumOff val="35000"/>
                </a:schemeClr>
              </a:solidFill>
            </a:endParaRPr>
          </a:p>
        </p:txBody>
      </p:sp>
      <p:sp>
        <p:nvSpPr>
          <p:cNvPr id="69" name="TextBox 68"/>
          <p:cNvSpPr txBox="1"/>
          <p:nvPr/>
        </p:nvSpPr>
        <p:spPr>
          <a:xfrm>
            <a:off x="2991287" y="4630103"/>
            <a:ext cx="3986013" cy="400110"/>
          </a:xfrm>
          <a:prstGeom prst="rect">
            <a:avLst/>
          </a:prstGeom>
          <a:noFill/>
        </p:spPr>
        <p:txBody>
          <a:bodyPr wrap="square" rtlCol="0">
            <a:spAutoFit/>
          </a:bodyPr>
          <a:lstStyle/>
          <a:p>
            <a:r>
              <a:rPr lang="ko-KR" altLang="en-US" sz="2000" b="1" dirty="0" smtClean="0">
                <a:solidFill>
                  <a:schemeClr val="tx1">
                    <a:lumMod val="65000"/>
                    <a:lumOff val="35000"/>
                  </a:schemeClr>
                </a:solidFill>
              </a:rPr>
              <a:t>우리 메뉴 완벽 </a:t>
            </a:r>
            <a:r>
              <a:rPr lang="ko-KR" altLang="en-US" sz="2000" b="1" dirty="0" err="1" smtClean="0">
                <a:solidFill>
                  <a:srgbClr val="FF0000"/>
                </a:solidFill>
              </a:rPr>
              <a:t>레시피</a:t>
            </a:r>
            <a:endParaRPr lang="ko-KR" altLang="en-US" sz="2000" b="1" dirty="0">
              <a:solidFill>
                <a:srgbClr val="FF0000"/>
              </a:solidFill>
            </a:endParaRPr>
          </a:p>
        </p:txBody>
      </p:sp>
      <p:sp>
        <p:nvSpPr>
          <p:cNvPr id="70" name="TextBox 69"/>
          <p:cNvSpPr txBox="1"/>
          <p:nvPr/>
        </p:nvSpPr>
        <p:spPr>
          <a:xfrm>
            <a:off x="3426529" y="5384383"/>
            <a:ext cx="3986013" cy="400110"/>
          </a:xfrm>
          <a:prstGeom prst="rect">
            <a:avLst/>
          </a:prstGeom>
          <a:noFill/>
        </p:spPr>
        <p:txBody>
          <a:bodyPr wrap="square" rtlCol="0">
            <a:spAutoFit/>
          </a:bodyPr>
          <a:lstStyle/>
          <a:p>
            <a:r>
              <a:rPr lang="ko-KR" altLang="en-US" sz="2000" b="1" dirty="0" smtClean="0">
                <a:solidFill>
                  <a:schemeClr val="tx1">
                    <a:lumMod val="65000"/>
                    <a:lumOff val="35000"/>
                  </a:schemeClr>
                </a:solidFill>
              </a:rPr>
              <a:t> 작품 </a:t>
            </a:r>
            <a:r>
              <a:rPr lang="ko-KR" altLang="en-US" sz="2000" b="1" dirty="0" smtClean="0">
                <a:solidFill>
                  <a:srgbClr val="FF0000"/>
                </a:solidFill>
              </a:rPr>
              <a:t>갤러리</a:t>
            </a:r>
            <a:r>
              <a:rPr lang="ko-KR" altLang="en-US" sz="2000" b="1" dirty="0" smtClean="0">
                <a:solidFill>
                  <a:schemeClr val="tx1">
                    <a:lumMod val="65000"/>
                    <a:lumOff val="35000"/>
                  </a:schemeClr>
                </a:solidFill>
              </a:rPr>
              <a:t> </a:t>
            </a:r>
            <a:endParaRPr lang="ko-KR" altLang="en-US" sz="2000" b="1" dirty="0">
              <a:solidFill>
                <a:schemeClr val="tx1">
                  <a:lumMod val="65000"/>
                  <a:lumOff val="35000"/>
                </a:schemeClr>
              </a:solidFill>
            </a:endParaRPr>
          </a:p>
        </p:txBody>
      </p:sp>
      <p:sp>
        <p:nvSpPr>
          <p:cNvPr id="5" name="TextBox 4"/>
          <p:cNvSpPr txBox="1"/>
          <p:nvPr/>
        </p:nvSpPr>
        <p:spPr>
          <a:xfrm>
            <a:off x="2197722" y="1825900"/>
            <a:ext cx="2922347" cy="400110"/>
          </a:xfrm>
          <a:prstGeom prst="rect">
            <a:avLst/>
          </a:prstGeom>
          <a:noFill/>
        </p:spPr>
        <p:txBody>
          <a:bodyPr wrap="square" rtlCol="0">
            <a:spAutoFit/>
          </a:bodyPr>
          <a:lstStyle/>
          <a:p>
            <a:r>
              <a:rPr lang="ko-KR" altLang="en-US" sz="2000" b="1" dirty="0" smtClean="0">
                <a:solidFill>
                  <a:schemeClr val="tx1">
                    <a:lumMod val="65000"/>
                    <a:lumOff val="35000"/>
                  </a:schemeClr>
                </a:solidFill>
              </a:rPr>
              <a:t>오방 색 죽 상 요리 </a:t>
            </a:r>
            <a:r>
              <a:rPr lang="ko-KR" altLang="en-US" sz="2000" b="1" dirty="0" smtClean="0">
                <a:solidFill>
                  <a:srgbClr val="FF0000"/>
                </a:solidFill>
              </a:rPr>
              <a:t>동기</a:t>
            </a:r>
            <a:endParaRPr lang="ko-KR" altLang="en-US" sz="2000" b="1" dirty="0">
              <a:solidFill>
                <a:srgbClr val="FF0000"/>
              </a:solidFill>
            </a:endParaRPr>
          </a:p>
        </p:txBody>
      </p:sp>
      <p:pic>
        <p:nvPicPr>
          <p:cNvPr id="8" name="그림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700" y="340497"/>
            <a:ext cx="1461194" cy="890415"/>
          </a:xfrm>
          <a:prstGeom prst="rect">
            <a:avLst/>
          </a:prstGeom>
        </p:spPr>
      </p:pic>
      <p:grpSp>
        <p:nvGrpSpPr>
          <p:cNvPr id="57" name="그룹 56"/>
          <p:cNvGrpSpPr/>
          <p:nvPr/>
        </p:nvGrpSpPr>
        <p:grpSpPr>
          <a:xfrm>
            <a:off x="1669690" y="2426179"/>
            <a:ext cx="528032" cy="528032"/>
            <a:chOff x="1661375" y="1996224"/>
            <a:chExt cx="1996225" cy="1996225"/>
          </a:xfrm>
        </p:grpSpPr>
        <p:sp>
          <p:nvSpPr>
            <p:cNvPr id="58" name="팔각형 57"/>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9" name="직선 연결선 58"/>
            <p:cNvCxnSpPr>
              <a:stCxn id="58" idx="6"/>
              <a:endCxn id="58"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60" name="직선 연결선 59"/>
            <p:cNvCxnSpPr>
              <a:stCxn id="58" idx="5"/>
              <a:endCxn id="58"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61" name="직선 연결선 60"/>
            <p:cNvCxnSpPr>
              <a:stCxn id="58" idx="4"/>
              <a:endCxn id="58"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62" name="직선 연결선 61"/>
            <p:cNvCxnSpPr>
              <a:stCxn id="58" idx="3"/>
              <a:endCxn id="58"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cxnSp>
        <p:nvCxnSpPr>
          <p:cNvPr id="63" name="직선 연결선 62"/>
          <p:cNvCxnSpPr/>
          <p:nvPr/>
        </p:nvCxnSpPr>
        <p:spPr>
          <a:xfrm>
            <a:off x="1765730" y="2954211"/>
            <a:ext cx="35610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86941" y="2497834"/>
            <a:ext cx="3231164" cy="384721"/>
          </a:xfrm>
          <a:prstGeom prst="rect">
            <a:avLst/>
          </a:prstGeom>
          <a:noFill/>
        </p:spPr>
        <p:txBody>
          <a:bodyPr wrap="square" rtlCol="0">
            <a:spAutoFit/>
          </a:bodyPr>
          <a:lstStyle/>
          <a:p>
            <a:r>
              <a:rPr lang="ko-KR" altLang="en-US" sz="1900" b="1" dirty="0" smtClean="0">
                <a:solidFill>
                  <a:schemeClr val="tx1">
                    <a:lumMod val="65000"/>
                    <a:lumOff val="35000"/>
                  </a:schemeClr>
                </a:solidFill>
              </a:rPr>
              <a:t>오방 색 죽 상 </a:t>
            </a:r>
            <a:r>
              <a:rPr lang="ko-KR" altLang="en-US" sz="1900" b="1" dirty="0" smtClean="0">
                <a:solidFill>
                  <a:srgbClr val="FF0000"/>
                </a:solidFill>
              </a:rPr>
              <a:t>분량과 원가</a:t>
            </a:r>
            <a:endParaRPr lang="ko-KR" altLang="en-US" sz="1900" b="1" dirty="0">
              <a:solidFill>
                <a:srgbClr val="FF0000"/>
              </a:solidFill>
            </a:endParaRPr>
          </a:p>
        </p:txBody>
      </p:sp>
      <p:grpSp>
        <p:nvGrpSpPr>
          <p:cNvPr id="67" name="그룹 66"/>
          <p:cNvGrpSpPr/>
          <p:nvPr/>
        </p:nvGrpSpPr>
        <p:grpSpPr>
          <a:xfrm>
            <a:off x="2155344" y="3861011"/>
            <a:ext cx="528032" cy="528032"/>
            <a:chOff x="1661375" y="1996224"/>
            <a:chExt cx="1996225" cy="1996225"/>
          </a:xfrm>
        </p:grpSpPr>
        <p:sp>
          <p:nvSpPr>
            <p:cNvPr id="71" name="팔각형 70"/>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2" name="직선 연결선 71"/>
            <p:cNvCxnSpPr>
              <a:stCxn id="71" idx="6"/>
              <a:endCxn id="71"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73" name="직선 연결선 72"/>
            <p:cNvCxnSpPr>
              <a:stCxn id="71" idx="5"/>
              <a:endCxn id="71"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74" name="직선 연결선 73"/>
            <p:cNvCxnSpPr>
              <a:stCxn id="71" idx="4"/>
              <a:endCxn id="71"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75" name="직선 연결선 74"/>
            <p:cNvCxnSpPr>
              <a:stCxn id="71" idx="3"/>
              <a:endCxn id="71"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cxnSp>
        <p:nvCxnSpPr>
          <p:cNvPr id="76" name="직선 연결선 75"/>
          <p:cNvCxnSpPr/>
          <p:nvPr/>
        </p:nvCxnSpPr>
        <p:spPr>
          <a:xfrm>
            <a:off x="2266960" y="4495790"/>
            <a:ext cx="35610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46313" y="3935468"/>
            <a:ext cx="3445923" cy="400110"/>
          </a:xfrm>
          <a:prstGeom prst="rect">
            <a:avLst/>
          </a:prstGeom>
          <a:noFill/>
        </p:spPr>
        <p:txBody>
          <a:bodyPr wrap="square" rtlCol="0">
            <a:spAutoFit/>
          </a:bodyPr>
          <a:lstStyle/>
          <a:p>
            <a:r>
              <a:rPr lang="ko-KR" altLang="en-US" sz="2000" b="1" dirty="0" smtClean="0">
                <a:solidFill>
                  <a:schemeClr val="tx1">
                    <a:lumMod val="65000"/>
                    <a:lumOff val="35000"/>
                  </a:schemeClr>
                </a:solidFill>
              </a:rPr>
              <a:t>일반 죽 상과 </a:t>
            </a:r>
            <a:r>
              <a:rPr lang="ko-KR" altLang="en-US" sz="2000" b="1" dirty="0" smtClean="0">
                <a:solidFill>
                  <a:srgbClr val="C00000"/>
                </a:solidFill>
              </a:rPr>
              <a:t>다른 점 </a:t>
            </a:r>
            <a:endParaRPr lang="ko-KR" altLang="en-US" sz="2000" b="1" dirty="0">
              <a:solidFill>
                <a:srgbClr val="C00000"/>
              </a:solidFill>
            </a:endParaRPr>
          </a:p>
        </p:txBody>
      </p:sp>
    </p:spTree>
    <p:extLst>
      <p:ext uri="{BB962C8B-B14F-4D97-AF65-F5344CB8AC3E}">
        <p14:creationId xmlns:p14="http://schemas.microsoft.com/office/powerpoint/2010/main" val="668116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그룹 26"/>
          <p:cNvGrpSpPr/>
          <p:nvPr/>
        </p:nvGrpSpPr>
        <p:grpSpPr>
          <a:xfrm>
            <a:off x="601318" y="528034"/>
            <a:ext cx="879754" cy="879754"/>
            <a:chOff x="1661375" y="1996224"/>
            <a:chExt cx="1996225" cy="1996225"/>
          </a:xfrm>
        </p:grpSpPr>
        <p:sp>
          <p:nvSpPr>
            <p:cNvPr id="4" name="팔각형 3"/>
            <p:cNvSpPr/>
            <p:nvPr/>
          </p:nvSpPr>
          <p:spPr>
            <a:xfrm>
              <a:off x="1661375" y="1996224"/>
              <a:ext cx="1996225" cy="1996225"/>
            </a:xfrm>
            <a:prstGeom prst="octagon">
              <a:avLst/>
            </a:prstGeom>
            <a:solidFill>
              <a:srgbClr val="C80E7D">
                <a:alpha val="6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 name="직선 연결선 5"/>
            <p:cNvCxnSpPr>
              <a:stCxn id="4" idx="6"/>
              <a:endCxn id="4"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a:stCxn id="4" idx="5"/>
              <a:endCxn id="4"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a:stCxn id="4" idx="4"/>
              <a:endCxn id="4"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4" idx="3"/>
              <a:endCxn id="4"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532587" y="631065"/>
            <a:ext cx="4855334" cy="584775"/>
          </a:xfrm>
          <a:prstGeom prst="rect">
            <a:avLst/>
          </a:prstGeom>
          <a:noFill/>
        </p:spPr>
        <p:txBody>
          <a:bodyPr wrap="square" rtlCol="0">
            <a:spAutoFit/>
          </a:bodyPr>
          <a:lstStyle/>
          <a:p>
            <a:r>
              <a:rPr lang="ko-KR" altLang="en-US" sz="3200" b="1" dirty="0" smtClean="0">
                <a:solidFill>
                  <a:schemeClr val="tx1">
                    <a:lumMod val="65000"/>
                    <a:lumOff val="35000"/>
                  </a:schemeClr>
                </a:solidFill>
                <a:effectLst>
                  <a:outerShdw blurRad="38100" dist="38100" dir="2700000" algn="tl">
                    <a:srgbClr val="000000">
                      <a:alpha val="43137"/>
                    </a:srgbClr>
                  </a:outerShdw>
                </a:effectLst>
              </a:rPr>
              <a:t>오방 색 죽 상 동기 </a:t>
            </a:r>
            <a:endParaRPr lang="ko-KR" altLang="en-US" sz="3200" b="1" dirty="0">
              <a:solidFill>
                <a:schemeClr val="tx1">
                  <a:lumMod val="65000"/>
                  <a:lumOff val="35000"/>
                </a:schemeClr>
              </a:solidFill>
              <a:effectLst>
                <a:outerShdw blurRad="38100" dist="38100" dir="2700000" algn="tl">
                  <a:srgbClr val="000000">
                    <a:alpha val="43137"/>
                  </a:srgbClr>
                </a:outerShdw>
              </a:effectLst>
            </a:endParaRPr>
          </a:p>
        </p:txBody>
      </p:sp>
      <p:grpSp>
        <p:nvGrpSpPr>
          <p:cNvPr id="30" name="그룹 29"/>
          <p:cNvGrpSpPr/>
          <p:nvPr/>
        </p:nvGrpSpPr>
        <p:grpSpPr>
          <a:xfrm>
            <a:off x="1107584" y="347730"/>
            <a:ext cx="528032" cy="528032"/>
            <a:chOff x="1661375" y="1996224"/>
            <a:chExt cx="1996225" cy="1996225"/>
          </a:xfrm>
        </p:grpSpPr>
        <p:sp>
          <p:nvSpPr>
            <p:cNvPr id="31" name="팔각형 30"/>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2" name="직선 연결선 31"/>
            <p:cNvCxnSpPr>
              <a:stCxn id="31" idx="6"/>
              <a:endCxn id="31"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31" idx="5"/>
              <a:endCxn id="31"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a:stCxn id="31" idx="4"/>
              <a:endCxn id="31"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a:stCxn id="31" idx="3"/>
              <a:endCxn id="31"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cxnSp>
        <p:nvCxnSpPr>
          <p:cNvPr id="82" name="직선 연결선 81"/>
          <p:cNvCxnSpPr/>
          <p:nvPr/>
        </p:nvCxnSpPr>
        <p:spPr>
          <a:xfrm>
            <a:off x="1448874" y="1184854"/>
            <a:ext cx="41920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737" y="356782"/>
            <a:ext cx="1518561" cy="925373"/>
          </a:xfrm>
          <a:prstGeom prst="rect">
            <a:avLst/>
          </a:prstGeom>
        </p:spPr>
      </p:pic>
      <p:pic>
        <p:nvPicPr>
          <p:cNvPr id="17" name="Picture 2"/>
          <p:cNvPicPr>
            <a:picLocks noChangeAspect="1" noChangeArrowheads="1"/>
          </p:cNvPicPr>
          <p:nvPr/>
        </p:nvPicPr>
        <p:blipFill>
          <a:blip r:embed="rId3" cstate="print"/>
          <a:srcRect/>
          <a:stretch>
            <a:fillRect/>
          </a:stretch>
        </p:blipFill>
        <p:spPr bwMode="auto">
          <a:xfrm>
            <a:off x="5055961" y="1761589"/>
            <a:ext cx="380613" cy="357190"/>
          </a:xfrm>
          <a:prstGeom prst="rect">
            <a:avLst/>
          </a:prstGeom>
          <a:noFill/>
          <a:ln w="9525">
            <a:noFill/>
            <a:miter lim="800000"/>
            <a:headEnd/>
            <a:tailEnd/>
          </a:ln>
          <a:effectLst/>
        </p:spPr>
      </p:pic>
      <p:sp>
        <p:nvSpPr>
          <p:cNvPr id="3" name="TextBox 2"/>
          <p:cNvSpPr txBox="1"/>
          <p:nvPr/>
        </p:nvSpPr>
        <p:spPr>
          <a:xfrm>
            <a:off x="858989" y="1805353"/>
            <a:ext cx="6672590" cy="646331"/>
          </a:xfrm>
          <a:prstGeom prst="rect">
            <a:avLst/>
          </a:prstGeom>
          <a:noFill/>
        </p:spPr>
        <p:txBody>
          <a:bodyPr wrap="square" rtlCol="0">
            <a:spAutoFit/>
          </a:bodyPr>
          <a:lstStyle/>
          <a:p>
            <a:r>
              <a:rPr lang="ko-KR" altLang="en-US" dirty="0">
                <a:latin typeface="MD개성체" pitchFamily="18" charset="-127"/>
                <a:ea typeface="MD개성체" pitchFamily="18" charset="-127"/>
              </a:rPr>
              <a:t>우송대학교 제 </a:t>
            </a:r>
            <a:r>
              <a:rPr lang="en-US" altLang="ko-KR" dirty="0">
                <a:latin typeface="MD개성체" pitchFamily="18" charset="-127"/>
                <a:ea typeface="MD개성체" pitchFamily="18" charset="-127"/>
              </a:rPr>
              <a:t>14</a:t>
            </a:r>
            <a:r>
              <a:rPr lang="ko-KR" altLang="en-US" dirty="0">
                <a:latin typeface="MD개성체" pitchFamily="18" charset="-127"/>
                <a:ea typeface="MD개성체" pitchFamily="18" charset="-127"/>
              </a:rPr>
              <a:t>회 대회를 준비하면서</a:t>
            </a:r>
            <a:r>
              <a:rPr lang="en-US" altLang="ko-KR" dirty="0">
                <a:latin typeface="MD개성체" pitchFamily="18" charset="-127"/>
                <a:ea typeface="MD개성체" pitchFamily="18" charset="-127"/>
              </a:rPr>
              <a:t>.. </a:t>
            </a:r>
          </a:p>
          <a:p>
            <a:endParaRPr lang="ko-KR" altLang="en-US" dirty="0"/>
          </a:p>
        </p:txBody>
      </p:sp>
      <p:pic>
        <p:nvPicPr>
          <p:cNvPr id="8" name="그림 7"/>
          <p:cNvPicPr>
            <a:picLocks noChangeAspect="1"/>
          </p:cNvPicPr>
          <p:nvPr/>
        </p:nvPicPr>
        <p:blipFill>
          <a:blip r:embed="rId4" cstate="print">
            <a:extLst>
              <a:ext uri="{BEBA8EAE-BF5A-486C-A8C5-ECC9F3942E4B}">
                <a14:imgProps xmlns:a14="http://schemas.microsoft.com/office/drawing/2010/main">
                  <a14:imgLayer r:embed="rId5">
                    <a14:imgEffect>
                      <a14:sharpenSoften amount="-3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409580">
            <a:off x="5246267" y="3611765"/>
            <a:ext cx="3516921" cy="2637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041194" y="2239108"/>
            <a:ext cx="6660867" cy="3416320"/>
          </a:xfrm>
          <a:prstGeom prst="rect">
            <a:avLst/>
          </a:prstGeom>
          <a:noFill/>
        </p:spPr>
        <p:txBody>
          <a:bodyPr wrap="square" rtlCol="0">
            <a:spAutoFit/>
          </a:bodyPr>
          <a:lstStyle/>
          <a:p>
            <a:r>
              <a:rPr lang="en-US" altLang="ko-KR" dirty="0" smtClean="0">
                <a:latin typeface="MD개성체" pitchFamily="18" charset="-127"/>
                <a:ea typeface="MD개성체" pitchFamily="18" charset="-127"/>
              </a:rPr>
              <a:t>‘</a:t>
            </a:r>
            <a:r>
              <a:rPr lang="ko-KR" altLang="en-US" dirty="0" smtClean="0">
                <a:latin typeface="MD개성체" pitchFamily="18" charset="-127"/>
                <a:ea typeface="MD개성체" pitchFamily="18" charset="-127"/>
              </a:rPr>
              <a:t>주제가 </a:t>
            </a:r>
            <a:r>
              <a:rPr lang="ko-KR" altLang="en-US" dirty="0" smtClean="0">
                <a:solidFill>
                  <a:srgbClr val="C00000"/>
                </a:solidFill>
                <a:latin typeface="MD개성체" pitchFamily="18" charset="-127"/>
                <a:ea typeface="MD개성체" pitchFamily="18" charset="-127"/>
              </a:rPr>
              <a:t>여름철 특산물을 이용한 </a:t>
            </a:r>
            <a:r>
              <a:rPr lang="en-US" altLang="ko-KR" dirty="0" smtClean="0">
                <a:solidFill>
                  <a:srgbClr val="C00000"/>
                </a:solidFill>
                <a:latin typeface="MD개성체" pitchFamily="18" charset="-127"/>
                <a:ea typeface="MD개성체" pitchFamily="18" charset="-127"/>
              </a:rPr>
              <a:t>Well-being</a:t>
            </a:r>
            <a:r>
              <a:rPr lang="en-US" altLang="ko-KR" dirty="0" smtClean="0">
                <a:latin typeface="MD개성체" pitchFamily="18" charset="-127"/>
                <a:ea typeface="MD개성체" pitchFamily="18" charset="-127"/>
              </a:rPr>
              <a:t>’ </a:t>
            </a:r>
            <a:r>
              <a:rPr lang="ko-KR" altLang="en-US" dirty="0" smtClean="0">
                <a:latin typeface="MD개성체" pitchFamily="18" charset="-127"/>
                <a:ea typeface="MD개성체" pitchFamily="18" charset="-127"/>
              </a:rPr>
              <a:t>음식이라는 주제를 보고서 여름철 별미 음식은 </a:t>
            </a:r>
            <a:r>
              <a:rPr lang="ko-KR" altLang="en-US" dirty="0" smtClean="0">
                <a:solidFill>
                  <a:schemeClr val="tx2"/>
                </a:solidFill>
                <a:latin typeface="MD개성체" pitchFamily="18" charset="-127"/>
                <a:ea typeface="MD개성체" pitchFamily="18" charset="-127"/>
              </a:rPr>
              <a:t>무엇인지</a:t>
            </a:r>
            <a:r>
              <a:rPr lang="ko-KR" altLang="en-US" dirty="0" smtClean="0">
                <a:latin typeface="MD개성체" pitchFamily="18" charset="-127"/>
                <a:ea typeface="MD개성체" pitchFamily="18" charset="-127"/>
              </a:rPr>
              <a:t> 어떤 재료를 합쳐야 영양분은 골고루 들어가고 요리 맛도 배로 좋아지는 </a:t>
            </a:r>
            <a:r>
              <a:rPr lang="en-US" altLang="ko-KR" dirty="0" smtClean="0">
                <a:latin typeface="MD개성체" pitchFamily="18" charset="-127"/>
                <a:ea typeface="MD개성체" pitchFamily="18" charset="-127"/>
              </a:rPr>
              <a:t>well being</a:t>
            </a:r>
            <a:r>
              <a:rPr lang="ko-KR" altLang="en-US" dirty="0" smtClean="0">
                <a:latin typeface="MD개성체" pitchFamily="18" charset="-127"/>
                <a:ea typeface="MD개성체" pitchFamily="18" charset="-127"/>
              </a:rPr>
              <a:t> 재료를 찾아보게 되었습니다</a:t>
            </a:r>
            <a:r>
              <a:rPr lang="en-US" altLang="ko-KR" dirty="0" smtClean="0">
                <a:latin typeface="MD개성체" pitchFamily="18" charset="-127"/>
                <a:ea typeface="MD개성체" pitchFamily="18" charset="-127"/>
              </a:rPr>
              <a:t>. </a:t>
            </a:r>
          </a:p>
          <a:p>
            <a:r>
              <a:rPr lang="ko-KR" altLang="en-US" dirty="0" smtClean="0">
                <a:latin typeface="MD개성체" pitchFamily="18" charset="-127"/>
                <a:ea typeface="MD개성체" pitchFamily="18" charset="-127"/>
              </a:rPr>
              <a:t>남녀 노소</a:t>
            </a:r>
            <a:r>
              <a:rPr lang="en-US" altLang="ko-KR" dirty="0" smtClean="0">
                <a:latin typeface="MD개성체" pitchFamily="18" charset="-127"/>
                <a:ea typeface="MD개성체" pitchFamily="18" charset="-127"/>
              </a:rPr>
              <a:t>, </a:t>
            </a:r>
            <a:r>
              <a:rPr lang="ko-KR" altLang="en-US" dirty="0" smtClean="0">
                <a:latin typeface="MD개성체" pitchFamily="18" charset="-127"/>
                <a:ea typeface="MD개성체" pitchFamily="18" charset="-127"/>
              </a:rPr>
              <a:t>어린이들도 가리지 않고 거부감 없이 먹을</a:t>
            </a:r>
            <a:r>
              <a:rPr lang="en-US" altLang="ko-KR" dirty="0" smtClean="0">
                <a:latin typeface="MD개성체" pitchFamily="18" charset="-127"/>
                <a:ea typeface="MD개성체" pitchFamily="18" charset="-127"/>
              </a:rPr>
              <a:t> </a:t>
            </a:r>
            <a:r>
              <a:rPr lang="ko-KR" altLang="en-US" dirty="0" smtClean="0">
                <a:latin typeface="MD개성체" pitchFamily="18" charset="-127"/>
                <a:ea typeface="MD개성체" pitchFamily="18" charset="-127"/>
              </a:rPr>
              <a:t>수 있는 요리이지만  저희 조는 특히 몸이 좋지 않은 환자들은 여름철 더욱이 입맛도 없고 건강 악화가 되기 쉬운데 그런 환자들에게 입맛을 돋구어 주고 체력 보강이 필요하다 생각하여 여름철 특산물을 이용한 건강 요리를 생각하게 되었습니다</a:t>
            </a:r>
            <a:r>
              <a:rPr lang="en-US" altLang="ko-KR" dirty="0" smtClean="0">
                <a:latin typeface="MD개성체" pitchFamily="18" charset="-127"/>
                <a:ea typeface="MD개성체" pitchFamily="18" charset="-127"/>
              </a:rPr>
              <a:t>. </a:t>
            </a:r>
            <a:r>
              <a:rPr lang="ko-KR" altLang="en-US" dirty="0" smtClean="0">
                <a:latin typeface="MD개성체" pitchFamily="18" charset="-127"/>
                <a:ea typeface="MD개성체" pitchFamily="18" charset="-127"/>
              </a:rPr>
              <a:t>그리하여 저희는 죽처럼 간편하면서 맛도 영양도 전혀 문제없고 눈까지 즐거운 </a:t>
            </a:r>
            <a:r>
              <a:rPr lang="en-US" altLang="ko-KR" dirty="0" smtClean="0">
                <a:latin typeface="MD개성체" pitchFamily="18" charset="-127"/>
                <a:ea typeface="MD개성체" pitchFamily="18" charset="-127"/>
              </a:rPr>
              <a:t>well being</a:t>
            </a:r>
            <a:r>
              <a:rPr lang="ko-KR" altLang="en-US" dirty="0" smtClean="0">
                <a:latin typeface="MD개성체" pitchFamily="18" charset="-127"/>
                <a:ea typeface="MD개성체" pitchFamily="18" charset="-127"/>
              </a:rPr>
              <a:t> 죽 상을 소개 합니다</a:t>
            </a:r>
            <a:r>
              <a:rPr lang="en-US" altLang="ko-KR" dirty="0" smtClean="0">
                <a:latin typeface="MD개성체" pitchFamily="18" charset="-127"/>
                <a:ea typeface="MD개성체" pitchFamily="18" charset="-127"/>
              </a:rPr>
              <a:t>. </a:t>
            </a:r>
          </a:p>
          <a:p>
            <a:r>
              <a:rPr lang="ko-KR" altLang="en-US" dirty="0" smtClean="0">
                <a:latin typeface="MD개성체" pitchFamily="18" charset="-127"/>
                <a:ea typeface="MD개성체" pitchFamily="18" charset="-127"/>
              </a:rPr>
              <a:t>궁금하시다면 다음으로 출 </a:t>
            </a:r>
            <a:r>
              <a:rPr lang="en-US" altLang="ko-KR" dirty="0" smtClean="0">
                <a:latin typeface="MD개성체" pitchFamily="18" charset="-127"/>
                <a:ea typeface="MD개성체" pitchFamily="18" charset="-127"/>
              </a:rPr>
              <a:t>~</a:t>
            </a:r>
            <a:r>
              <a:rPr lang="ko-KR" altLang="en-US" dirty="0" smtClean="0">
                <a:latin typeface="MD개성체" pitchFamily="18" charset="-127"/>
                <a:ea typeface="MD개성체" pitchFamily="18" charset="-127"/>
              </a:rPr>
              <a:t>발</a:t>
            </a:r>
            <a:r>
              <a:rPr lang="en-US" altLang="ko-KR" dirty="0" smtClean="0">
                <a:latin typeface="MD개성체" pitchFamily="18" charset="-127"/>
                <a:ea typeface="MD개성체" pitchFamily="18" charset="-127"/>
              </a:rPr>
              <a:t>!!!</a:t>
            </a:r>
          </a:p>
        </p:txBody>
      </p:sp>
    </p:spTree>
    <p:extLst>
      <p:ext uri="{BB962C8B-B14F-4D97-AF65-F5344CB8AC3E}">
        <p14:creationId xmlns:p14="http://schemas.microsoft.com/office/powerpoint/2010/main" val="32780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1" presetClass="exit" presetSubtype="0" fill="hold" nodeType="afterEffect">
                                  <p:stCondLst>
                                    <p:cond delay="0"/>
                                  </p:stCondLst>
                                  <p:childTnLst>
                                    <p:anim calcmode="discrete" valueType="str">
                                      <p:cBhvr>
                                        <p:cTn id="9" dur="1000"/>
                                        <p:tgtEl>
                                          <p:spTgt spid="17"/>
                                        </p:tgtEl>
                                        <p:attrNameLst>
                                          <p:attrName>style.visibility</p:attrName>
                                        </p:attrNameLst>
                                      </p:cBhvr>
                                      <p:tavLst>
                                        <p:tav tm="0">
                                          <p:val>
                                            <p:strVal val="hidden"/>
                                          </p:val>
                                        </p:tav>
                                        <p:tav tm="50000">
                                          <p:val>
                                            <p:strVal val="visible"/>
                                          </p:val>
                                        </p:tav>
                                      </p:tavLst>
                                    </p:anim>
                                    <p:set>
                                      <p:cBhvr>
                                        <p:cTn id="10"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그룹 26"/>
          <p:cNvGrpSpPr/>
          <p:nvPr/>
        </p:nvGrpSpPr>
        <p:grpSpPr>
          <a:xfrm>
            <a:off x="601318" y="528034"/>
            <a:ext cx="879754" cy="879754"/>
            <a:chOff x="1661375" y="1996224"/>
            <a:chExt cx="1996225" cy="1996225"/>
          </a:xfrm>
        </p:grpSpPr>
        <p:sp>
          <p:nvSpPr>
            <p:cNvPr id="4" name="팔각형 3"/>
            <p:cNvSpPr/>
            <p:nvPr/>
          </p:nvSpPr>
          <p:spPr>
            <a:xfrm>
              <a:off x="1661375" y="1996224"/>
              <a:ext cx="1996225" cy="1996225"/>
            </a:xfrm>
            <a:prstGeom prst="octagon">
              <a:avLst/>
            </a:prstGeom>
            <a:solidFill>
              <a:srgbClr val="C80E7D">
                <a:alpha val="6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 name="직선 연결선 5"/>
            <p:cNvCxnSpPr>
              <a:stCxn id="4" idx="6"/>
              <a:endCxn id="4"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a:stCxn id="4" idx="5"/>
              <a:endCxn id="4"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a:stCxn id="4" idx="4"/>
              <a:endCxn id="4"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4" idx="3"/>
              <a:endCxn id="4"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532587" y="631065"/>
            <a:ext cx="4855334" cy="523220"/>
          </a:xfrm>
          <a:prstGeom prst="rect">
            <a:avLst/>
          </a:prstGeom>
          <a:noFill/>
        </p:spPr>
        <p:txBody>
          <a:bodyPr wrap="square" rtlCol="0">
            <a:spAutoFit/>
          </a:bodyPr>
          <a:lstStyle/>
          <a:p>
            <a:r>
              <a:rPr lang="ko-KR" altLang="en-US" sz="2800" b="1" dirty="0" smtClean="0">
                <a:solidFill>
                  <a:schemeClr val="tx1">
                    <a:lumMod val="65000"/>
                    <a:lumOff val="35000"/>
                  </a:schemeClr>
                </a:solidFill>
                <a:effectLst>
                  <a:outerShdw blurRad="38100" dist="38100" dir="2700000" algn="tl">
                    <a:srgbClr val="000000">
                      <a:alpha val="43137"/>
                    </a:srgbClr>
                  </a:outerShdw>
                </a:effectLst>
              </a:rPr>
              <a:t>재료의 분량과 원가 표 </a:t>
            </a:r>
            <a:endParaRPr lang="ko-KR" altLang="en-US" sz="2800" b="1" dirty="0">
              <a:solidFill>
                <a:schemeClr val="tx1">
                  <a:lumMod val="65000"/>
                  <a:lumOff val="35000"/>
                </a:schemeClr>
              </a:solidFill>
              <a:effectLst>
                <a:outerShdw blurRad="38100" dist="38100" dir="2700000" algn="tl">
                  <a:srgbClr val="000000">
                    <a:alpha val="43137"/>
                  </a:srgbClr>
                </a:outerShdw>
              </a:effectLst>
            </a:endParaRPr>
          </a:p>
        </p:txBody>
      </p:sp>
      <p:grpSp>
        <p:nvGrpSpPr>
          <p:cNvPr id="30" name="그룹 29"/>
          <p:cNvGrpSpPr/>
          <p:nvPr/>
        </p:nvGrpSpPr>
        <p:grpSpPr>
          <a:xfrm>
            <a:off x="1107584" y="347730"/>
            <a:ext cx="528032" cy="528032"/>
            <a:chOff x="1661375" y="1996224"/>
            <a:chExt cx="1996225" cy="1996225"/>
          </a:xfrm>
        </p:grpSpPr>
        <p:sp>
          <p:nvSpPr>
            <p:cNvPr id="31" name="팔각형 30"/>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2" name="직선 연결선 31"/>
            <p:cNvCxnSpPr>
              <a:stCxn id="31" idx="6"/>
              <a:endCxn id="31"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31" idx="5"/>
              <a:endCxn id="31"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a:stCxn id="31" idx="4"/>
              <a:endCxn id="31"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a:stCxn id="31" idx="3"/>
              <a:endCxn id="31"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cxnSp>
        <p:nvCxnSpPr>
          <p:cNvPr id="82" name="직선 연결선 81"/>
          <p:cNvCxnSpPr/>
          <p:nvPr/>
        </p:nvCxnSpPr>
        <p:spPr>
          <a:xfrm>
            <a:off x="1448874" y="1184854"/>
            <a:ext cx="41920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737" y="356782"/>
            <a:ext cx="1518561" cy="925373"/>
          </a:xfrm>
          <a:prstGeom prst="rect">
            <a:avLst/>
          </a:prstGeom>
        </p:spPr>
      </p:pic>
      <p:graphicFrame>
        <p:nvGraphicFramePr>
          <p:cNvPr id="9" name="표 8"/>
          <p:cNvGraphicFramePr>
            <a:graphicFrameLocks noGrp="1"/>
          </p:cNvGraphicFramePr>
          <p:nvPr>
            <p:extLst>
              <p:ext uri="{D42A27DB-BD31-4B8C-83A1-F6EECF244321}">
                <p14:modId xmlns:p14="http://schemas.microsoft.com/office/powerpoint/2010/main" val="1531576861"/>
              </p:ext>
            </p:extLst>
          </p:nvPr>
        </p:nvGraphicFramePr>
        <p:xfrm>
          <a:off x="2395007" y="1551024"/>
          <a:ext cx="6491878" cy="4089861"/>
        </p:xfrm>
        <a:graphic>
          <a:graphicData uri="http://schemas.openxmlformats.org/drawingml/2006/table">
            <a:tbl>
              <a:tblPr/>
              <a:tblGrid>
                <a:gridCol w="1167707"/>
                <a:gridCol w="613708"/>
                <a:gridCol w="613708"/>
                <a:gridCol w="613708"/>
                <a:gridCol w="1248128"/>
                <a:gridCol w="745399"/>
                <a:gridCol w="745527"/>
                <a:gridCol w="743993"/>
              </a:tblGrid>
              <a:tr h="240253">
                <a:tc>
                  <a:txBody>
                    <a:bodyPr/>
                    <a:lstStyle/>
                    <a:p>
                      <a:pPr marL="0" marR="0" indent="0" algn="ctr" fontAlgn="base" latinLnBrk="1">
                        <a:lnSpc>
                          <a:spcPct val="160000"/>
                        </a:lnSpc>
                        <a:spcBef>
                          <a:spcPts val="0"/>
                        </a:spcBef>
                        <a:spcAft>
                          <a:spcPts val="0"/>
                        </a:spcAft>
                      </a:pPr>
                      <a:r>
                        <a:rPr lang="en-US" sz="900" b="1" kern="100" spc="0" dirty="0">
                          <a:solidFill>
                            <a:srgbClr val="000000"/>
                          </a:solidFill>
                          <a:effectLst/>
                          <a:latin typeface="맑은 고딕"/>
                        </a:rPr>
                        <a:t>Ingredient(</a:t>
                      </a:r>
                      <a:r>
                        <a:rPr lang="ko-KR" altLang="en-US" sz="900" b="1" kern="100" spc="0" dirty="0">
                          <a:solidFill>
                            <a:srgbClr val="000000"/>
                          </a:solidFill>
                          <a:effectLst/>
                          <a:ea typeface="맑은 고딕"/>
                        </a:rPr>
                        <a:t>재료</a:t>
                      </a:r>
                      <a:r>
                        <a:rPr lang="en-US" altLang="ko-KR" sz="900" b="1" kern="100" spc="0" dirty="0">
                          <a:solidFill>
                            <a:srgbClr val="000000"/>
                          </a:solidFill>
                          <a:effectLst/>
                          <a:latin typeface="맑은 고딕"/>
                        </a:rPr>
                        <a:t>)</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1">
                        <a:lnSpc>
                          <a:spcPct val="160000"/>
                        </a:lnSpc>
                        <a:spcBef>
                          <a:spcPts val="0"/>
                        </a:spcBef>
                        <a:spcAft>
                          <a:spcPts val="0"/>
                        </a:spcAft>
                      </a:pPr>
                      <a:r>
                        <a:rPr lang="en-US" sz="900" b="1" kern="100" spc="0">
                          <a:solidFill>
                            <a:srgbClr val="000000"/>
                          </a:solidFill>
                          <a:effectLst/>
                          <a:latin typeface="맑은 고딕"/>
                        </a:rPr>
                        <a:t>Q’ty(</a:t>
                      </a:r>
                      <a:r>
                        <a:rPr lang="ko-KR" altLang="en-US" sz="900" b="1" kern="100" spc="0">
                          <a:solidFill>
                            <a:srgbClr val="000000"/>
                          </a:solidFill>
                          <a:effectLst/>
                          <a:ea typeface="맑은 고딕"/>
                        </a:rPr>
                        <a:t>수량</a:t>
                      </a:r>
                      <a:r>
                        <a:rPr lang="en-US" altLang="ko-KR" sz="900" b="1" kern="10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1">
                        <a:lnSpc>
                          <a:spcPct val="160000"/>
                        </a:lnSpc>
                        <a:spcBef>
                          <a:spcPts val="0"/>
                        </a:spcBef>
                        <a:spcAft>
                          <a:spcPts val="0"/>
                        </a:spcAft>
                      </a:pPr>
                      <a:r>
                        <a:rPr lang="en-US" sz="900" b="1" kern="100" spc="0">
                          <a:solidFill>
                            <a:srgbClr val="000000"/>
                          </a:solidFill>
                          <a:effectLst/>
                          <a:latin typeface="맑은 고딕"/>
                        </a:rPr>
                        <a:t>Unit(</a:t>
                      </a:r>
                      <a:r>
                        <a:rPr lang="ko-KR" altLang="en-US" sz="900" b="1" kern="100" spc="0">
                          <a:solidFill>
                            <a:srgbClr val="000000"/>
                          </a:solidFill>
                          <a:effectLst/>
                          <a:ea typeface="맑은 고딕"/>
                        </a:rPr>
                        <a:t>단위</a:t>
                      </a:r>
                      <a:r>
                        <a:rPr lang="en-US" altLang="ko-KR" sz="900" b="1" kern="10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b="1" kern="0" spc="0">
                          <a:solidFill>
                            <a:srgbClr val="000000"/>
                          </a:solidFill>
                          <a:effectLst/>
                          <a:latin typeface="맑은 고딕"/>
                        </a:rPr>
                        <a:t>Cost(</a:t>
                      </a:r>
                      <a:r>
                        <a:rPr lang="ko-KR" altLang="en-US" sz="900" b="1" kern="0" spc="0">
                          <a:solidFill>
                            <a:srgbClr val="000000"/>
                          </a:solidFill>
                          <a:effectLst/>
                          <a:ea typeface="맑은 고딕"/>
                        </a:rPr>
                        <a:t>원가</a:t>
                      </a:r>
                      <a:r>
                        <a:rPr lang="en-US" altLang="ko-KR" sz="900" b="1"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1">
                        <a:lnSpc>
                          <a:spcPct val="160000"/>
                        </a:lnSpc>
                        <a:spcBef>
                          <a:spcPts val="0"/>
                        </a:spcBef>
                        <a:spcAft>
                          <a:spcPts val="0"/>
                        </a:spcAft>
                      </a:pPr>
                      <a:r>
                        <a:rPr lang="en-US" sz="900" b="1" kern="100" spc="0">
                          <a:solidFill>
                            <a:srgbClr val="000000"/>
                          </a:solidFill>
                          <a:effectLst/>
                          <a:latin typeface="맑은 고딕"/>
                        </a:rPr>
                        <a:t>Ingredient(</a:t>
                      </a:r>
                      <a:r>
                        <a:rPr lang="ko-KR" altLang="en-US" sz="900" b="1" kern="100" spc="0">
                          <a:solidFill>
                            <a:srgbClr val="000000"/>
                          </a:solidFill>
                          <a:effectLst/>
                          <a:ea typeface="맑은 고딕"/>
                        </a:rPr>
                        <a:t>재료</a:t>
                      </a:r>
                      <a:r>
                        <a:rPr lang="en-US" altLang="ko-KR" sz="900" b="1" kern="10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1">
                        <a:lnSpc>
                          <a:spcPct val="160000"/>
                        </a:lnSpc>
                        <a:spcBef>
                          <a:spcPts val="0"/>
                        </a:spcBef>
                        <a:spcAft>
                          <a:spcPts val="0"/>
                        </a:spcAft>
                      </a:pPr>
                      <a:r>
                        <a:rPr lang="en-US" sz="900" b="1" kern="100" spc="0">
                          <a:solidFill>
                            <a:srgbClr val="000000"/>
                          </a:solidFill>
                          <a:effectLst/>
                          <a:latin typeface="맑은 고딕"/>
                        </a:rPr>
                        <a:t>Q’ty(</a:t>
                      </a:r>
                      <a:r>
                        <a:rPr lang="ko-KR" altLang="en-US" sz="900" b="1" kern="100" spc="0">
                          <a:solidFill>
                            <a:srgbClr val="000000"/>
                          </a:solidFill>
                          <a:effectLst/>
                          <a:ea typeface="맑은 고딕"/>
                        </a:rPr>
                        <a:t>수량</a:t>
                      </a:r>
                      <a:r>
                        <a:rPr lang="en-US" altLang="ko-KR" sz="900" b="1" kern="10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1">
                        <a:lnSpc>
                          <a:spcPct val="160000"/>
                        </a:lnSpc>
                        <a:spcBef>
                          <a:spcPts val="0"/>
                        </a:spcBef>
                        <a:spcAft>
                          <a:spcPts val="0"/>
                        </a:spcAft>
                      </a:pPr>
                      <a:r>
                        <a:rPr lang="en-US" sz="900" b="1" kern="100" spc="0">
                          <a:solidFill>
                            <a:srgbClr val="000000"/>
                          </a:solidFill>
                          <a:effectLst/>
                          <a:latin typeface="맑은 고딕"/>
                        </a:rPr>
                        <a:t>Unit(</a:t>
                      </a:r>
                      <a:r>
                        <a:rPr lang="ko-KR" altLang="en-US" sz="900" b="1" kern="100" spc="0">
                          <a:solidFill>
                            <a:srgbClr val="000000"/>
                          </a:solidFill>
                          <a:effectLst/>
                          <a:ea typeface="맑은 고딕"/>
                        </a:rPr>
                        <a:t>단위</a:t>
                      </a:r>
                      <a:r>
                        <a:rPr lang="en-US" altLang="ko-KR" sz="900" b="1" kern="10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b="1" kern="0" spc="0">
                          <a:solidFill>
                            <a:srgbClr val="000000"/>
                          </a:solidFill>
                          <a:effectLst/>
                          <a:latin typeface="맑은 고딕"/>
                        </a:rPr>
                        <a:t>Cost(</a:t>
                      </a:r>
                      <a:r>
                        <a:rPr lang="ko-KR" altLang="en-US" sz="900" b="1" kern="0" spc="0">
                          <a:solidFill>
                            <a:srgbClr val="000000"/>
                          </a:solidFill>
                          <a:effectLst/>
                          <a:ea typeface="맑은 고딕"/>
                        </a:rPr>
                        <a:t>원가</a:t>
                      </a:r>
                      <a:r>
                        <a:rPr lang="en-US" altLang="ko-KR" sz="900" b="1"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40253">
                <a:tc>
                  <a:txBody>
                    <a:bodyPr/>
                    <a:lstStyle/>
                    <a:p>
                      <a:pPr marL="0" marR="0" indent="0" algn="ctr" fontAlgn="base" latinLnBrk="0">
                        <a:lnSpc>
                          <a:spcPct val="160000"/>
                        </a:lnSpc>
                        <a:spcBef>
                          <a:spcPts val="0"/>
                        </a:spcBef>
                        <a:spcAft>
                          <a:spcPts val="0"/>
                        </a:spcAft>
                      </a:pPr>
                      <a:r>
                        <a:rPr lang="ko-KR" altLang="en-US" sz="900" kern="0" spc="0" dirty="0">
                          <a:solidFill>
                            <a:srgbClr val="000000"/>
                          </a:solidFill>
                          <a:effectLst/>
                          <a:ea typeface="맑은 고딕"/>
                        </a:rPr>
                        <a:t>쌀</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300</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dirty="0">
                          <a:solidFill>
                            <a:srgbClr val="000000"/>
                          </a:solidFill>
                          <a:effectLst/>
                          <a:latin typeface="맑은 고딕"/>
                        </a:rPr>
                        <a:t>2970(</a:t>
                      </a:r>
                      <a:r>
                        <a:rPr lang="ko-KR" altLang="en-US" sz="900" kern="0" spc="0" dirty="0">
                          <a:solidFill>
                            <a:srgbClr val="000000"/>
                          </a:solidFill>
                          <a:effectLst/>
                          <a:ea typeface="맑은 고딕"/>
                        </a:rPr>
                        <a:t>원</a:t>
                      </a:r>
                      <a:r>
                        <a:rPr lang="en-US" altLang="ko-KR" sz="900" kern="0" spc="0" dirty="0">
                          <a:solidFill>
                            <a:srgbClr val="000000"/>
                          </a:solidFill>
                          <a:effectLst/>
                          <a:latin typeface="맑은 고딕"/>
                        </a:rPr>
                        <a:t>)</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ko-KR" altLang="en-US" sz="900" kern="0" spc="0">
                          <a:solidFill>
                            <a:srgbClr val="000000"/>
                          </a:solidFill>
                          <a:effectLst/>
                          <a:ea typeface="맑은 고딕"/>
                        </a:rPr>
                        <a:t>토마토</a:t>
                      </a:r>
                      <a:endParaRPr lang="ko-KR" altLang="en-US" sz="1050" kern="0" spc="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55</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308(</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40253">
                <a:tc>
                  <a:txBody>
                    <a:bodyPr/>
                    <a:lstStyle/>
                    <a:p>
                      <a:pPr marL="0" marR="0" indent="0" algn="ctr" fontAlgn="base" latinLnBrk="0">
                        <a:lnSpc>
                          <a:spcPct val="160000"/>
                        </a:lnSpc>
                        <a:spcBef>
                          <a:spcPts val="0"/>
                        </a:spcBef>
                        <a:spcAft>
                          <a:spcPts val="0"/>
                        </a:spcAft>
                      </a:pPr>
                      <a:r>
                        <a:rPr lang="ko-KR" altLang="en-US" sz="900" kern="0" spc="0" dirty="0" err="1">
                          <a:solidFill>
                            <a:srgbClr val="000000"/>
                          </a:solidFill>
                          <a:effectLst/>
                          <a:ea typeface="맑은 고딕"/>
                        </a:rPr>
                        <a:t>아몬드</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25</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dirty="0">
                          <a:solidFill>
                            <a:srgbClr val="000000"/>
                          </a:solidFill>
                          <a:effectLst/>
                          <a:latin typeface="맑은 고딕"/>
                        </a:rPr>
                        <a:t>174(</a:t>
                      </a:r>
                      <a:r>
                        <a:rPr lang="ko-KR" altLang="en-US" sz="900" kern="0" spc="0" dirty="0">
                          <a:solidFill>
                            <a:srgbClr val="000000"/>
                          </a:solidFill>
                          <a:effectLst/>
                          <a:ea typeface="맑은 고딕"/>
                        </a:rPr>
                        <a:t>원</a:t>
                      </a:r>
                      <a:r>
                        <a:rPr lang="en-US" altLang="ko-KR" sz="900" kern="0" spc="0" dirty="0">
                          <a:solidFill>
                            <a:srgbClr val="000000"/>
                          </a:solidFill>
                          <a:effectLst/>
                          <a:latin typeface="맑은 고딕"/>
                        </a:rPr>
                        <a:t>)</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ko-KR" altLang="en-US" sz="900" kern="0" spc="0">
                          <a:solidFill>
                            <a:srgbClr val="000000"/>
                          </a:solidFill>
                          <a:effectLst/>
                          <a:ea typeface="맑은 고딕"/>
                        </a:rPr>
                        <a:t>닭</a:t>
                      </a:r>
                      <a:endParaRPr lang="ko-KR" altLang="en-US" sz="1050" kern="0" spc="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en-US" sz="900" kern="0" spc="0">
                          <a:solidFill>
                            <a:srgbClr val="000000"/>
                          </a:solidFill>
                          <a:effectLst/>
                          <a:latin typeface="맑은 고딕"/>
                        </a:rPr>
                        <a:t>75</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735(</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40253">
                <a:tc>
                  <a:txBody>
                    <a:bodyPr/>
                    <a:lstStyle/>
                    <a:p>
                      <a:pPr marL="0" marR="0" indent="0" algn="ctr" fontAlgn="base" latinLnBrk="0">
                        <a:lnSpc>
                          <a:spcPct val="160000"/>
                        </a:lnSpc>
                        <a:spcBef>
                          <a:spcPts val="0"/>
                        </a:spcBef>
                        <a:spcAft>
                          <a:spcPts val="0"/>
                        </a:spcAft>
                      </a:pPr>
                      <a:r>
                        <a:rPr lang="ko-KR" altLang="en-US" sz="900" kern="0" spc="0" dirty="0">
                          <a:solidFill>
                            <a:srgbClr val="000000"/>
                          </a:solidFill>
                          <a:effectLst/>
                          <a:ea typeface="맑은 고딕"/>
                        </a:rPr>
                        <a:t>땅콩</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25</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g</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dirty="0">
                          <a:solidFill>
                            <a:srgbClr val="000000"/>
                          </a:solidFill>
                          <a:effectLst/>
                          <a:latin typeface="맑은 고딕"/>
                        </a:rPr>
                        <a:t>37(</a:t>
                      </a:r>
                      <a:r>
                        <a:rPr lang="ko-KR" altLang="en-US" sz="900" kern="0" spc="0" dirty="0">
                          <a:solidFill>
                            <a:srgbClr val="000000"/>
                          </a:solidFill>
                          <a:effectLst/>
                          <a:ea typeface="맑은 고딕"/>
                        </a:rPr>
                        <a:t>원</a:t>
                      </a:r>
                      <a:r>
                        <a:rPr lang="en-US" altLang="ko-KR" sz="900" kern="0" spc="0" dirty="0">
                          <a:solidFill>
                            <a:srgbClr val="000000"/>
                          </a:solidFill>
                          <a:effectLst/>
                          <a:latin typeface="맑은 고딕"/>
                        </a:rPr>
                        <a:t>)</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ko-KR" altLang="en-US" sz="900" kern="0" spc="0" dirty="0">
                          <a:solidFill>
                            <a:srgbClr val="000000"/>
                          </a:solidFill>
                          <a:effectLst/>
                          <a:ea typeface="맑은 고딕"/>
                        </a:rPr>
                        <a:t>대추</a:t>
                      </a:r>
                      <a:endParaRPr lang="ko-KR" altLang="en-US" sz="1050" kern="0" spc="0" dirty="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en-US" sz="900" kern="0" spc="0">
                          <a:solidFill>
                            <a:srgbClr val="000000"/>
                          </a:solidFill>
                          <a:effectLst/>
                          <a:latin typeface="맑은 고딕"/>
                        </a:rPr>
                        <a:t>12</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254(</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40253">
                <a:tc>
                  <a:txBody>
                    <a:bodyPr/>
                    <a:lstStyle/>
                    <a:p>
                      <a:pPr marL="0" marR="0" indent="0" algn="ctr" fontAlgn="base" latinLnBrk="0">
                        <a:lnSpc>
                          <a:spcPct val="160000"/>
                        </a:lnSpc>
                        <a:spcBef>
                          <a:spcPts val="0"/>
                        </a:spcBef>
                        <a:spcAft>
                          <a:spcPts val="0"/>
                        </a:spcAft>
                      </a:pPr>
                      <a:r>
                        <a:rPr lang="ko-KR" altLang="en-US" sz="900" kern="0" spc="0" dirty="0">
                          <a:solidFill>
                            <a:srgbClr val="000000"/>
                          </a:solidFill>
                          <a:effectLst/>
                          <a:ea typeface="맑은 고딕"/>
                        </a:rPr>
                        <a:t>호두</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20</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g</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dirty="0">
                          <a:solidFill>
                            <a:srgbClr val="000000"/>
                          </a:solidFill>
                          <a:effectLst/>
                          <a:latin typeface="맑은 고딕"/>
                        </a:rPr>
                        <a:t>366(</a:t>
                      </a:r>
                      <a:r>
                        <a:rPr lang="ko-KR" altLang="en-US" sz="900" kern="0" spc="0" dirty="0">
                          <a:solidFill>
                            <a:srgbClr val="000000"/>
                          </a:solidFill>
                          <a:effectLst/>
                          <a:ea typeface="맑은 고딕"/>
                        </a:rPr>
                        <a:t>원</a:t>
                      </a:r>
                      <a:r>
                        <a:rPr lang="en-US" altLang="ko-KR" sz="900" kern="0" spc="0" dirty="0">
                          <a:solidFill>
                            <a:srgbClr val="000000"/>
                          </a:solidFill>
                          <a:effectLst/>
                          <a:latin typeface="맑은 고딕"/>
                        </a:rPr>
                        <a:t>)</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ko-KR" altLang="en-US" sz="900" kern="0" spc="0" dirty="0">
                          <a:solidFill>
                            <a:srgbClr val="000000"/>
                          </a:solidFill>
                          <a:effectLst/>
                          <a:ea typeface="맑은 고딕"/>
                        </a:rPr>
                        <a:t>밤</a:t>
                      </a:r>
                      <a:endParaRPr lang="ko-KR" altLang="en-US" sz="1050" kern="0" spc="0" dirty="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en-US" sz="900" kern="0" spc="-30" dirty="0">
                          <a:solidFill>
                            <a:srgbClr val="000000"/>
                          </a:solidFill>
                          <a:effectLst/>
                          <a:latin typeface="맑은 고딕"/>
                        </a:rPr>
                        <a:t>10</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330(</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40253">
                <a:tc>
                  <a:txBody>
                    <a:bodyPr/>
                    <a:lstStyle/>
                    <a:p>
                      <a:pPr marL="0" marR="0" indent="0" algn="ctr" fontAlgn="base" latinLnBrk="0">
                        <a:lnSpc>
                          <a:spcPct val="160000"/>
                        </a:lnSpc>
                        <a:spcBef>
                          <a:spcPts val="0"/>
                        </a:spcBef>
                        <a:spcAft>
                          <a:spcPts val="0"/>
                        </a:spcAft>
                      </a:pPr>
                      <a:r>
                        <a:rPr lang="ko-KR" altLang="en-US" sz="900" kern="0" spc="0">
                          <a:solidFill>
                            <a:srgbClr val="000000"/>
                          </a:solidFill>
                          <a:effectLst/>
                          <a:ea typeface="맑은 고딕"/>
                        </a:rPr>
                        <a:t>잣</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15</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dirty="0">
                          <a:solidFill>
                            <a:srgbClr val="000000"/>
                          </a:solidFill>
                          <a:effectLst/>
                          <a:latin typeface="맑은 고딕"/>
                        </a:rPr>
                        <a:t>143(</a:t>
                      </a:r>
                      <a:r>
                        <a:rPr lang="ko-KR" altLang="en-US" sz="900" kern="0" spc="0" dirty="0">
                          <a:solidFill>
                            <a:srgbClr val="000000"/>
                          </a:solidFill>
                          <a:effectLst/>
                          <a:ea typeface="맑은 고딕"/>
                        </a:rPr>
                        <a:t>원</a:t>
                      </a:r>
                      <a:r>
                        <a:rPr lang="en-US" altLang="ko-KR" sz="900" kern="0" spc="0" dirty="0">
                          <a:solidFill>
                            <a:srgbClr val="000000"/>
                          </a:solidFill>
                          <a:effectLst/>
                          <a:latin typeface="맑은 고딕"/>
                        </a:rPr>
                        <a:t>)</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ko-KR" altLang="en-US" sz="900" kern="0" spc="0" dirty="0">
                          <a:solidFill>
                            <a:srgbClr val="000000"/>
                          </a:solidFill>
                          <a:effectLst/>
                          <a:ea typeface="맑은 고딕"/>
                        </a:rPr>
                        <a:t>은행</a:t>
                      </a:r>
                      <a:endParaRPr lang="ko-KR" altLang="en-US" sz="1050" kern="0" spc="0" dirty="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en-US" sz="900" kern="0" spc="0">
                          <a:solidFill>
                            <a:srgbClr val="000000"/>
                          </a:solidFill>
                          <a:effectLst/>
                          <a:latin typeface="맑은 고딕"/>
                        </a:rPr>
                        <a:t>10</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109(</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40253">
                <a:tc>
                  <a:txBody>
                    <a:bodyPr/>
                    <a:lstStyle/>
                    <a:p>
                      <a:pPr marL="0" marR="0" indent="0" algn="ctr" fontAlgn="base" latinLnBrk="0">
                        <a:lnSpc>
                          <a:spcPct val="160000"/>
                        </a:lnSpc>
                        <a:spcBef>
                          <a:spcPts val="0"/>
                        </a:spcBef>
                        <a:spcAft>
                          <a:spcPts val="0"/>
                        </a:spcAft>
                      </a:pPr>
                      <a:r>
                        <a:rPr lang="ko-KR" altLang="en-US" sz="900" kern="0" spc="0">
                          <a:solidFill>
                            <a:srgbClr val="000000"/>
                          </a:solidFill>
                          <a:effectLst/>
                          <a:ea typeface="맑은 고딕"/>
                        </a:rPr>
                        <a:t>당근</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35</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dirty="0">
                          <a:solidFill>
                            <a:srgbClr val="000000"/>
                          </a:solidFill>
                          <a:effectLst/>
                          <a:latin typeface="맑은 고딕"/>
                        </a:rPr>
                        <a:t>498(</a:t>
                      </a:r>
                      <a:r>
                        <a:rPr lang="ko-KR" altLang="en-US" sz="900" kern="0" spc="0" dirty="0">
                          <a:solidFill>
                            <a:srgbClr val="000000"/>
                          </a:solidFill>
                          <a:effectLst/>
                          <a:ea typeface="맑은 고딕"/>
                        </a:rPr>
                        <a:t>원</a:t>
                      </a:r>
                      <a:r>
                        <a:rPr lang="en-US" altLang="ko-KR" sz="900" kern="0" spc="0" dirty="0">
                          <a:solidFill>
                            <a:srgbClr val="000000"/>
                          </a:solidFill>
                          <a:effectLst/>
                          <a:latin typeface="맑은 고딕"/>
                        </a:rPr>
                        <a:t>)</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ko-KR" altLang="en-US" sz="900" kern="0" spc="0" dirty="0">
                          <a:solidFill>
                            <a:srgbClr val="000000"/>
                          </a:solidFill>
                          <a:effectLst/>
                          <a:ea typeface="맑은 고딕"/>
                        </a:rPr>
                        <a:t>숙주</a:t>
                      </a:r>
                      <a:endParaRPr lang="ko-KR" altLang="en-US" sz="1050" kern="0" spc="0" dirty="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30</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500(</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40253">
                <a:tc>
                  <a:txBody>
                    <a:bodyPr/>
                    <a:lstStyle/>
                    <a:p>
                      <a:pPr marL="0" marR="0" indent="0" algn="ctr" fontAlgn="base" latinLnBrk="0">
                        <a:lnSpc>
                          <a:spcPct val="160000"/>
                        </a:lnSpc>
                        <a:spcBef>
                          <a:spcPts val="0"/>
                        </a:spcBef>
                        <a:spcAft>
                          <a:spcPts val="0"/>
                        </a:spcAft>
                      </a:pPr>
                      <a:r>
                        <a:rPr lang="ko-KR" altLang="en-US" sz="900" kern="0" spc="0">
                          <a:solidFill>
                            <a:srgbClr val="000000"/>
                          </a:solidFill>
                          <a:effectLst/>
                          <a:ea typeface="맑은 고딕"/>
                        </a:rPr>
                        <a:t>양파</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50</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dirty="0">
                          <a:solidFill>
                            <a:srgbClr val="000000"/>
                          </a:solidFill>
                          <a:effectLst/>
                          <a:latin typeface="맑은 고딕"/>
                        </a:rPr>
                        <a:t>705(</a:t>
                      </a:r>
                      <a:r>
                        <a:rPr lang="ko-KR" altLang="en-US" sz="900" kern="0" spc="0" dirty="0">
                          <a:solidFill>
                            <a:srgbClr val="000000"/>
                          </a:solidFill>
                          <a:effectLst/>
                          <a:ea typeface="맑은 고딕"/>
                        </a:rPr>
                        <a:t>원</a:t>
                      </a:r>
                      <a:r>
                        <a:rPr lang="en-US" altLang="ko-KR" sz="900" kern="0" spc="0" dirty="0">
                          <a:solidFill>
                            <a:srgbClr val="000000"/>
                          </a:solidFill>
                          <a:effectLst/>
                          <a:latin typeface="맑은 고딕"/>
                        </a:rPr>
                        <a:t>)</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ko-KR" altLang="en-US" sz="900" kern="0" spc="0" dirty="0">
                          <a:solidFill>
                            <a:srgbClr val="000000"/>
                          </a:solidFill>
                          <a:effectLst/>
                          <a:ea typeface="맑은 고딕"/>
                        </a:rPr>
                        <a:t>파</a:t>
                      </a:r>
                      <a:endParaRPr lang="ko-KR" altLang="en-US" sz="1050" kern="0" spc="0" dirty="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20</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g</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43(</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40253">
                <a:tc>
                  <a:txBody>
                    <a:bodyPr/>
                    <a:lstStyle/>
                    <a:p>
                      <a:pPr marL="0" marR="0" indent="0" algn="ctr" fontAlgn="base" latinLnBrk="0">
                        <a:lnSpc>
                          <a:spcPct val="160000"/>
                        </a:lnSpc>
                        <a:spcBef>
                          <a:spcPts val="0"/>
                        </a:spcBef>
                        <a:spcAft>
                          <a:spcPts val="0"/>
                        </a:spcAft>
                      </a:pPr>
                      <a:r>
                        <a:rPr lang="ko-KR" altLang="en-US" sz="900" kern="0" spc="0">
                          <a:solidFill>
                            <a:srgbClr val="000000"/>
                          </a:solidFill>
                          <a:effectLst/>
                          <a:ea typeface="맑은 고딕"/>
                        </a:rPr>
                        <a:t>애호박</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30</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620(</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ko-KR" altLang="en-US" sz="900" kern="0" spc="0" dirty="0">
                          <a:solidFill>
                            <a:srgbClr val="000000"/>
                          </a:solidFill>
                          <a:effectLst/>
                          <a:ea typeface="맑은 고딕"/>
                        </a:rPr>
                        <a:t>마늘</a:t>
                      </a:r>
                      <a:endParaRPr lang="ko-KR" altLang="en-US" sz="1050" kern="0" spc="0" dirty="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10</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g</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171(</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40253">
                <a:tc>
                  <a:txBody>
                    <a:bodyPr/>
                    <a:lstStyle/>
                    <a:p>
                      <a:pPr marL="0" marR="0" indent="0" algn="ctr" fontAlgn="base" latinLnBrk="0">
                        <a:lnSpc>
                          <a:spcPct val="160000"/>
                        </a:lnSpc>
                        <a:spcBef>
                          <a:spcPts val="0"/>
                        </a:spcBef>
                        <a:spcAft>
                          <a:spcPts val="0"/>
                        </a:spcAft>
                      </a:pPr>
                      <a:r>
                        <a:rPr lang="ko-KR" altLang="en-US" sz="900" kern="0" spc="0">
                          <a:solidFill>
                            <a:srgbClr val="000000"/>
                          </a:solidFill>
                          <a:effectLst/>
                          <a:ea typeface="맑은 고딕"/>
                        </a:rPr>
                        <a:t>감자</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50</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427(</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ko-KR" altLang="en-US" sz="900" kern="0" spc="0" dirty="0">
                          <a:solidFill>
                            <a:srgbClr val="000000"/>
                          </a:solidFill>
                          <a:effectLst/>
                          <a:ea typeface="맑은 고딕"/>
                        </a:rPr>
                        <a:t>명란젓</a:t>
                      </a:r>
                      <a:endParaRPr lang="ko-KR" altLang="en-US" sz="1050" kern="0" spc="0" dirty="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35</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g</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398(</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40253">
                <a:tc>
                  <a:txBody>
                    <a:bodyPr/>
                    <a:lstStyle/>
                    <a:p>
                      <a:pPr marL="0" marR="0" indent="0" algn="ctr" fontAlgn="base" latinLnBrk="0">
                        <a:lnSpc>
                          <a:spcPct val="160000"/>
                        </a:lnSpc>
                        <a:spcBef>
                          <a:spcPts val="0"/>
                        </a:spcBef>
                        <a:spcAft>
                          <a:spcPts val="0"/>
                        </a:spcAft>
                      </a:pPr>
                      <a:r>
                        <a:rPr lang="ko-KR" altLang="en-US" sz="900" kern="0" spc="0">
                          <a:solidFill>
                            <a:srgbClr val="000000"/>
                          </a:solidFill>
                          <a:effectLst/>
                          <a:ea typeface="맑은 고딕"/>
                        </a:rPr>
                        <a:t>새우</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35</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g</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1480(</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ko-KR" altLang="en-US" sz="900" kern="0" spc="0" dirty="0">
                          <a:solidFill>
                            <a:srgbClr val="000000"/>
                          </a:solidFill>
                          <a:effectLst/>
                          <a:ea typeface="맑은 고딕"/>
                        </a:rPr>
                        <a:t>쪽파</a:t>
                      </a:r>
                      <a:endParaRPr lang="ko-KR" altLang="en-US" sz="1050" kern="0" spc="0" dirty="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15</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g</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158(</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40253">
                <a:tc>
                  <a:txBody>
                    <a:bodyPr/>
                    <a:lstStyle/>
                    <a:p>
                      <a:pPr marL="0" marR="0" indent="0" algn="ctr" fontAlgn="base" latinLnBrk="0">
                        <a:lnSpc>
                          <a:spcPct val="160000"/>
                        </a:lnSpc>
                        <a:spcBef>
                          <a:spcPts val="0"/>
                        </a:spcBef>
                        <a:spcAft>
                          <a:spcPts val="0"/>
                        </a:spcAft>
                      </a:pPr>
                      <a:r>
                        <a:rPr lang="ko-KR" altLang="en-US" sz="900" kern="0" spc="0">
                          <a:solidFill>
                            <a:srgbClr val="000000"/>
                          </a:solidFill>
                          <a:effectLst/>
                          <a:ea typeface="맑은 고딕"/>
                        </a:rPr>
                        <a:t>오징어</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35</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g</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997(</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ko-KR" altLang="en-US" sz="900" kern="0" spc="0" dirty="0">
                          <a:solidFill>
                            <a:srgbClr val="000000"/>
                          </a:solidFill>
                          <a:effectLst/>
                          <a:ea typeface="맑은 고딕"/>
                        </a:rPr>
                        <a:t>청양고추</a:t>
                      </a:r>
                      <a:endParaRPr lang="ko-KR" altLang="en-US" sz="1050" kern="0" spc="0" dirty="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10</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g</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dirty="0">
                          <a:solidFill>
                            <a:srgbClr val="000000"/>
                          </a:solidFill>
                          <a:effectLst/>
                          <a:latin typeface="맑은 고딕"/>
                        </a:rPr>
                        <a:t>100(</a:t>
                      </a:r>
                      <a:r>
                        <a:rPr lang="ko-KR" altLang="en-US" sz="900" kern="0" spc="0" dirty="0">
                          <a:solidFill>
                            <a:srgbClr val="000000"/>
                          </a:solidFill>
                          <a:effectLst/>
                          <a:ea typeface="맑은 고딕"/>
                        </a:rPr>
                        <a:t>원</a:t>
                      </a:r>
                      <a:r>
                        <a:rPr lang="en-US" altLang="ko-KR" sz="900" kern="0" spc="0" dirty="0">
                          <a:solidFill>
                            <a:srgbClr val="000000"/>
                          </a:solidFill>
                          <a:effectLst/>
                          <a:latin typeface="맑은 고딕"/>
                        </a:rPr>
                        <a:t>)</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240253">
                <a:tc>
                  <a:txBody>
                    <a:bodyPr/>
                    <a:lstStyle/>
                    <a:p>
                      <a:pPr marL="0" marR="0" indent="0" algn="ctr" fontAlgn="base" latinLnBrk="0">
                        <a:lnSpc>
                          <a:spcPct val="160000"/>
                        </a:lnSpc>
                        <a:spcBef>
                          <a:spcPts val="0"/>
                        </a:spcBef>
                        <a:spcAft>
                          <a:spcPts val="0"/>
                        </a:spcAft>
                      </a:pPr>
                      <a:r>
                        <a:rPr lang="ko-KR" altLang="en-US" sz="900" kern="0" spc="0">
                          <a:solidFill>
                            <a:srgbClr val="000000"/>
                          </a:solidFill>
                          <a:effectLst/>
                          <a:ea typeface="맑은 고딕"/>
                        </a:rPr>
                        <a:t>낙지</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25</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g</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dirty="0">
                          <a:solidFill>
                            <a:srgbClr val="000000"/>
                          </a:solidFill>
                          <a:effectLst/>
                          <a:latin typeface="맑은 고딕"/>
                        </a:rPr>
                        <a:t>1227(</a:t>
                      </a:r>
                      <a:r>
                        <a:rPr lang="ko-KR" altLang="en-US" sz="900" kern="0" spc="0" dirty="0">
                          <a:solidFill>
                            <a:srgbClr val="000000"/>
                          </a:solidFill>
                          <a:effectLst/>
                          <a:ea typeface="맑은 고딕"/>
                        </a:rPr>
                        <a:t>원</a:t>
                      </a:r>
                      <a:r>
                        <a:rPr lang="en-US" altLang="ko-KR" sz="900" kern="0" spc="0" dirty="0">
                          <a:solidFill>
                            <a:srgbClr val="000000"/>
                          </a:solidFill>
                          <a:effectLst/>
                          <a:latin typeface="맑은 고딕"/>
                        </a:rPr>
                        <a:t>)</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ko-KR" altLang="en-US" sz="900" kern="0" spc="0" dirty="0">
                          <a:solidFill>
                            <a:srgbClr val="000000"/>
                          </a:solidFill>
                          <a:effectLst/>
                          <a:ea typeface="맑은 고딕"/>
                        </a:rPr>
                        <a:t>가지</a:t>
                      </a:r>
                      <a:endParaRPr lang="ko-KR" altLang="en-US" sz="1050" kern="0" spc="0" dirty="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35</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dirty="0">
                          <a:solidFill>
                            <a:srgbClr val="000000"/>
                          </a:solidFill>
                          <a:effectLst/>
                          <a:latin typeface="맑은 고딕"/>
                        </a:rPr>
                        <a:t>g</a:t>
                      </a:r>
                      <a:endParaRPr 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dirty="0">
                          <a:solidFill>
                            <a:srgbClr val="000000"/>
                          </a:solidFill>
                          <a:effectLst/>
                          <a:latin typeface="맑은 고딕"/>
                        </a:rPr>
                        <a:t>224(</a:t>
                      </a:r>
                      <a:r>
                        <a:rPr lang="ko-KR" altLang="en-US" sz="900" kern="0" spc="0" dirty="0">
                          <a:solidFill>
                            <a:srgbClr val="000000"/>
                          </a:solidFill>
                          <a:effectLst/>
                          <a:ea typeface="맑은 고딕"/>
                        </a:rPr>
                        <a:t>원</a:t>
                      </a:r>
                      <a:r>
                        <a:rPr lang="en-US" altLang="ko-KR" sz="900" kern="0" spc="0" dirty="0">
                          <a:solidFill>
                            <a:srgbClr val="000000"/>
                          </a:solidFill>
                          <a:effectLst/>
                          <a:latin typeface="맑은 고딕"/>
                        </a:rPr>
                        <a:t>)</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240253">
                <a:tc>
                  <a:txBody>
                    <a:bodyPr/>
                    <a:lstStyle/>
                    <a:p>
                      <a:pPr marL="0" marR="0" indent="0" algn="ctr" fontAlgn="base" latinLnBrk="0">
                        <a:lnSpc>
                          <a:spcPct val="160000"/>
                        </a:lnSpc>
                        <a:spcBef>
                          <a:spcPts val="0"/>
                        </a:spcBef>
                        <a:spcAft>
                          <a:spcPts val="0"/>
                        </a:spcAft>
                      </a:pPr>
                      <a:r>
                        <a:rPr lang="ko-KR" altLang="en-US" sz="900" kern="0" spc="0">
                          <a:solidFill>
                            <a:srgbClr val="000000"/>
                          </a:solidFill>
                          <a:effectLst/>
                          <a:ea typeface="맑은 고딕"/>
                        </a:rPr>
                        <a:t>홍고추</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12</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dirty="0">
                          <a:solidFill>
                            <a:srgbClr val="000000"/>
                          </a:solidFill>
                          <a:effectLst/>
                          <a:latin typeface="맑은 고딕"/>
                        </a:rPr>
                        <a:t>107(</a:t>
                      </a:r>
                      <a:r>
                        <a:rPr lang="ko-KR" altLang="en-US" sz="900" kern="0" spc="0" dirty="0">
                          <a:solidFill>
                            <a:srgbClr val="000000"/>
                          </a:solidFill>
                          <a:effectLst/>
                          <a:ea typeface="맑은 고딕"/>
                        </a:rPr>
                        <a:t>원</a:t>
                      </a:r>
                      <a:r>
                        <a:rPr lang="en-US" altLang="ko-KR" sz="900" kern="0" spc="0" dirty="0">
                          <a:solidFill>
                            <a:srgbClr val="000000"/>
                          </a:solidFill>
                          <a:effectLst/>
                          <a:latin typeface="맑은 고딕"/>
                        </a:rPr>
                        <a:t>)</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ko-KR" altLang="en-US" sz="900" kern="0" spc="0">
                          <a:solidFill>
                            <a:srgbClr val="000000"/>
                          </a:solidFill>
                          <a:effectLst/>
                          <a:ea typeface="맑은 고딕"/>
                        </a:rPr>
                        <a:t>옥수수</a:t>
                      </a:r>
                      <a:endParaRPr lang="ko-KR" altLang="en-US" sz="1050" kern="0" spc="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20</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dirty="0">
                          <a:solidFill>
                            <a:srgbClr val="000000"/>
                          </a:solidFill>
                          <a:effectLst/>
                          <a:latin typeface="맑은 고딕"/>
                        </a:rPr>
                        <a:t>359(</a:t>
                      </a:r>
                      <a:r>
                        <a:rPr lang="ko-KR" altLang="en-US" sz="900" kern="0" spc="0" dirty="0">
                          <a:solidFill>
                            <a:srgbClr val="000000"/>
                          </a:solidFill>
                          <a:effectLst/>
                          <a:ea typeface="맑은 고딕"/>
                        </a:rPr>
                        <a:t>원</a:t>
                      </a:r>
                      <a:r>
                        <a:rPr lang="en-US" altLang="ko-KR" sz="900" kern="0" spc="0" dirty="0">
                          <a:solidFill>
                            <a:srgbClr val="000000"/>
                          </a:solidFill>
                          <a:effectLst/>
                          <a:latin typeface="맑은 고딕"/>
                        </a:rPr>
                        <a:t>)</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240253">
                <a:tc>
                  <a:txBody>
                    <a:bodyPr/>
                    <a:lstStyle/>
                    <a:p>
                      <a:pPr marL="0" marR="0" indent="0" algn="ctr" fontAlgn="base" latinLnBrk="0">
                        <a:lnSpc>
                          <a:spcPct val="160000"/>
                        </a:lnSpc>
                        <a:spcBef>
                          <a:spcPts val="0"/>
                        </a:spcBef>
                        <a:spcAft>
                          <a:spcPts val="0"/>
                        </a:spcAft>
                      </a:pPr>
                      <a:r>
                        <a:rPr lang="ko-KR" altLang="en-US" sz="900" kern="0" spc="0">
                          <a:solidFill>
                            <a:srgbClr val="000000"/>
                          </a:solidFill>
                          <a:effectLst/>
                          <a:ea typeface="맑은 고딕"/>
                        </a:rPr>
                        <a:t>소고기</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38</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890(</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25400" marR="25400" indent="0" algn="ctr" fontAlgn="base" latinLnBrk="0">
                        <a:lnSpc>
                          <a:spcPct val="160000"/>
                        </a:lnSpc>
                        <a:spcBef>
                          <a:spcPts val="0"/>
                        </a:spcBef>
                        <a:spcAft>
                          <a:spcPts val="0"/>
                        </a:spcAft>
                      </a:pPr>
                      <a:r>
                        <a:rPr lang="ko-KR" altLang="en-US" sz="900" kern="0" spc="0">
                          <a:solidFill>
                            <a:srgbClr val="000000"/>
                          </a:solidFill>
                          <a:effectLst/>
                          <a:ea typeface="맑은 고딕"/>
                        </a:rPr>
                        <a:t>옥수수가루</a:t>
                      </a:r>
                      <a:endParaRPr lang="ko-KR" altLang="en-US" sz="1050" kern="0" spc="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10</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dirty="0">
                          <a:solidFill>
                            <a:srgbClr val="000000"/>
                          </a:solidFill>
                          <a:effectLst/>
                          <a:latin typeface="맑은 고딕"/>
                        </a:rPr>
                        <a:t>38(</a:t>
                      </a:r>
                      <a:r>
                        <a:rPr lang="ko-KR" altLang="en-US" sz="900" kern="0" spc="0" dirty="0">
                          <a:solidFill>
                            <a:srgbClr val="000000"/>
                          </a:solidFill>
                          <a:effectLst/>
                          <a:ea typeface="맑은 고딕"/>
                        </a:rPr>
                        <a:t>원</a:t>
                      </a:r>
                      <a:r>
                        <a:rPr lang="en-US" altLang="ko-KR" sz="900" kern="0" spc="0" dirty="0">
                          <a:solidFill>
                            <a:srgbClr val="000000"/>
                          </a:solidFill>
                          <a:effectLst/>
                          <a:latin typeface="맑은 고딕"/>
                        </a:rPr>
                        <a:t>)</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260811">
                <a:tc>
                  <a:txBody>
                    <a:bodyPr/>
                    <a:lstStyle/>
                    <a:p>
                      <a:pPr marL="0" marR="0" indent="0" algn="ctr" fontAlgn="base" latinLnBrk="0">
                        <a:lnSpc>
                          <a:spcPct val="160000"/>
                        </a:lnSpc>
                        <a:spcBef>
                          <a:spcPts val="0"/>
                        </a:spcBef>
                        <a:spcAft>
                          <a:spcPts val="0"/>
                        </a:spcAft>
                      </a:pPr>
                      <a:r>
                        <a:rPr lang="ko-KR" altLang="en-US" sz="900" kern="0" spc="0" dirty="0">
                          <a:solidFill>
                            <a:srgbClr val="000000"/>
                          </a:solidFill>
                          <a:effectLst/>
                          <a:ea typeface="맑은 고딕"/>
                        </a:rPr>
                        <a:t>우엉</a:t>
                      </a: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20</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맑은 고딕"/>
                        </a:rPr>
                        <a:t>g</a:t>
                      </a:r>
                      <a:endParaRPr 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altLang="ko-KR" sz="900" kern="0" spc="0">
                          <a:solidFill>
                            <a:srgbClr val="000000"/>
                          </a:solidFill>
                          <a:effectLst/>
                          <a:latin typeface="맑은 고딕"/>
                        </a:rPr>
                        <a:t>400(</a:t>
                      </a:r>
                      <a:r>
                        <a:rPr lang="ko-KR" altLang="en-US" sz="900" kern="0" spc="0">
                          <a:solidFill>
                            <a:srgbClr val="000000"/>
                          </a:solidFill>
                          <a:effectLst/>
                          <a:ea typeface="맑은 고딕"/>
                        </a:rPr>
                        <a:t>원</a:t>
                      </a:r>
                      <a:r>
                        <a:rPr lang="en-US" altLang="ko-KR" sz="900" kern="0" spc="0">
                          <a:solidFill>
                            <a:srgbClr val="000000"/>
                          </a:solidFill>
                          <a:effectLst/>
                          <a:latin typeface="맑은 고딕"/>
                        </a:rPr>
                        <a:t>)</a:t>
                      </a:r>
                      <a:endParaRPr lang="ko-KR" altLang="en-US" sz="1050" kern="0" spc="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2385" cap="flat" cmpd="dbl"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gridSpan="4">
                  <a:txBody>
                    <a:bodyPr/>
                    <a:lstStyle/>
                    <a:p>
                      <a:pPr marL="25400" marR="25400" indent="0" algn="ctr" fontAlgn="base" latinLnBrk="0">
                        <a:lnSpc>
                          <a:spcPct val="160000"/>
                        </a:lnSpc>
                        <a:spcBef>
                          <a:spcPts val="0"/>
                        </a:spcBef>
                        <a:spcAft>
                          <a:spcPts val="0"/>
                        </a:spcAft>
                      </a:pPr>
                      <a:r>
                        <a:rPr lang="ko-KR" altLang="en-US" sz="1050" kern="0" spc="0" dirty="0" smtClean="0">
                          <a:solidFill>
                            <a:srgbClr val="000000"/>
                          </a:solidFill>
                          <a:effectLst/>
                        </a:rPr>
                        <a:t>총 합 </a:t>
                      </a:r>
                      <a:r>
                        <a:rPr lang="en-US" altLang="ko-KR" sz="1050" kern="0" spc="0" dirty="0" smtClean="0">
                          <a:solidFill>
                            <a:srgbClr val="000000"/>
                          </a:solidFill>
                          <a:effectLst/>
                        </a:rPr>
                        <a:t>= 14768 (</a:t>
                      </a:r>
                      <a:r>
                        <a:rPr lang="ko-KR" altLang="en-US" sz="1050" kern="0" spc="0" dirty="0" smtClean="0">
                          <a:solidFill>
                            <a:srgbClr val="000000"/>
                          </a:solidFill>
                          <a:effectLst/>
                        </a:rPr>
                        <a:t>원</a:t>
                      </a:r>
                      <a:r>
                        <a:rPr lang="en-US" altLang="ko-KR" sz="1050" kern="0" spc="0" dirty="0" smtClean="0">
                          <a:solidFill>
                            <a:srgbClr val="000000"/>
                          </a:solidFill>
                          <a:effectLst/>
                        </a:rPr>
                        <a:t>)</a:t>
                      </a:r>
                      <a:endParaRPr lang="ko-KR" altLang="en-US" sz="1050" kern="0" spc="0" dirty="0">
                        <a:solidFill>
                          <a:srgbClr val="000000"/>
                        </a:solidFill>
                        <a:effectLst/>
                      </a:endParaRPr>
                    </a:p>
                  </a:txBody>
                  <a:tcPr marL="17907" marR="17907" marT="17907" marB="17907" anchor="ctr">
                    <a:lnL w="32385" cap="flat" cmpd="dbl"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pPr marL="0" marR="0" indent="0" algn="ctr" fontAlgn="base" latinLnBrk="0">
                        <a:lnSpc>
                          <a:spcPct val="160000"/>
                        </a:lnSpc>
                        <a:spcBef>
                          <a:spcPts val="0"/>
                        </a:spcBef>
                        <a:spcAft>
                          <a:spcPts val="0"/>
                        </a:spcAft>
                      </a:pP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pPr marL="0" marR="0" indent="0" algn="ctr" fontAlgn="base" latinLnBrk="0">
                        <a:lnSpc>
                          <a:spcPct val="160000"/>
                        </a:lnSpc>
                        <a:spcBef>
                          <a:spcPts val="0"/>
                        </a:spcBef>
                        <a:spcAft>
                          <a:spcPts val="0"/>
                        </a:spcAft>
                      </a:pP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pPr marL="0" marR="0" indent="0" algn="ctr" fontAlgn="base" latinLnBrk="0">
                        <a:lnSpc>
                          <a:spcPct val="160000"/>
                        </a:lnSpc>
                        <a:spcBef>
                          <a:spcPts val="0"/>
                        </a:spcBef>
                        <a:spcAft>
                          <a:spcPts val="0"/>
                        </a:spcAft>
                      </a:pPr>
                      <a:endParaRPr lang="ko-KR" altLang="en-US" sz="1050" kern="0" spc="0" dirty="0">
                        <a:solidFill>
                          <a:srgbClr val="000000"/>
                        </a:solidFill>
                        <a:effectLst/>
                      </a:endParaRPr>
                    </a:p>
                  </a:txBody>
                  <a:tcPr marL="17907" marR="17907" marT="17907" marB="17907" anchor="ctr">
                    <a:lnL w="3556" cap="flat" cmpd="sng" algn="ctr">
                      <a:solidFill>
                        <a:srgbClr val="000000"/>
                      </a:solidFill>
                      <a:prstDash val="solid"/>
                      <a:round/>
                      <a:headEnd type="none" w="med" len="med"/>
                      <a:tailEnd type="none" w="med" len="med"/>
                    </a:lnL>
                    <a:lnR w="2159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bl>
          </a:graphicData>
        </a:graphic>
      </p:graphicFrame>
      <p:sp>
        <p:nvSpPr>
          <p:cNvPr id="10" name="Rectangle 1"/>
          <p:cNvSpPr>
            <a:spLocks noChangeArrowheads="1"/>
          </p:cNvSpPr>
          <p:nvPr/>
        </p:nvSpPr>
        <p:spPr bwMode="auto">
          <a:xfrm>
            <a:off x="1347788" y="1852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12" name="그림 11"/>
          <p:cNvPicPr>
            <a:picLocks noChangeAspect="1"/>
          </p:cNvPicPr>
          <p:nvPr/>
        </p:nvPicPr>
        <p:blipFill>
          <a:blip r:embed="rId3" cstate="print">
            <a:extLst>
              <a:ext uri="{BEBA8EAE-BF5A-486C-A8C5-ECC9F3942E4B}">
                <a14:imgProps xmlns:a14="http://schemas.microsoft.com/office/drawing/2010/main">
                  <a14:imgLayer r:embed="rId4">
                    <a14:imgEffect>
                      <a14:backgroundRemoval t="2768" b="74729" l="4015" r="93796">
                        <a14:foregroundMark x1="53650" y1="67870" x2="57299" y2="89290"/>
                        <a14:foregroundMark x1="58029" y1="89049" x2="63686" y2="92178"/>
                        <a14:foregroundMark x1="62956" y1="91576" x2="79745" y2="92659"/>
                        <a14:foregroundMark x1="79380" y1="92419" x2="88321" y2="86643"/>
                        <a14:foregroundMark x1="88321" y1="86643" x2="90146" y2="33213"/>
                        <a14:foregroundMark x1="89416" y1="32491" x2="81387" y2="12996"/>
                        <a14:foregroundMark x1="81022" y1="13839" x2="63504" y2="2768"/>
                        <a14:foregroundMark x1="63686" y1="3249" x2="44343" y2="2768"/>
                        <a14:foregroundMark x1="43978" y1="2768" x2="27372" y2="9266"/>
                        <a14:foregroundMark x1="27372" y1="9266" x2="12226" y2="32010"/>
                        <a14:foregroundMark x1="12409" y1="32250" x2="4197" y2="53670"/>
                      </a14:backgroundRemoval>
                    </a14:imgEffect>
                  </a14:imgLayer>
                </a14:imgProps>
              </a:ext>
              <a:ext uri="{28A0092B-C50C-407E-A947-70E740481C1C}">
                <a14:useLocalDpi xmlns:a14="http://schemas.microsoft.com/office/drawing/2010/main" val="0"/>
              </a:ext>
            </a:extLst>
          </a:blip>
          <a:stretch>
            <a:fillRect/>
          </a:stretch>
        </p:blipFill>
        <p:spPr>
          <a:xfrm>
            <a:off x="-11736" y="4994028"/>
            <a:ext cx="1460610" cy="2214903"/>
          </a:xfrm>
          <a:prstGeom prst="rect">
            <a:avLst/>
          </a:prstGeom>
        </p:spPr>
      </p:pic>
      <p:pic>
        <p:nvPicPr>
          <p:cNvPr id="102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8953" l="943" r="100000">
                        <a14:foregroundMark x1="12579" y1="14136" x2="13208" y2="8377"/>
                        <a14:foregroundMark x1="14151" y1="9424" x2="21698" y2="3403"/>
                        <a14:foregroundMark x1="3459" y1="63089" x2="3459" y2="63089"/>
                        <a14:foregroundMark x1="4088" y1="63351" x2="6289" y2="92408"/>
                        <a14:foregroundMark x1="6289" y1="92408" x2="10377" y2="96859"/>
                        <a14:foregroundMark x1="11006" y1="96335" x2="33019" y2="97644"/>
                        <a14:foregroundMark x1="33019" y1="97644" x2="53145" y2="84293"/>
                        <a14:foregroundMark x1="50629" y1="86126" x2="62893" y2="85602"/>
                        <a14:foregroundMark x1="63522" y1="85602" x2="63522" y2="85602"/>
                        <a14:foregroundMark x1="63522" y1="85602" x2="84906" y2="81414"/>
                        <a14:foregroundMark x1="84906" y1="80105" x2="86478" y2="77749"/>
                        <a14:foregroundMark x1="14151" y1="9686" x2="17610" y2="6021"/>
                        <a14:foregroundMark x1="13208" y1="10995" x2="22642" y2="3141"/>
                        <a14:backgroundMark x1="12893" y1="12304" x2="22642" y2="4188"/>
                        <a14:backgroundMark x1="22642" y1="3403" x2="22642" y2="2356"/>
                        <a14:backgroundMark x1="22013" y1="3141" x2="11006" y2="11257"/>
                        <a14:backgroundMark x1="11006" y1="11257" x2="11006" y2="11257"/>
                        <a14:backgroundMark x1="12893" y1="11257" x2="23270" y2="3927"/>
                        <a14:backgroundMark x1="23270" y1="3927" x2="21698" y2="1571"/>
                        <a14:backgroundMark x1="11950" y1="11518" x2="21698" y2="2880"/>
                      </a14:backgroundRemoval>
                    </a14:imgEffect>
                    <a14:imgEffect>
                      <a14:sharpenSoften amount="-16000"/>
                    </a14:imgEffect>
                  </a14:imgLayer>
                </a14:imgProps>
              </a:ext>
              <a:ext uri="{28A0092B-C50C-407E-A947-70E740481C1C}">
                <a14:useLocalDpi xmlns:a14="http://schemas.microsoft.com/office/drawing/2010/main" val="0"/>
              </a:ext>
            </a:extLst>
          </a:blip>
          <a:srcRect l="3601" t="5081" b="1"/>
          <a:stretch/>
        </p:blipFill>
        <p:spPr bwMode="auto">
          <a:xfrm rot="1792667">
            <a:off x="1345752" y="5367134"/>
            <a:ext cx="1358994" cy="160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직사각형 10"/>
          <p:cNvSpPr/>
          <p:nvPr/>
        </p:nvSpPr>
        <p:spPr>
          <a:xfrm>
            <a:off x="1764663" y="5123742"/>
            <a:ext cx="266083" cy="140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 name="구부러진 연결선 19"/>
          <p:cNvCxnSpPr/>
          <p:nvPr/>
        </p:nvCxnSpPr>
        <p:spPr>
          <a:xfrm rot="5400000">
            <a:off x="1273938" y="3958519"/>
            <a:ext cx="1242643" cy="828374"/>
          </a:xfrm>
          <a:prstGeom prst="curvedConnector3">
            <a:avLst/>
          </a:prstGeom>
          <a:ln>
            <a:solidFill>
              <a:srgbClr val="C80E7D"/>
            </a:solidFill>
            <a:tailEnd type="arrow"/>
          </a:ln>
        </p:spPr>
        <p:style>
          <a:lnRef idx="1">
            <a:schemeClr val="accent1"/>
          </a:lnRef>
          <a:fillRef idx="0">
            <a:schemeClr val="accent1"/>
          </a:fillRef>
          <a:effectRef idx="0">
            <a:schemeClr val="accent1"/>
          </a:effectRef>
          <a:fontRef idx="minor">
            <a:schemeClr val="tx1"/>
          </a:fontRef>
        </p:style>
      </p:cxnSp>
      <p:cxnSp>
        <p:nvCxnSpPr>
          <p:cNvPr id="22" name="구부러진 연결선 21"/>
          <p:cNvCxnSpPr/>
          <p:nvPr/>
        </p:nvCxnSpPr>
        <p:spPr>
          <a:xfrm rot="10800000" flipV="1">
            <a:off x="2930770" y="5814646"/>
            <a:ext cx="1418493" cy="562708"/>
          </a:xfrm>
          <a:prstGeom prst="curvedConnector3">
            <a:avLst/>
          </a:prstGeom>
          <a:ln>
            <a:solidFill>
              <a:srgbClr val="C80E7D"/>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401" y="5084239"/>
            <a:ext cx="3841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직사각형 2"/>
          <p:cNvSpPr/>
          <p:nvPr/>
        </p:nvSpPr>
        <p:spPr>
          <a:xfrm>
            <a:off x="731318" y="6482856"/>
            <a:ext cx="348251" cy="211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218427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pSp>
        <p:nvGrpSpPr>
          <p:cNvPr id="27" name="그룹 26"/>
          <p:cNvGrpSpPr/>
          <p:nvPr/>
        </p:nvGrpSpPr>
        <p:grpSpPr>
          <a:xfrm>
            <a:off x="601318" y="528034"/>
            <a:ext cx="879754" cy="879754"/>
            <a:chOff x="1661375" y="1996224"/>
            <a:chExt cx="1996225" cy="1996225"/>
          </a:xfrm>
        </p:grpSpPr>
        <p:sp>
          <p:nvSpPr>
            <p:cNvPr id="4" name="팔각형 3"/>
            <p:cNvSpPr/>
            <p:nvPr/>
          </p:nvSpPr>
          <p:spPr>
            <a:xfrm>
              <a:off x="1661375" y="1996224"/>
              <a:ext cx="1996225" cy="1996225"/>
            </a:xfrm>
            <a:prstGeom prst="octagon">
              <a:avLst/>
            </a:prstGeom>
            <a:solidFill>
              <a:srgbClr val="C80E7D">
                <a:alpha val="6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 name="직선 연결선 5"/>
            <p:cNvCxnSpPr>
              <a:stCxn id="4" idx="6"/>
              <a:endCxn id="4"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a:stCxn id="4" idx="5"/>
              <a:endCxn id="4"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a:stCxn id="4" idx="4"/>
              <a:endCxn id="4"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4" idx="3"/>
              <a:endCxn id="4"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532587" y="631065"/>
            <a:ext cx="4855334" cy="584775"/>
          </a:xfrm>
          <a:prstGeom prst="rect">
            <a:avLst/>
          </a:prstGeom>
          <a:noFill/>
        </p:spPr>
        <p:txBody>
          <a:bodyPr wrap="square" rtlCol="0">
            <a:spAutoFit/>
          </a:bodyPr>
          <a:lstStyle/>
          <a:p>
            <a:r>
              <a:rPr lang="ko-KR" altLang="en-US" sz="3200" b="1" dirty="0" smtClean="0">
                <a:solidFill>
                  <a:schemeClr val="bg1"/>
                </a:solidFill>
                <a:effectLst>
                  <a:outerShdw blurRad="38100" dist="38100" dir="2700000" algn="tl">
                    <a:srgbClr val="000000">
                      <a:alpha val="43137"/>
                    </a:srgbClr>
                  </a:outerShdw>
                </a:effectLst>
              </a:rPr>
              <a:t>오방 색 죽 상 소개</a:t>
            </a:r>
            <a:endParaRPr lang="ko-KR" altLang="en-US" sz="3200" b="1" dirty="0">
              <a:solidFill>
                <a:schemeClr val="bg1"/>
              </a:solidFill>
              <a:effectLst>
                <a:outerShdw blurRad="38100" dist="38100" dir="2700000" algn="tl">
                  <a:srgbClr val="000000">
                    <a:alpha val="43137"/>
                  </a:srgbClr>
                </a:outerShdw>
              </a:effectLst>
            </a:endParaRPr>
          </a:p>
        </p:txBody>
      </p:sp>
      <p:grpSp>
        <p:nvGrpSpPr>
          <p:cNvPr id="30" name="그룹 29"/>
          <p:cNvGrpSpPr/>
          <p:nvPr/>
        </p:nvGrpSpPr>
        <p:grpSpPr>
          <a:xfrm>
            <a:off x="1107584" y="347730"/>
            <a:ext cx="528032" cy="528032"/>
            <a:chOff x="1661375" y="1996224"/>
            <a:chExt cx="1996225" cy="1996225"/>
          </a:xfrm>
        </p:grpSpPr>
        <p:sp>
          <p:nvSpPr>
            <p:cNvPr id="31" name="팔각형 30"/>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2" name="직선 연결선 31"/>
            <p:cNvCxnSpPr>
              <a:stCxn id="31" idx="6"/>
              <a:endCxn id="31"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31" idx="5"/>
              <a:endCxn id="31"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a:stCxn id="31" idx="4"/>
              <a:endCxn id="31"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a:stCxn id="31" idx="3"/>
              <a:endCxn id="31"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cxnSp>
        <p:nvCxnSpPr>
          <p:cNvPr id="82" name="직선 연결선 81"/>
          <p:cNvCxnSpPr/>
          <p:nvPr/>
        </p:nvCxnSpPr>
        <p:spPr>
          <a:xfrm>
            <a:off x="1448874" y="1184854"/>
            <a:ext cx="41920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5517" y="366072"/>
            <a:ext cx="1539530" cy="938151"/>
          </a:xfrm>
          <a:prstGeom prst="rect">
            <a:avLst/>
          </a:prstGeom>
        </p:spPr>
      </p:pic>
      <p:pic>
        <p:nvPicPr>
          <p:cNvPr id="5" name="그림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08158">
            <a:off x="4696486" y="3414123"/>
            <a:ext cx="4022527" cy="30168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타원형 설명선 7"/>
          <p:cNvSpPr/>
          <p:nvPr/>
        </p:nvSpPr>
        <p:spPr>
          <a:xfrm>
            <a:off x="390302" y="2158066"/>
            <a:ext cx="3900344" cy="3293165"/>
          </a:xfrm>
          <a:prstGeom prst="wedgeEllipseCallout">
            <a:avLst>
              <a:gd name="adj1" fmla="val 56114"/>
              <a:gd name="adj2" fmla="val 38645"/>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1107584" y="2450125"/>
            <a:ext cx="2437326" cy="369332"/>
          </a:xfrm>
          <a:prstGeom prst="rect">
            <a:avLst/>
          </a:prstGeom>
          <a:noFill/>
        </p:spPr>
        <p:txBody>
          <a:bodyPr wrap="square" rtlCol="0">
            <a:spAutoFit/>
          </a:bodyPr>
          <a:lstStyle/>
          <a:p>
            <a:r>
              <a:rPr lang="ko-KR" altLang="en-US" sz="1400" dirty="0" smtClean="0">
                <a:solidFill>
                  <a:schemeClr val="bg1"/>
                </a:solidFill>
              </a:rPr>
              <a:t>◆</a:t>
            </a:r>
            <a:r>
              <a:rPr lang="ko-KR" altLang="en-US" dirty="0" smtClean="0">
                <a:solidFill>
                  <a:schemeClr val="bg1"/>
                </a:solidFill>
              </a:rPr>
              <a:t> </a:t>
            </a:r>
            <a:r>
              <a:rPr lang="en-US" altLang="ko-KR" sz="1700" b="1" dirty="0" smtClean="0">
                <a:solidFill>
                  <a:schemeClr val="bg1"/>
                </a:solidFill>
                <a:latin typeface="MD개성체" pitchFamily="18" charset="-127"/>
                <a:ea typeface="MD개성체" pitchFamily="18" charset="-127"/>
              </a:rPr>
              <a:t>3</a:t>
            </a:r>
            <a:r>
              <a:rPr lang="ko-KR" altLang="en-US" sz="1700" b="1" dirty="0" smtClean="0">
                <a:solidFill>
                  <a:schemeClr val="bg1"/>
                </a:solidFill>
                <a:latin typeface="MD개성체" pitchFamily="18" charset="-127"/>
                <a:ea typeface="MD개성체" pitchFamily="18" charset="-127"/>
              </a:rPr>
              <a:t>가지 </a:t>
            </a:r>
            <a:r>
              <a:rPr lang="en-US" altLang="ko-KR" sz="1700" b="1" dirty="0" smtClean="0">
                <a:solidFill>
                  <a:schemeClr val="bg1"/>
                </a:solidFill>
                <a:latin typeface="MD개성체" pitchFamily="18" charset="-127"/>
                <a:ea typeface="MD개성체" pitchFamily="18" charset="-127"/>
              </a:rPr>
              <a:t>well-being </a:t>
            </a:r>
            <a:r>
              <a:rPr lang="ko-KR" altLang="en-US" sz="1700" b="1" dirty="0" smtClean="0">
                <a:solidFill>
                  <a:schemeClr val="bg1"/>
                </a:solidFill>
                <a:latin typeface="MD개성체" pitchFamily="18" charset="-127"/>
                <a:ea typeface="MD개성체" pitchFamily="18" charset="-127"/>
              </a:rPr>
              <a:t>죽</a:t>
            </a:r>
            <a:endParaRPr lang="ko-KR" altLang="en-US" sz="1700" b="1" dirty="0">
              <a:solidFill>
                <a:schemeClr val="bg1"/>
              </a:solidFill>
              <a:latin typeface="MD개성체" pitchFamily="18" charset="-127"/>
              <a:ea typeface="MD개성체" pitchFamily="18" charset="-127"/>
            </a:endParaRPr>
          </a:p>
        </p:txBody>
      </p:sp>
      <p:sp>
        <p:nvSpPr>
          <p:cNvPr id="11" name="TextBox 10"/>
          <p:cNvSpPr txBox="1"/>
          <p:nvPr/>
        </p:nvSpPr>
        <p:spPr>
          <a:xfrm>
            <a:off x="858988" y="2916997"/>
            <a:ext cx="3208920" cy="2062103"/>
          </a:xfrm>
          <a:prstGeom prst="rect">
            <a:avLst/>
          </a:prstGeom>
          <a:noFill/>
        </p:spPr>
        <p:txBody>
          <a:bodyPr wrap="square" rtlCol="0">
            <a:spAutoFit/>
          </a:bodyPr>
          <a:lstStyle/>
          <a:p>
            <a:pPr marL="342900" indent="-342900">
              <a:buAutoNum type="arabicParenR"/>
            </a:pPr>
            <a:r>
              <a:rPr lang="ko-KR" altLang="en-US" sz="1600" dirty="0" smtClean="0">
                <a:solidFill>
                  <a:schemeClr val="bg1"/>
                </a:solidFill>
                <a:latin typeface="MD개성체" pitchFamily="18" charset="-127"/>
                <a:ea typeface="MD개성체" pitchFamily="18" charset="-127"/>
              </a:rPr>
              <a:t>견과류 야채 죽</a:t>
            </a:r>
            <a:endParaRPr lang="en-US" altLang="ko-KR" sz="1600" dirty="0" smtClean="0">
              <a:solidFill>
                <a:schemeClr val="bg1"/>
              </a:solidFill>
              <a:latin typeface="MD개성체" pitchFamily="18" charset="-127"/>
              <a:ea typeface="MD개성체" pitchFamily="18" charset="-127"/>
            </a:endParaRPr>
          </a:p>
          <a:p>
            <a:pPr marL="342900" indent="-342900">
              <a:buAutoNum type="arabicParenR"/>
            </a:pPr>
            <a:r>
              <a:rPr lang="ko-KR" altLang="en-US" sz="1600" dirty="0" smtClean="0">
                <a:solidFill>
                  <a:schemeClr val="bg1"/>
                </a:solidFill>
                <a:latin typeface="MD개성체" pitchFamily="18" charset="-127"/>
                <a:ea typeface="MD개성체" pitchFamily="18" charset="-127"/>
              </a:rPr>
              <a:t>한방</a:t>
            </a:r>
            <a:r>
              <a:rPr lang="en-US" altLang="ko-KR" sz="1600" dirty="0" smtClean="0">
                <a:solidFill>
                  <a:schemeClr val="bg1"/>
                </a:solidFill>
                <a:latin typeface="MD개성체" pitchFamily="18" charset="-127"/>
                <a:ea typeface="MD개성체" pitchFamily="18" charset="-127"/>
              </a:rPr>
              <a:t> </a:t>
            </a:r>
            <a:r>
              <a:rPr lang="ko-KR" altLang="en-US" sz="1600" dirty="0" smtClean="0">
                <a:solidFill>
                  <a:schemeClr val="bg1"/>
                </a:solidFill>
                <a:latin typeface="MD개성체" pitchFamily="18" charset="-127"/>
                <a:ea typeface="MD개성체" pitchFamily="18" charset="-127"/>
              </a:rPr>
              <a:t>영양 닭 죽</a:t>
            </a:r>
            <a:endParaRPr lang="en-US" altLang="ko-KR" sz="1600" dirty="0" smtClean="0">
              <a:solidFill>
                <a:schemeClr val="bg1"/>
              </a:solidFill>
              <a:latin typeface="MD개성체" pitchFamily="18" charset="-127"/>
              <a:ea typeface="MD개성체" pitchFamily="18" charset="-127"/>
            </a:endParaRPr>
          </a:p>
          <a:p>
            <a:pPr marL="342900" indent="-342900">
              <a:buAutoNum type="arabicParenR"/>
            </a:pPr>
            <a:r>
              <a:rPr lang="ko-KR" altLang="en-US" sz="1600" dirty="0" smtClean="0">
                <a:solidFill>
                  <a:schemeClr val="bg1"/>
                </a:solidFill>
                <a:latin typeface="MD개성체" pitchFamily="18" charset="-127"/>
                <a:ea typeface="MD개성체" pitchFamily="18" charset="-127"/>
              </a:rPr>
              <a:t>해산물 토마토 죽</a:t>
            </a:r>
            <a:endParaRPr lang="en-US" altLang="ko-KR" sz="1600" dirty="0" smtClean="0">
              <a:solidFill>
                <a:schemeClr val="bg1"/>
              </a:solidFill>
              <a:latin typeface="MD개성체" pitchFamily="18" charset="-127"/>
              <a:ea typeface="MD개성체" pitchFamily="18" charset="-127"/>
            </a:endParaRPr>
          </a:p>
          <a:p>
            <a:endParaRPr lang="en-US" altLang="ko-KR" sz="1600" dirty="0">
              <a:solidFill>
                <a:schemeClr val="bg1"/>
              </a:solidFill>
              <a:latin typeface="MD개성체" pitchFamily="18" charset="-127"/>
              <a:ea typeface="MD개성체" pitchFamily="18" charset="-127"/>
            </a:endParaRPr>
          </a:p>
          <a:p>
            <a:r>
              <a:rPr lang="ko-KR" altLang="en-US" sz="1600" dirty="0" smtClean="0">
                <a:solidFill>
                  <a:schemeClr val="bg1"/>
                </a:solidFill>
                <a:latin typeface="MD개성체" pitchFamily="18" charset="-127"/>
                <a:ea typeface="MD개성체" pitchFamily="18" charset="-127"/>
              </a:rPr>
              <a:t>각 각의 </a:t>
            </a:r>
            <a:r>
              <a:rPr lang="en-US" altLang="ko-KR" sz="1600" dirty="0" smtClean="0">
                <a:solidFill>
                  <a:schemeClr val="bg1"/>
                </a:solidFill>
                <a:latin typeface="MD개성체" pitchFamily="18" charset="-127"/>
                <a:ea typeface="MD개성체" pitchFamily="18" charset="-127"/>
              </a:rPr>
              <a:t>3</a:t>
            </a:r>
            <a:r>
              <a:rPr lang="ko-KR" altLang="en-US" sz="1600" dirty="0" smtClean="0">
                <a:solidFill>
                  <a:schemeClr val="bg1"/>
                </a:solidFill>
                <a:latin typeface="MD개성체" pitchFamily="18" charset="-127"/>
                <a:ea typeface="MD개성체" pitchFamily="18" charset="-127"/>
              </a:rPr>
              <a:t>가</a:t>
            </a:r>
            <a:r>
              <a:rPr lang="ko-KR" altLang="en-US" sz="1600" dirty="0">
                <a:solidFill>
                  <a:schemeClr val="bg1"/>
                </a:solidFill>
                <a:latin typeface="MD개성체" pitchFamily="18" charset="-127"/>
                <a:ea typeface="MD개성체" pitchFamily="18" charset="-127"/>
              </a:rPr>
              <a:t>지</a:t>
            </a:r>
            <a:r>
              <a:rPr lang="ko-KR" altLang="en-US" sz="1600" dirty="0" smtClean="0">
                <a:solidFill>
                  <a:schemeClr val="bg1"/>
                </a:solidFill>
                <a:latin typeface="MD개성체" pitchFamily="18" charset="-127"/>
                <a:ea typeface="MD개성체" pitchFamily="18" charset="-127"/>
              </a:rPr>
              <a:t> 죽으로 영양분은 골고루 맛도 골고루 입과 눈 그리고 건강도 즐거운 </a:t>
            </a:r>
            <a:r>
              <a:rPr lang="en-US" altLang="ko-KR" sz="1600" dirty="0" smtClean="0">
                <a:solidFill>
                  <a:schemeClr val="bg1"/>
                </a:solidFill>
                <a:latin typeface="MD개성체" pitchFamily="18" charset="-127"/>
                <a:ea typeface="MD개성체" pitchFamily="18" charset="-127"/>
              </a:rPr>
              <a:t>well being </a:t>
            </a:r>
            <a:r>
              <a:rPr lang="ko-KR" altLang="en-US" sz="1600" dirty="0" smtClean="0">
                <a:solidFill>
                  <a:schemeClr val="bg1"/>
                </a:solidFill>
                <a:latin typeface="MD개성체" pitchFamily="18" charset="-127"/>
                <a:ea typeface="MD개성체" pitchFamily="18" charset="-127"/>
              </a:rPr>
              <a:t>죽을 소개 합니다</a:t>
            </a:r>
            <a:r>
              <a:rPr lang="en-US" altLang="ko-KR" sz="1600" dirty="0" smtClean="0">
                <a:solidFill>
                  <a:schemeClr val="bg1"/>
                </a:solidFill>
                <a:latin typeface="MD개성체" pitchFamily="18" charset="-127"/>
                <a:ea typeface="MD개성체" pitchFamily="18" charset="-127"/>
              </a:rPr>
              <a:t>.</a:t>
            </a:r>
            <a:r>
              <a:rPr lang="ko-KR" altLang="en-US" sz="1600" dirty="0" smtClean="0">
                <a:solidFill>
                  <a:schemeClr val="bg1"/>
                </a:solidFill>
                <a:latin typeface="MD개성체" pitchFamily="18" charset="-127"/>
                <a:ea typeface="MD개성체" pitchFamily="18" charset="-127"/>
              </a:rPr>
              <a:t>  </a:t>
            </a:r>
            <a:endParaRPr lang="ko-KR" altLang="en-US" sz="1600" dirty="0">
              <a:solidFill>
                <a:schemeClr val="bg1"/>
              </a:solidFill>
              <a:latin typeface="MD개성체" pitchFamily="18" charset="-127"/>
              <a:ea typeface="MD개성체" pitchFamily="18" charset="-127"/>
            </a:endParaRPr>
          </a:p>
        </p:txBody>
      </p:sp>
      <p:sp>
        <p:nvSpPr>
          <p:cNvPr id="12" name="타원형 설명선 11"/>
          <p:cNvSpPr/>
          <p:nvPr/>
        </p:nvSpPr>
        <p:spPr>
          <a:xfrm>
            <a:off x="5884985" y="1407789"/>
            <a:ext cx="3130062" cy="1968457"/>
          </a:xfrm>
          <a:prstGeom prst="wedgeEllipseCallou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6295291" y="1590748"/>
            <a:ext cx="2450123" cy="1600438"/>
          </a:xfrm>
          <a:prstGeom prst="rect">
            <a:avLst/>
          </a:prstGeom>
          <a:noFill/>
        </p:spPr>
        <p:txBody>
          <a:bodyPr wrap="square" rtlCol="0">
            <a:spAutoFit/>
          </a:bodyPr>
          <a:lstStyle/>
          <a:p>
            <a:pPr algn="ctr"/>
            <a:r>
              <a:rPr lang="ko-KR" altLang="en-US" sz="1400" b="1" dirty="0">
                <a:solidFill>
                  <a:schemeClr val="bg1"/>
                </a:solidFill>
                <a:latin typeface="MD개성체" pitchFamily="18" charset="-127"/>
                <a:ea typeface="MD개성체" pitchFamily="18" charset="-127"/>
              </a:rPr>
              <a:t>◆</a:t>
            </a:r>
            <a:r>
              <a:rPr lang="ko-KR" altLang="en-US" b="1" dirty="0">
                <a:solidFill>
                  <a:schemeClr val="bg1"/>
                </a:solidFill>
                <a:latin typeface="MD개성체" pitchFamily="18" charset="-127"/>
                <a:ea typeface="MD개성체" pitchFamily="18" charset="-127"/>
              </a:rPr>
              <a:t> </a:t>
            </a:r>
            <a:r>
              <a:rPr lang="ko-KR" altLang="en-US" sz="1600" b="1" dirty="0" smtClean="0">
                <a:solidFill>
                  <a:schemeClr val="bg1"/>
                </a:solidFill>
                <a:latin typeface="MD개성체" pitchFamily="18" charset="-127"/>
                <a:ea typeface="MD개성체" pitchFamily="18" charset="-127"/>
              </a:rPr>
              <a:t>오방 색 반찬</a:t>
            </a:r>
            <a:endParaRPr lang="en-US" altLang="ko-KR" sz="1600" b="1" dirty="0" smtClean="0">
              <a:solidFill>
                <a:schemeClr val="bg1"/>
              </a:solidFill>
              <a:latin typeface="MD개성체" pitchFamily="18" charset="-127"/>
              <a:ea typeface="MD개성체" pitchFamily="18" charset="-127"/>
            </a:endParaRPr>
          </a:p>
          <a:p>
            <a:endParaRPr lang="en-US" altLang="ko-KR" sz="1600" dirty="0" smtClean="0">
              <a:solidFill>
                <a:schemeClr val="bg1"/>
              </a:solidFill>
              <a:latin typeface="MD개성체" pitchFamily="18" charset="-127"/>
              <a:ea typeface="MD개성체" pitchFamily="18" charset="-127"/>
            </a:endParaRPr>
          </a:p>
          <a:p>
            <a:r>
              <a:rPr lang="ko-KR" altLang="en-US" sz="1600" dirty="0" smtClean="0">
                <a:solidFill>
                  <a:schemeClr val="bg1"/>
                </a:solidFill>
                <a:latin typeface="MD개성체" pitchFamily="18" charset="-127"/>
                <a:ea typeface="MD개성체" pitchFamily="18" charset="-127"/>
              </a:rPr>
              <a:t>전</a:t>
            </a:r>
            <a:r>
              <a:rPr lang="en-US" altLang="ko-KR" sz="1600" dirty="0" smtClean="0">
                <a:solidFill>
                  <a:schemeClr val="bg1"/>
                </a:solidFill>
                <a:latin typeface="MD개성체" pitchFamily="18" charset="-127"/>
                <a:ea typeface="MD개성체" pitchFamily="18" charset="-127"/>
              </a:rPr>
              <a:t>, </a:t>
            </a:r>
            <a:r>
              <a:rPr lang="ko-KR" altLang="en-US" sz="1600" dirty="0" smtClean="0">
                <a:solidFill>
                  <a:schemeClr val="bg1"/>
                </a:solidFill>
                <a:latin typeface="MD개성체" pitchFamily="18" charset="-127"/>
                <a:ea typeface="MD개성체" pitchFamily="18" charset="-127"/>
              </a:rPr>
              <a:t>젓갈</a:t>
            </a:r>
            <a:r>
              <a:rPr lang="en-US" altLang="ko-KR" sz="1600" dirty="0" smtClean="0">
                <a:solidFill>
                  <a:schemeClr val="bg1"/>
                </a:solidFill>
                <a:latin typeface="MD개성체" pitchFamily="18" charset="-127"/>
                <a:ea typeface="MD개성체" pitchFamily="18" charset="-127"/>
              </a:rPr>
              <a:t>, </a:t>
            </a:r>
            <a:r>
              <a:rPr lang="ko-KR" altLang="en-US" sz="1600" dirty="0" smtClean="0">
                <a:solidFill>
                  <a:schemeClr val="bg1"/>
                </a:solidFill>
                <a:latin typeface="MD개성체" pitchFamily="18" charset="-127"/>
                <a:ea typeface="MD개성체" pitchFamily="18" charset="-127"/>
              </a:rPr>
              <a:t>무침</a:t>
            </a:r>
            <a:r>
              <a:rPr lang="en-US" altLang="ko-KR" sz="1600" dirty="0" smtClean="0">
                <a:solidFill>
                  <a:schemeClr val="bg1"/>
                </a:solidFill>
                <a:latin typeface="MD개성체" pitchFamily="18" charset="-127"/>
                <a:ea typeface="MD개성체" pitchFamily="18" charset="-127"/>
              </a:rPr>
              <a:t>, </a:t>
            </a:r>
            <a:r>
              <a:rPr lang="ko-KR" altLang="en-US" sz="1600" dirty="0" smtClean="0">
                <a:solidFill>
                  <a:schemeClr val="bg1"/>
                </a:solidFill>
                <a:latin typeface="MD개성체" pitchFamily="18" charset="-127"/>
                <a:ea typeface="MD개성체" pitchFamily="18" charset="-127"/>
              </a:rPr>
              <a:t>나물</a:t>
            </a:r>
            <a:r>
              <a:rPr lang="en-US" altLang="ko-KR" sz="1600" dirty="0" smtClean="0">
                <a:solidFill>
                  <a:schemeClr val="bg1"/>
                </a:solidFill>
                <a:latin typeface="MD개성체" pitchFamily="18" charset="-127"/>
                <a:ea typeface="MD개성체" pitchFamily="18" charset="-127"/>
              </a:rPr>
              <a:t>, </a:t>
            </a:r>
            <a:r>
              <a:rPr lang="ko-KR" altLang="en-US" sz="1600" dirty="0" smtClean="0">
                <a:solidFill>
                  <a:schemeClr val="bg1"/>
                </a:solidFill>
                <a:latin typeface="MD개성체" pitchFamily="18" charset="-127"/>
                <a:ea typeface="MD개성체" pitchFamily="18" charset="-127"/>
              </a:rPr>
              <a:t>조림 으로 </a:t>
            </a:r>
            <a:r>
              <a:rPr lang="en-US" altLang="ko-KR" sz="1600" dirty="0">
                <a:solidFill>
                  <a:schemeClr val="bg1"/>
                </a:solidFill>
                <a:latin typeface="MD개성체" pitchFamily="18" charset="-127"/>
                <a:ea typeface="MD개성체" pitchFamily="18" charset="-127"/>
              </a:rPr>
              <a:t>5</a:t>
            </a:r>
            <a:r>
              <a:rPr lang="ko-KR" altLang="en-US" sz="1600" dirty="0" smtClean="0">
                <a:solidFill>
                  <a:schemeClr val="bg1"/>
                </a:solidFill>
                <a:latin typeface="MD개성체" pitchFamily="18" charset="-127"/>
                <a:ea typeface="MD개성체" pitchFamily="18" charset="-127"/>
              </a:rPr>
              <a:t>가지 색을 내 죽의 맛을 더 돋구어주는 반찬을 소개합니다</a:t>
            </a:r>
            <a:endParaRPr lang="ko-KR" altLang="en-US" sz="1600" dirty="0">
              <a:solidFill>
                <a:schemeClr val="bg1"/>
              </a:solidFill>
              <a:latin typeface="MD개성체" pitchFamily="18" charset="-127"/>
              <a:ea typeface="MD개성체" pitchFamily="18" charset="-127"/>
            </a:endParaRPr>
          </a:p>
        </p:txBody>
      </p:sp>
    </p:spTree>
    <p:extLst>
      <p:ext uri="{BB962C8B-B14F-4D97-AF65-F5344CB8AC3E}">
        <p14:creationId xmlns:p14="http://schemas.microsoft.com/office/powerpoint/2010/main" val="288750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pSp>
        <p:nvGrpSpPr>
          <p:cNvPr id="27" name="그룹 26"/>
          <p:cNvGrpSpPr/>
          <p:nvPr/>
        </p:nvGrpSpPr>
        <p:grpSpPr>
          <a:xfrm>
            <a:off x="601318" y="528034"/>
            <a:ext cx="879754" cy="879754"/>
            <a:chOff x="1661375" y="1996224"/>
            <a:chExt cx="1996225" cy="1996225"/>
          </a:xfrm>
        </p:grpSpPr>
        <p:sp>
          <p:nvSpPr>
            <p:cNvPr id="4" name="팔각형 3"/>
            <p:cNvSpPr/>
            <p:nvPr/>
          </p:nvSpPr>
          <p:spPr>
            <a:xfrm>
              <a:off x="1661375" y="1996224"/>
              <a:ext cx="1996225" cy="1996225"/>
            </a:xfrm>
            <a:prstGeom prst="octagon">
              <a:avLst/>
            </a:prstGeom>
            <a:solidFill>
              <a:srgbClr val="C80E7D">
                <a:alpha val="6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 name="직선 연결선 5"/>
            <p:cNvCxnSpPr>
              <a:stCxn id="4" idx="6"/>
              <a:endCxn id="4"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a:stCxn id="4" idx="5"/>
              <a:endCxn id="4"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a:stCxn id="4" idx="4"/>
              <a:endCxn id="4"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4" idx="3"/>
              <a:endCxn id="4"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grpSp>
        <p:nvGrpSpPr>
          <p:cNvPr id="30" name="그룹 29"/>
          <p:cNvGrpSpPr/>
          <p:nvPr/>
        </p:nvGrpSpPr>
        <p:grpSpPr>
          <a:xfrm>
            <a:off x="1107584" y="347730"/>
            <a:ext cx="528032" cy="528032"/>
            <a:chOff x="1661375" y="1996224"/>
            <a:chExt cx="1996225" cy="1996225"/>
          </a:xfrm>
        </p:grpSpPr>
        <p:sp>
          <p:nvSpPr>
            <p:cNvPr id="31" name="팔각형 30"/>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2" name="직선 연결선 31"/>
            <p:cNvCxnSpPr>
              <a:stCxn id="31" idx="6"/>
              <a:endCxn id="31"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31" idx="5"/>
              <a:endCxn id="31"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a:stCxn id="31" idx="4"/>
              <a:endCxn id="31"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a:stCxn id="31" idx="3"/>
              <a:endCxn id="31"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cxnSp>
        <p:nvCxnSpPr>
          <p:cNvPr id="82" name="직선 연결선 81"/>
          <p:cNvCxnSpPr/>
          <p:nvPr/>
        </p:nvCxnSpPr>
        <p:spPr>
          <a:xfrm>
            <a:off x="1448874" y="1184854"/>
            <a:ext cx="41920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737" y="356782"/>
            <a:ext cx="1518561" cy="925373"/>
          </a:xfrm>
          <a:prstGeom prst="rect">
            <a:avLst/>
          </a:prstGeom>
        </p:spPr>
      </p:pic>
      <p:sp>
        <p:nvSpPr>
          <p:cNvPr id="5" name="TextBox 4"/>
          <p:cNvSpPr txBox="1"/>
          <p:nvPr/>
        </p:nvSpPr>
        <p:spPr>
          <a:xfrm>
            <a:off x="1809894" y="623784"/>
            <a:ext cx="3470031" cy="523220"/>
          </a:xfrm>
          <a:prstGeom prst="rect">
            <a:avLst/>
          </a:prstGeom>
          <a:noFill/>
        </p:spPr>
        <p:txBody>
          <a:bodyPr wrap="square" rtlCol="0">
            <a:spAutoFit/>
          </a:bodyPr>
          <a:lstStyle/>
          <a:p>
            <a:r>
              <a:rPr lang="en-US" altLang="ko-KR" sz="2800" b="1" dirty="0" smtClean="0">
                <a:solidFill>
                  <a:schemeClr val="bg1"/>
                </a:solidFill>
                <a:effectLst>
                  <a:outerShdw blurRad="38100" dist="38100" dir="2700000" algn="tl">
                    <a:srgbClr val="000000">
                      <a:alpha val="43137"/>
                    </a:srgbClr>
                  </a:outerShdw>
                </a:effectLst>
              </a:rPr>
              <a:t>“</a:t>
            </a:r>
            <a:r>
              <a:rPr lang="ko-KR" altLang="en-US" sz="2800" b="1" dirty="0" smtClean="0">
                <a:solidFill>
                  <a:schemeClr val="bg1"/>
                </a:solidFill>
                <a:effectLst>
                  <a:outerShdw blurRad="38100" dist="38100" dir="2700000" algn="tl">
                    <a:srgbClr val="000000">
                      <a:alpha val="43137"/>
                    </a:srgbClr>
                  </a:outerShdw>
                </a:effectLst>
              </a:rPr>
              <a:t>일반 죽과는 다르다</a:t>
            </a:r>
            <a:r>
              <a:rPr lang="en-US" altLang="ko-KR" sz="2800" b="1" dirty="0" smtClean="0">
                <a:solidFill>
                  <a:schemeClr val="bg1"/>
                </a:solidFill>
                <a:effectLst>
                  <a:outerShdw blurRad="38100" dist="38100" dir="2700000" algn="tl">
                    <a:srgbClr val="000000">
                      <a:alpha val="43137"/>
                    </a:srgbClr>
                  </a:outerShdw>
                </a:effectLst>
              </a:rPr>
              <a:t>”</a:t>
            </a:r>
            <a:endParaRPr lang="ko-KR" altLang="en-US" sz="2800" b="1" dirty="0">
              <a:solidFill>
                <a:schemeClr val="bg1"/>
              </a:solidFill>
              <a:effectLst>
                <a:outerShdw blurRad="38100" dist="38100" dir="2700000" algn="tl">
                  <a:srgbClr val="000000">
                    <a:alpha val="43137"/>
                  </a:srgbClr>
                </a:outerShdw>
              </a:effectLst>
            </a:endParaRPr>
          </a:p>
        </p:txBody>
      </p:sp>
      <p:pic>
        <p:nvPicPr>
          <p:cNvPr id="2050" name="Picture 2" descr="C:\Users\소윤\Desktop\캡처.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372" y="1474137"/>
            <a:ext cx="2897798" cy="34526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소윤\Desktop\2015하반기 대회 레시피\하반기 작품사진\KakaoTalk_20150712_1535115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1261" y="1474138"/>
            <a:ext cx="2924337" cy="345263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33126" y="5228492"/>
            <a:ext cx="7462012" cy="1600438"/>
          </a:xfrm>
          <a:prstGeom prst="rect">
            <a:avLst/>
          </a:prstGeom>
          <a:solidFill>
            <a:schemeClr val="tx1">
              <a:lumMod val="75000"/>
              <a:lumOff val="25000"/>
            </a:schemeClr>
          </a:solidFill>
          <a:ln>
            <a:noFill/>
          </a:ln>
        </p:spPr>
        <p:txBody>
          <a:bodyPr wrap="square" rtlCol="0">
            <a:spAutoFit/>
          </a:bodyPr>
          <a:lstStyle/>
          <a:p>
            <a:r>
              <a:rPr lang="ko-KR" altLang="en-US" sz="1400" dirty="0" smtClean="0">
                <a:solidFill>
                  <a:schemeClr val="bg1"/>
                </a:solidFill>
                <a:latin typeface="MD개성체" pitchFamily="18" charset="-127"/>
                <a:ea typeface="MD개성체" pitchFamily="18" charset="-127"/>
              </a:rPr>
              <a:t>저희 죽은 일반 죽 과는 다르게 영양소가 </a:t>
            </a:r>
            <a:r>
              <a:rPr lang="ko-KR" altLang="en-US" sz="1400" dirty="0" err="1" smtClean="0">
                <a:solidFill>
                  <a:schemeClr val="bg1"/>
                </a:solidFill>
                <a:latin typeface="MD개성체" pitchFamily="18" charset="-127"/>
                <a:ea typeface="MD개성체" pitchFamily="18" charset="-127"/>
              </a:rPr>
              <a:t>균형있게</a:t>
            </a:r>
            <a:r>
              <a:rPr lang="ko-KR" altLang="en-US" sz="1400" dirty="0" smtClean="0">
                <a:solidFill>
                  <a:schemeClr val="bg1"/>
                </a:solidFill>
                <a:latin typeface="MD개성체" pitchFamily="18" charset="-127"/>
                <a:ea typeface="MD개성체" pitchFamily="18" charset="-127"/>
              </a:rPr>
              <a:t> 맞춰져 있고 또한 색감을 생각하여 </a:t>
            </a:r>
            <a:r>
              <a:rPr lang="ko-KR" altLang="en-US" sz="1400" dirty="0" err="1" smtClean="0">
                <a:solidFill>
                  <a:schemeClr val="bg1"/>
                </a:solidFill>
                <a:latin typeface="MD개성체" pitchFamily="18" charset="-127"/>
                <a:ea typeface="MD개성체" pitchFamily="18" charset="-127"/>
              </a:rPr>
              <a:t>보기좋은떡이</a:t>
            </a:r>
            <a:r>
              <a:rPr lang="ko-KR" altLang="en-US" sz="1400" dirty="0" smtClean="0">
                <a:solidFill>
                  <a:schemeClr val="bg1"/>
                </a:solidFill>
                <a:latin typeface="MD개성체" pitchFamily="18" charset="-127"/>
                <a:ea typeface="MD개성체" pitchFamily="18" charset="-127"/>
              </a:rPr>
              <a:t> 먹기도 좋다는 말처럼 </a:t>
            </a:r>
            <a:r>
              <a:rPr lang="en-US" altLang="ko-KR" sz="1400" dirty="0" smtClean="0">
                <a:solidFill>
                  <a:schemeClr val="bg1"/>
                </a:solidFill>
                <a:latin typeface="MD개성체" pitchFamily="18" charset="-127"/>
                <a:ea typeface="MD개성체" pitchFamily="18" charset="-127"/>
              </a:rPr>
              <a:t>3</a:t>
            </a:r>
            <a:r>
              <a:rPr lang="ko-KR" altLang="en-US" sz="1400" dirty="0" smtClean="0">
                <a:solidFill>
                  <a:schemeClr val="bg1"/>
                </a:solidFill>
                <a:latin typeface="MD개성체" pitchFamily="18" charset="-127"/>
                <a:ea typeface="MD개성체" pitchFamily="18" charset="-127"/>
              </a:rPr>
              <a:t>색의 조화와 건강의 어울리게끔 하였습니다</a:t>
            </a:r>
            <a:r>
              <a:rPr lang="en-US" altLang="ko-KR" sz="1400" dirty="0" smtClean="0">
                <a:solidFill>
                  <a:schemeClr val="bg1"/>
                </a:solidFill>
                <a:latin typeface="MD개성체" pitchFamily="18" charset="-127"/>
                <a:ea typeface="MD개성체" pitchFamily="18" charset="-127"/>
              </a:rPr>
              <a:t>.</a:t>
            </a:r>
            <a:r>
              <a:rPr lang="ko-KR" altLang="en-US" sz="1400" dirty="0" smtClean="0">
                <a:solidFill>
                  <a:schemeClr val="bg1"/>
                </a:solidFill>
                <a:latin typeface="MD개성체" pitchFamily="18" charset="-127"/>
                <a:ea typeface="MD개성체" pitchFamily="18" charset="-127"/>
              </a:rPr>
              <a:t>기력이 떨어지고 원기회복에 아주 좋을 뿐더러 미네랄과 비타민이 풍부하여 여성분들 피부에도 좋습니다</a:t>
            </a:r>
            <a:r>
              <a:rPr lang="en-US" altLang="ko-KR" sz="1400" dirty="0" smtClean="0">
                <a:solidFill>
                  <a:schemeClr val="bg1"/>
                </a:solidFill>
                <a:latin typeface="MD개성체" pitchFamily="18" charset="-127"/>
                <a:ea typeface="MD개성체" pitchFamily="18" charset="-127"/>
              </a:rPr>
              <a:t>. </a:t>
            </a:r>
            <a:r>
              <a:rPr lang="ko-KR" altLang="en-US" sz="1400" dirty="0" err="1" smtClean="0">
                <a:solidFill>
                  <a:schemeClr val="bg1"/>
                </a:solidFill>
                <a:latin typeface="MD개성체" pitchFamily="18" charset="-127"/>
                <a:ea typeface="MD개성체" pitchFamily="18" charset="-127"/>
              </a:rPr>
              <a:t>콜레스트롤</a:t>
            </a:r>
            <a:r>
              <a:rPr lang="ko-KR" altLang="en-US" sz="1400" dirty="0" smtClean="0">
                <a:solidFill>
                  <a:schemeClr val="bg1"/>
                </a:solidFill>
                <a:latin typeface="MD개성체" pitchFamily="18" charset="-127"/>
                <a:ea typeface="MD개성체" pitchFamily="18" charset="-127"/>
              </a:rPr>
              <a:t> 억제를 돕는 </a:t>
            </a:r>
            <a:r>
              <a:rPr lang="ko-KR" altLang="en-US" sz="1400" dirty="0" err="1" smtClean="0">
                <a:solidFill>
                  <a:schemeClr val="bg1"/>
                </a:solidFill>
                <a:latin typeface="MD개성체" pitchFamily="18" charset="-127"/>
                <a:ea typeface="MD개성체" pitchFamily="18" charset="-127"/>
              </a:rPr>
              <a:t>낚지와</a:t>
            </a:r>
            <a:r>
              <a:rPr lang="ko-KR" altLang="en-US" sz="1400" dirty="0" smtClean="0">
                <a:solidFill>
                  <a:schemeClr val="bg1"/>
                </a:solidFill>
                <a:latin typeface="MD개성체" pitchFamily="18" charset="-127"/>
                <a:ea typeface="MD개성체" pitchFamily="18" charset="-127"/>
              </a:rPr>
              <a:t> 칼슘</a:t>
            </a:r>
            <a:r>
              <a:rPr lang="en-US" altLang="ko-KR" sz="1400" dirty="0" smtClean="0">
                <a:solidFill>
                  <a:schemeClr val="bg1"/>
                </a:solidFill>
                <a:latin typeface="MD개성체" pitchFamily="18" charset="-127"/>
                <a:ea typeface="MD개성체" pitchFamily="18" charset="-127"/>
              </a:rPr>
              <a:t>, </a:t>
            </a:r>
            <a:r>
              <a:rPr lang="ko-KR" altLang="en-US" sz="1400" dirty="0" err="1" smtClean="0">
                <a:solidFill>
                  <a:schemeClr val="bg1"/>
                </a:solidFill>
                <a:latin typeface="MD개성체" pitchFamily="18" charset="-127"/>
                <a:ea typeface="MD개성체" pitchFamily="18" charset="-127"/>
              </a:rPr>
              <a:t>타우린이</a:t>
            </a:r>
            <a:r>
              <a:rPr lang="ko-KR" altLang="en-US" sz="1400" dirty="0" smtClean="0">
                <a:solidFill>
                  <a:schemeClr val="bg1"/>
                </a:solidFill>
                <a:latin typeface="MD개성체" pitchFamily="18" charset="-127"/>
                <a:ea typeface="MD개성체" pitchFamily="18" charset="-127"/>
              </a:rPr>
              <a:t> 풍부하게 들어있어 고혈압 예방과 성장 발육의 대표적인 저칼로리 새우를 넣어 </a:t>
            </a:r>
            <a:r>
              <a:rPr lang="ko-KR" altLang="en-US" sz="1400" dirty="0" err="1" smtClean="0">
                <a:solidFill>
                  <a:schemeClr val="bg1"/>
                </a:solidFill>
                <a:latin typeface="MD개성체" pitchFamily="18" charset="-127"/>
                <a:ea typeface="MD개성체" pitchFamily="18" charset="-127"/>
              </a:rPr>
              <a:t>영양가득</a:t>
            </a:r>
            <a:r>
              <a:rPr lang="ko-KR" altLang="en-US" sz="1400" dirty="0" smtClean="0">
                <a:solidFill>
                  <a:schemeClr val="bg1"/>
                </a:solidFill>
                <a:latin typeface="MD개성체" pitchFamily="18" charset="-127"/>
                <a:ea typeface="MD개성체" pitchFamily="18" charset="-127"/>
              </a:rPr>
              <a:t> </a:t>
            </a:r>
            <a:r>
              <a:rPr lang="en-US" altLang="ko-KR" sz="1400" dirty="0" smtClean="0">
                <a:solidFill>
                  <a:schemeClr val="bg1"/>
                </a:solidFill>
                <a:latin typeface="MD개성체" pitchFamily="18" charset="-127"/>
                <a:ea typeface="MD개성체" pitchFamily="18" charset="-127"/>
              </a:rPr>
              <a:t>3</a:t>
            </a:r>
            <a:r>
              <a:rPr lang="ko-KR" altLang="en-US" sz="1400" dirty="0" err="1" smtClean="0">
                <a:solidFill>
                  <a:schemeClr val="bg1"/>
                </a:solidFill>
                <a:latin typeface="MD개성체" pitchFamily="18" charset="-127"/>
                <a:ea typeface="MD개성체" pitchFamily="18" charset="-127"/>
              </a:rPr>
              <a:t>색중이</a:t>
            </a:r>
            <a:r>
              <a:rPr lang="ko-KR" altLang="en-US" sz="1400" dirty="0" smtClean="0">
                <a:solidFill>
                  <a:schemeClr val="bg1"/>
                </a:solidFill>
                <a:latin typeface="MD개성체" pitchFamily="18" charset="-127"/>
                <a:ea typeface="MD개성체" pitchFamily="18" charset="-127"/>
              </a:rPr>
              <a:t> 만들어졌습니다</a:t>
            </a:r>
            <a:r>
              <a:rPr lang="en-US" altLang="ko-KR" sz="1400" dirty="0" smtClean="0">
                <a:solidFill>
                  <a:schemeClr val="bg1"/>
                </a:solidFill>
                <a:latin typeface="MD개성체" pitchFamily="18" charset="-127"/>
                <a:ea typeface="MD개성체" pitchFamily="18" charset="-127"/>
              </a:rPr>
              <a:t>.</a:t>
            </a:r>
            <a:r>
              <a:rPr lang="ko-KR" altLang="en-US" sz="1400" dirty="0" smtClean="0">
                <a:solidFill>
                  <a:schemeClr val="bg1"/>
                </a:solidFill>
                <a:latin typeface="MD개성체" pitchFamily="18" charset="-127"/>
                <a:ea typeface="MD개성체" pitchFamily="18" charset="-127"/>
              </a:rPr>
              <a:t>일반 죽은 무엇을 곁들인다 해도 그 죽의 틀을 깨지 못하였지만 저희 죽은 </a:t>
            </a:r>
            <a:r>
              <a:rPr lang="en-US" altLang="ko-KR" sz="1400" dirty="0" smtClean="0">
                <a:solidFill>
                  <a:schemeClr val="bg1"/>
                </a:solidFill>
                <a:latin typeface="MD개성체" pitchFamily="18" charset="-127"/>
                <a:ea typeface="MD개성체" pitchFamily="18" charset="-127"/>
              </a:rPr>
              <a:t>3</a:t>
            </a:r>
            <a:r>
              <a:rPr lang="ko-KR" altLang="en-US" sz="1400" dirty="0" smtClean="0">
                <a:solidFill>
                  <a:schemeClr val="bg1"/>
                </a:solidFill>
                <a:latin typeface="MD개성체" pitchFamily="18" charset="-127"/>
                <a:ea typeface="MD개성체" pitchFamily="18" charset="-127"/>
              </a:rPr>
              <a:t>가지 색감과 다른 재료들을 사용함으로 써 질리지 않고 새롭게 다가가는 </a:t>
            </a:r>
            <a:r>
              <a:rPr lang="en-US" altLang="ko-KR" sz="1400" dirty="0" smtClean="0">
                <a:solidFill>
                  <a:schemeClr val="bg1"/>
                </a:solidFill>
                <a:latin typeface="MD개성체" pitchFamily="18" charset="-127"/>
                <a:ea typeface="MD개성체" pitchFamily="18" charset="-127"/>
              </a:rPr>
              <a:t>3</a:t>
            </a:r>
            <a:r>
              <a:rPr lang="ko-KR" altLang="en-US" sz="1400" dirty="0" err="1" smtClean="0">
                <a:solidFill>
                  <a:schemeClr val="bg1"/>
                </a:solidFill>
                <a:latin typeface="MD개성체" pitchFamily="18" charset="-127"/>
                <a:ea typeface="MD개성체" pitchFamily="18" charset="-127"/>
              </a:rPr>
              <a:t>색죽이</a:t>
            </a:r>
            <a:r>
              <a:rPr lang="ko-KR" altLang="en-US" sz="1400" dirty="0" smtClean="0">
                <a:solidFill>
                  <a:schemeClr val="bg1"/>
                </a:solidFill>
                <a:latin typeface="MD개성체" pitchFamily="18" charset="-127"/>
                <a:ea typeface="MD개성체" pitchFamily="18" charset="-127"/>
              </a:rPr>
              <a:t> 되었습니다</a:t>
            </a:r>
            <a:r>
              <a:rPr lang="en-US" altLang="ko-KR" sz="1400" dirty="0" smtClean="0">
                <a:solidFill>
                  <a:schemeClr val="bg1"/>
                </a:solidFill>
                <a:latin typeface="MD개성체" pitchFamily="18" charset="-127"/>
                <a:ea typeface="MD개성체" pitchFamily="18" charset="-127"/>
              </a:rPr>
              <a:t>.</a:t>
            </a:r>
            <a:endParaRPr lang="ko-KR" altLang="en-US" sz="1400" dirty="0">
              <a:solidFill>
                <a:schemeClr val="bg1"/>
              </a:solidFill>
              <a:latin typeface="MD개성체" pitchFamily="18" charset="-127"/>
              <a:ea typeface="MD개성체" pitchFamily="18" charset="-127"/>
            </a:endParaRPr>
          </a:p>
        </p:txBody>
      </p:sp>
      <p:sp>
        <p:nvSpPr>
          <p:cNvPr id="39" name="액자 38"/>
          <p:cNvSpPr/>
          <p:nvPr/>
        </p:nvSpPr>
        <p:spPr>
          <a:xfrm>
            <a:off x="601318" y="1147004"/>
            <a:ext cx="3712774" cy="4081488"/>
          </a:xfrm>
          <a:custGeom>
            <a:avLst/>
            <a:gdLst>
              <a:gd name="connsiteX0" fmla="*/ 0 w 3712774"/>
              <a:gd name="connsiteY0" fmla="*/ 0 h 4081488"/>
              <a:gd name="connsiteX1" fmla="*/ 3712774 w 3712774"/>
              <a:gd name="connsiteY1" fmla="*/ 0 h 4081488"/>
              <a:gd name="connsiteX2" fmla="*/ 3712774 w 3712774"/>
              <a:gd name="connsiteY2" fmla="*/ 4081488 h 4081488"/>
              <a:gd name="connsiteX3" fmla="*/ 0 w 3712774"/>
              <a:gd name="connsiteY3" fmla="*/ 4081488 h 4081488"/>
              <a:gd name="connsiteX4" fmla="*/ 0 w 3712774"/>
              <a:gd name="connsiteY4" fmla="*/ 0 h 4081488"/>
              <a:gd name="connsiteX5" fmla="*/ 464097 w 3712774"/>
              <a:gd name="connsiteY5" fmla="*/ 464097 h 4081488"/>
              <a:gd name="connsiteX6" fmla="*/ 464097 w 3712774"/>
              <a:gd name="connsiteY6" fmla="*/ 3617391 h 4081488"/>
              <a:gd name="connsiteX7" fmla="*/ 3248677 w 3712774"/>
              <a:gd name="connsiteY7" fmla="*/ 3617391 h 4081488"/>
              <a:gd name="connsiteX8" fmla="*/ 3248677 w 3712774"/>
              <a:gd name="connsiteY8" fmla="*/ 464097 h 4081488"/>
              <a:gd name="connsiteX9" fmla="*/ 464097 w 3712774"/>
              <a:gd name="connsiteY9" fmla="*/ 464097 h 4081488"/>
              <a:gd name="connsiteX0" fmla="*/ 0 w 3712774"/>
              <a:gd name="connsiteY0" fmla="*/ 0 h 4081488"/>
              <a:gd name="connsiteX1" fmla="*/ 3712774 w 3712774"/>
              <a:gd name="connsiteY1" fmla="*/ 0 h 4081488"/>
              <a:gd name="connsiteX2" fmla="*/ 3712774 w 3712774"/>
              <a:gd name="connsiteY2" fmla="*/ 4081488 h 4081488"/>
              <a:gd name="connsiteX3" fmla="*/ 0 w 3712774"/>
              <a:gd name="connsiteY3" fmla="*/ 4081488 h 4081488"/>
              <a:gd name="connsiteX4" fmla="*/ 0 w 3712774"/>
              <a:gd name="connsiteY4" fmla="*/ 0 h 4081488"/>
              <a:gd name="connsiteX5" fmla="*/ 464097 w 3712774"/>
              <a:gd name="connsiteY5" fmla="*/ 464097 h 4081488"/>
              <a:gd name="connsiteX6" fmla="*/ 464097 w 3712774"/>
              <a:gd name="connsiteY6" fmla="*/ 3617391 h 4081488"/>
              <a:gd name="connsiteX7" fmla="*/ 3248677 w 3712774"/>
              <a:gd name="connsiteY7" fmla="*/ 3617391 h 4081488"/>
              <a:gd name="connsiteX8" fmla="*/ 3248677 w 3712774"/>
              <a:gd name="connsiteY8" fmla="*/ 464097 h 4081488"/>
              <a:gd name="connsiteX9" fmla="*/ 464097 w 3712774"/>
              <a:gd name="connsiteY9" fmla="*/ 464097 h 408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2774" h="4081488">
                <a:moveTo>
                  <a:pt x="0" y="0"/>
                </a:moveTo>
                <a:lnTo>
                  <a:pt x="3712774" y="0"/>
                </a:lnTo>
                <a:lnTo>
                  <a:pt x="3712774" y="4081488"/>
                </a:lnTo>
                <a:lnTo>
                  <a:pt x="0" y="4081488"/>
                </a:lnTo>
                <a:lnTo>
                  <a:pt x="0" y="0"/>
                </a:lnTo>
                <a:close/>
                <a:moveTo>
                  <a:pt x="464097" y="464097"/>
                </a:moveTo>
                <a:lnTo>
                  <a:pt x="464097" y="3617391"/>
                </a:lnTo>
                <a:lnTo>
                  <a:pt x="3248677" y="3617391"/>
                </a:lnTo>
                <a:lnTo>
                  <a:pt x="3248677" y="464097"/>
                </a:lnTo>
                <a:lnTo>
                  <a:pt x="464097" y="464097"/>
                </a:lnTo>
                <a:close/>
              </a:path>
            </a:pathLst>
          </a:cu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2341" y="1150117"/>
            <a:ext cx="3736975" cy="407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직선 연결선 40"/>
          <p:cNvCxnSpPr/>
          <p:nvPr/>
        </p:nvCxnSpPr>
        <p:spPr>
          <a:xfrm>
            <a:off x="4485097" y="1184854"/>
            <a:ext cx="0" cy="4043638"/>
          </a:xfrm>
          <a:prstGeom prst="line">
            <a:avLst/>
          </a:prstGeom>
          <a:ln w="381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11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그룹 26"/>
          <p:cNvGrpSpPr/>
          <p:nvPr/>
        </p:nvGrpSpPr>
        <p:grpSpPr>
          <a:xfrm>
            <a:off x="601318" y="528034"/>
            <a:ext cx="879754" cy="879754"/>
            <a:chOff x="1661375" y="1996224"/>
            <a:chExt cx="1996225" cy="1996225"/>
          </a:xfrm>
        </p:grpSpPr>
        <p:sp>
          <p:nvSpPr>
            <p:cNvPr id="4" name="팔각형 3"/>
            <p:cNvSpPr/>
            <p:nvPr/>
          </p:nvSpPr>
          <p:spPr>
            <a:xfrm>
              <a:off x="1661375" y="1996224"/>
              <a:ext cx="1996225" cy="1996225"/>
            </a:xfrm>
            <a:prstGeom prst="octagon">
              <a:avLst/>
            </a:prstGeom>
            <a:solidFill>
              <a:srgbClr val="C80E7D">
                <a:alpha val="6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 name="직선 연결선 5"/>
            <p:cNvCxnSpPr>
              <a:stCxn id="4" idx="6"/>
              <a:endCxn id="4"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a:stCxn id="4" idx="5"/>
              <a:endCxn id="4"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a:stCxn id="4" idx="4"/>
              <a:endCxn id="4"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4" idx="3"/>
              <a:endCxn id="4"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532587" y="631065"/>
            <a:ext cx="4855334" cy="584775"/>
          </a:xfrm>
          <a:prstGeom prst="rect">
            <a:avLst/>
          </a:prstGeom>
          <a:noFill/>
        </p:spPr>
        <p:txBody>
          <a:bodyPr wrap="square" rtlCol="0">
            <a:spAutoFit/>
          </a:bodyPr>
          <a:lstStyle/>
          <a:p>
            <a:pPr algn="ctr"/>
            <a:r>
              <a:rPr lang="en-US" altLang="ko-KR" sz="3200" b="1" dirty="0" smtClean="0">
                <a:solidFill>
                  <a:schemeClr val="tx1">
                    <a:lumMod val="65000"/>
                    <a:lumOff val="35000"/>
                  </a:schemeClr>
                </a:solidFill>
                <a:effectLst>
                  <a:outerShdw blurRad="38100" dist="38100" dir="2700000" algn="tl">
                    <a:srgbClr val="000000">
                      <a:alpha val="43137"/>
                    </a:srgbClr>
                  </a:outerShdw>
                </a:effectLst>
              </a:rPr>
              <a:t>Recipe </a:t>
            </a:r>
            <a:endParaRPr lang="ko-KR" altLang="en-US" sz="3200" b="1" dirty="0">
              <a:solidFill>
                <a:schemeClr val="tx1">
                  <a:lumMod val="65000"/>
                  <a:lumOff val="35000"/>
                </a:schemeClr>
              </a:solidFill>
              <a:effectLst>
                <a:outerShdw blurRad="38100" dist="38100" dir="2700000" algn="tl">
                  <a:srgbClr val="000000">
                    <a:alpha val="43137"/>
                  </a:srgbClr>
                </a:outerShdw>
              </a:effectLst>
            </a:endParaRPr>
          </a:p>
        </p:txBody>
      </p:sp>
      <p:grpSp>
        <p:nvGrpSpPr>
          <p:cNvPr id="30" name="그룹 29"/>
          <p:cNvGrpSpPr/>
          <p:nvPr/>
        </p:nvGrpSpPr>
        <p:grpSpPr>
          <a:xfrm>
            <a:off x="1107584" y="347730"/>
            <a:ext cx="528032" cy="528032"/>
            <a:chOff x="1661375" y="1996224"/>
            <a:chExt cx="1996225" cy="1996225"/>
          </a:xfrm>
        </p:grpSpPr>
        <p:sp>
          <p:nvSpPr>
            <p:cNvPr id="31" name="팔각형 30"/>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2" name="직선 연결선 31"/>
            <p:cNvCxnSpPr>
              <a:stCxn id="31" idx="6"/>
              <a:endCxn id="31"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31" idx="5"/>
              <a:endCxn id="31"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a:stCxn id="31" idx="4"/>
              <a:endCxn id="31"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a:stCxn id="31" idx="3"/>
              <a:endCxn id="31"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cxnSp>
        <p:nvCxnSpPr>
          <p:cNvPr id="82" name="직선 연결선 81"/>
          <p:cNvCxnSpPr/>
          <p:nvPr/>
        </p:nvCxnSpPr>
        <p:spPr>
          <a:xfrm>
            <a:off x="1448874" y="1184854"/>
            <a:ext cx="41920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737" y="356782"/>
            <a:ext cx="1518561" cy="925373"/>
          </a:xfrm>
          <a:prstGeom prst="rect">
            <a:avLst/>
          </a:prstGeom>
        </p:spPr>
      </p:pic>
      <p:pic>
        <p:nvPicPr>
          <p:cNvPr id="3" name="그림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95" y="1641231"/>
            <a:ext cx="1422399" cy="1066799"/>
          </a:xfrm>
          <a:prstGeom prst="ellipse">
            <a:avLst/>
          </a:prstGeom>
          <a:ln>
            <a:noFill/>
          </a:ln>
          <a:effectLst>
            <a:softEdge rad="112500"/>
          </a:effectLst>
        </p:spPr>
      </p:pic>
      <p:cxnSp>
        <p:nvCxnSpPr>
          <p:cNvPr id="19" name="직선 연결선 18"/>
          <p:cNvCxnSpPr/>
          <p:nvPr/>
        </p:nvCxnSpPr>
        <p:spPr>
          <a:xfrm>
            <a:off x="858989" y="2730171"/>
            <a:ext cx="41920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11916" y="1407786"/>
            <a:ext cx="6254468" cy="1200329"/>
          </a:xfrm>
          <a:prstGeom prst="rect">
            <a:avLst/>
          </a:prstGeom>
          <a:noFill/>
        </p:spPr>
        <p:txBody>
          <a:bodyPr wrap="square" rtlCol="0">
            <a:spAutoFit/>
          </a:bodyPr>
          <a:lstStyle/>
          <a:p>
            <a:r>
              <a:rPr lang="ko-KR" altLang="en-US" sz="1600" dirty="0" smtClean="0">
                <a:latin typeface="MD개성체" pitchFamily="18" charset="-127"/>
                <a:ea typeface="MD개성체" pitchFamily="18" charset="-127"/>
              </a:rPr>
              <a:t>견과류 야채 죽</a:t>
            </a:r>
            <a:endParaRPr lang="en-US" altLang="ko-KR" sz="1600" dirty="0" smtClean="0">
              <a:latin typeface="MD개성체" pitchFamily="18" charset="-127"/>
              <a:ea typeface="MD개성체" pitchFamily="18" charset="-127"/>
            </a:endParaRPr>
          </a:p>
          <a:p>
            <a:pPr marL="342900" indent="-342900">
              <a:buAutoNum type="arabicPeriod"/>
            </a:pPr>
            <a:r>
              <a:rPr lang="ko-KR" altLang="en-US" sz="1400" dirty="0" smtClean="0">
                <a:latin typeface="MD개성체" pitchFamily="18" charset="-127"/>
                <a:ea typeface="MD개성체" pitchFamily="18" charset="-127"/>
              </a:rPr>
              <a:t>쌀은 불려 빻아 준다</a:t>
            </a:r>
            <a:r>
              <a:rPr lang="en-US" altLang="ko-KR" sz="1400" dirty="0" smtClean="0">
                <a:latin typeface="MD개성체" pitchFamily="18" charset="-127"/>
                <a:ea typeface="MD개성체" pitchFamily="18" charset="-127"/>
              </a:rPr>
              <a:t>.</a:t>
            </a:r>
          </a:p>
          <a:p>
            <a:pPr marL="342900" indent="-342900">
              <a:buAutoNum type="arabicPeriod"/>
            </a:pPr>
            <a:r>
              <a:rPr lang="ko-KR" altLang="en-US" sz="1400" dirty="0" smtClean="0">
                <a:latin typeface="MD개성체" pitchFamily="18" charset="-127"/>
                <a:ea typeface="MD개성체" pitchFamily="18" charset="-127"/>
              </a:rPr>
              <a:t>견과류는 볶아준 뒤 믹서기에 갈아 준비한다</a:t>
            </a:r>
            <a:r>
              <a:rPr lang="en-US" altLang="ko-KR" sz="1400" dirty="0" smtClean="0">
                <a:latin typeface="MD개성체" pitchFamily="18" charset="-127"/>
                <a:ea typeface="MD개성체" pitchFamily="18" charset="-127"/>
              </a:rPr>
              <a:t>.</a:t>
            </a:r>
          </a:p>
          <a:p>
            <a:pPr marL="342900" indent="-342900">
              <a:buAutoNum type="arabicPeriod"/>
            </a:pPr>
            <a:r>
              <a:rPr lang="ko-KR" altLang="en-US" sz="1400" dirty="0" smtClean="0">
                <a:latin typeface="MD개성체" pitchFamily="18" charset="-127"/>
                <a:ea typeface="MD개성체" pitchFamily="18" charset="-127"/>
              </a:rPr>
              <a:t>준비된 채소들을 굵게 다져 준비한다</a:t>
            </a:r>
            <a:r>
              <a:rPr lang="en-US" altLang="ko-KR" sz="1400" dirty="0" smtClean="0">
                <a:latin typeface="MD개성체" pitchFamily="18" charset="-127"/>
                <a:ea typeface="MD개성체" pitchFamily="18" charset="-127"/>
              </a:rPr>
              <a:t>.</a:t>
            </a:r>
          </a:p>
          <a:p>
            <a:pPr marL="342900" indent="-342900">
              <a:buAutoNum type="arabicPeriod"/>
            </a:pPr>
            <a:r>
              <a:rPr lang="ko-KR" altLang="en-US" sz="1400" dirty="0" smtClean="0">
                <a:latin typeface="MD개성체" pitchFamily="18" charset="-127"/>
                <a:ea typeface="MD개성체" pitchFamily="18" charset="-127"/>
              </a:rPr>
              <a:t>냄비에 </a:t>
            </a:r>
            <a:r>
              <a:rPr lang="en-US" altLang="ko-KR" sz="1400" dirty="0" smtClean="0">
                <a:latin typeface="MD개성체" pitchFamily="18" charset="-127"/>
                <a:ea typeface="MD개성체" pitchFamily="18" charset="-127"/>
              </a:rPr>
              <a:t>1,2</a:t>
            </a:r>
            <a:r>
              <a:rPr lang="ko-KR" altLang="en-US" sz="1400" dirty="0" smtClean="0">
                <a:latin typeface="MD개성체" pitchFamily="18" charset="-127"/>
                <a:ea typeface="MD개성체" pitchFamily="18" charset="-127"/>
              </a:rPr>
              <a:t>를 넣고 참기름에 볶다가 물을 넣고 죽을 완성한다</a:t>
            </a:r>
            <a:r>
              <a:rPr lang="en-US" altLang="ko-KR" sz="1400" dirty="0" smtClean="0">
                <a:latin typeface="MD개성체" pitchFamily="18" charset="-127"/>
                <a:ea typeface="MD개성체" pitchFamily="18" charset="-127"/>
              </a:rPr>
              <a:t>.</a:t>
            </a:r>
          </a:p>
        </p:txBody>
      </p:sp>
      <p:pic>
        <p:nvPicPr>
          <p:cNvPr id="8" name="그림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886" y="2730170"/>
            <a:ext cx="1428507" cy="1103275"/>
          </a:xfrm>
          <a:prstGeom prst="ellipse">
            <a:avLst/>
          </a:prstGeom>
          <a:ln>
            <a:noFill/>
          </a:ln>
          <a:effectLst>
            <a:softEdge rad="112500"/>
          </a:effectLst>
        </p:spPr>
      </p:pic>
      <p:cxnSp>
        <p:nvCxnSpPr>
          <p:cNvPr id="21" name="직선 연결선 20"/>
          <p:cNvCxnSpPr/>
          <p:nvPr/>
        </p:nvCxnSpPr>
        <p:spPr>
          <a:xfrm>
            <a:off x="813306" y="4114800"/>
            <a:ext cx="41920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그림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676" y="4352714"/>
            <a:ext cx="1531815" cy="1148861"/>
          </a:xfrm>
          <a:prstGeom prst="ellipse">
            <a:avLst/>
          </a:prstGeom>
          <a:ln>
            <a:noFill/>
          </a:ln>
          <a:effectLst>
            <a:softEdge rad="112500"/>
          </a:effectLst>
        </p:spPr>
      </p:pic>
      <p:cxnSp>
        <p:nvCxnSpPr>
          <p:cNvPr id="23" name="직선 연결선 22"/>
          <p:cNvCxnSpPr/>
          <p:nvPr/>
        </p:nvCxnSpPr>
        <p:spPr>
          <a:xfrm>
            <a:off x="687556" y="5931503"/>
            <a:ext cx="41920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75591" y="4114800"/>
            <a:ext cx="6648292" cy="1815882"/>
          </a:xfrm>
          <a:prstGeom prst="rect">
            <a:avLst/>
          </a:prstGeom>
          <a:noFill/>
        </p:spPr>
        <p:txBody>
          <a:bodyPr wrap="square" rtlCol="0">
            <a:spAutoFit/>
          </a:bodyPr>
          <a:lstStyle/>
          <a:p>
            <a:r>
              <a:rPr lang="ko-KR" altLang="en-US" sz="1400" dirty="0" smtClean="0">
                <a:latin typeface="MD개성체" pitchFamily="18" charset="-127"/>
                <a:ea typeface="MD개성체" pitchFamily="18" charset="-127"/>
              </a:rPr>
              <a:t>한방 닭죽</a:t>
            </a:r>
            <a:endParaRPr lang="en-US" altLang="ko-KR" sz="1400" dirty="0" smtClean="0">
              <a:latin typeface="MD개성체" pitchFamily="18" charset="-127"/>
              <a:ea typeface="MD개성체" pitchFamily="18" charset="-127"/>
            </a:endParaRPr>
          </a:p>
          <a:p>
            <a:pPr marL="342900" indent="-342900">
              <a:buAutoNum type="arabicPeriod"/>
            </a:pPr>
            <a:r>
              <a:rPr lang="ko-KR" altLang="en-US" sz="1400" dirty="0" smtClean="0">
                <a:latin typeface="MD개성체" pitchFamily="18" charset="-127"/>
                <a:ea typeface="MD개성체" pitchFamily="18" charset="-127"/>
              </a:rPr>
              <a:t>닭을 손질한 뒤 닭 뼈로 육수를 만들어준다</a:t>
            </a:r>
            <a:r>
              <a:rPr lang="en-US" altLang="ko-KR" sz="1400" dirty="0" smtClean="0">
                <a:latin typeface="MD개성체" pitchFamily="18" charset="-127"/>
                <a:ea typeface="MD개성체" pitchFamily="18" charset="-127"/>
              </a:rPr>
              <a:t>.</a:t>
            </a:r>
          </a:p>
          <a:p>
            <a:pPr marL="342900" indent="-342900">
              <a:buAutoNum type="arabicPeriod"/>
            </a:pPr>
            <a:r>
              <a:rPr lang="ko-KR" altLang="en-US" sz="1400" dirty="0" smtClean="0">
                <a:latin typeface="MD개성체" pitchFamily="18" charset="-127"/>
                <a:ea typeface="MD개성체" pitchFamily="18" charset="-127"/>
              </a:rPr>
              <a:t>쌀은 불려 빻아 주고 준비된 채소들은 굵게 다져 준비한다</a:t>
            </a:r>
            <a:r>
              <a:rPr lang="en-US" altLang="ko-KR" sz="1400" dirty="0" smtClean="0">
                <a:latin typeface="MD개성체" pitchFamily="18" charset="-127"/>
                <a:ea typeface="MD개성체" pitchFamily="18" charset="-127"/>
              </a:rPr>
              <a:t>..</a:t>
            </a:r>
          </a:p>
          <a:p>
            <a:pPr marL="342900" indent="-342900">
              <a:buAutoNum type="arabicPeriod"/>
            </a:pPr>
            <a:r>
              <a:rPr lang="en-US" altLang="ko-KR" sz="1400" dirty="0" smtClean="0">
                <a:latin typeface="MD개성체" pitchFamily="18" charset="-127"/>
                <a:ea typeface="MD개성체" pitchFamily="18" charset="-127"/>
              </a:rPr>
              <a:t>1/2</a:t>
            </a:r>
            <a:r>
              <a:rPr lang="ko-KR" altLang="en-US" sz="1400" dirty="0" smtClean="0">
                <a:latin typeface="MD개성체" pitchFamily="18" charset="-127"/>
                <a:ea typeface="MD개성체" pitchFamily="18" charset="-127"/>
              </a:rPr>
              <a:t>닭 살은 팬에 닭 껍질과 함께 구워주고 나머지 </a:t>
            </a:r>
            <a:r>
              <a:rPr lang="en-US" altLang="ko-KR" sz="1400" dirty="0" smtClean="0">
                <a:latin typeface="MD개성체" pitchFamily="18" charset="-127"/>
                <a:ea typeface="MD개성체" pitchFamily="18" charset="-127"/>
              </a:rPr>
              <a:t>1/2</a:t>
            </a:r>
            <a:r>
              <a:rPr lang="ko-KR" altLang="en-US" sz="1400" dirty="0" smtClean="0">
                <a:latin typeface="MD개성체" pitchFamily="18" charset="-127"/>
                <a:ea typeface="MD개성체" pitchFamily="18" charset="-127"/>
              </a:rPr>
              <a:t>닭 살은 찢어 준비한다</a:t>
            </a:r>
            <a:r>
              <a:rPr lang="en-US" altLang="ko-KR" sz="1400" dirty="0" smtClean="0">
                <a:latin typeface="MD개성체" pitchFamily="18" charset="-127"/>
                <a:ea typeface="MD개성체" pitchFamily="18" charset="-127"/>
              </a:rPr>
              <a:t>..</a:t>
            </a:r>
          </a:p>
          <a:p>
            <a:pPr marL="342900" indent="-342900">
              <a:buAutoNum type="arabicPeriod"/>
            </a:pPr>
            <a:r>
              <a:rPr lang="ko-KR" altLang="en-US" sz="1400" dirty="0" smtClean="0">
                <a:latin typeface="MD개성체" pitchFamily="18" charset="-127"/>
                <a:ea typeface="MD개성체" pitchFamily="18" charset="-127"/>
              </a:rPr>
              <a:t>대추</a:t>
            </a:r>
            <a:r>
              <a:rPr lang="en-US" altLang="ko-KR" sz="1400" dirty="0" smtClean="0">
                <a:latin typeface="MD개성체" pitchFamily="18" charset="-127"/>
                <a:ea typeface="MD개성체" pitchFamily="18" charset="-127"/>
              </a:rPr>
              <a:t>, </a:t>
            </a:r>
            <a:r>
              <a:rPr lang="ko-KR" altLang="en-US" sz="1400" dirty="0" smtClean="0">
                <a:latin typeface="MD개성체" pitchFamily="18" charset="-127"/>
                <a:ea typeface="MD개성체" pitchFamily="18" charset="-127"/>
              </a:rPr>
              <a:t>밤</a:t>
            </a:r>
            <a:r>
              <a:rPr lang="en-US" altLang="ko-KR" sz="1400" dirty="0" smtClean="0">
                <a:latin typeface="MD개성체" pitchFamily="18" charset="-127"/>
                <a:ea typeface="MD개성체" pitchFamily="18" charset="-127"/>
              </a:rPr>
              <a:t>, </a:t>
            </a:r>
            <a:r>
              <a:rPr lang="ko-KR" altLang="en-US" sz="1400" dirty="0" smtClean="0">
                <a:latin typeface="MD개성체" pitchFamily="18" charset="-127"/>
                <a:ea typeface="MD개성체" pitchFamily="18" charset="-127"/>
              </a:rPr>
              <a:t>은행은 각각 손질 해 준비한다</a:t>
            </a:r>
            <a:r>
              <a:rPr lang="en-US" altLang="ko-KR" sz="1400" dirty="0" smtClean="0">
                <a:latin typeface="MD개성체" pitchFamily="18" charset="-127"/>
                <a:ea typeface="MD개성체" pitchFamily="18" charset="-127"/>
              </a:rPr>
              <a:t>.</a:t>
            </a:r>
            <a:endParaRPr lang="en-US" altLang="ko-KR" sz="1400" dirty="0">
              <a:latin typeface="MD개성체" pitchFamily="18" charset="-127"/>
              <a:ea typeface="MD개성체" pitchFamily="18" charset="-127"/>
            </a:endParaRPr>
          </a:p>
          <a:p>
            <a:pPr marL="342900" indent="-342900">
              <a:buAutoNum type="arabicPeriod"/>
            </a:pPr>
            <a:r>
              <a:rPr lang="ko-KR" altLang="en-US" sz="1400" dirty="0" smtClean="0">
                <a:latin typeface="MD개성체" pitchFamily="18" charset="-127"/>
                <a:ea typeface="MD개성체" pitchFamily="18" charset="-127"/>
              </a:rPr>
              <a:t>참기름 두른 팬에 쌀과 채소들을 볶다가 닭 육수</a:t>
            </a:r>
            <a:r>
              <a:rPr lang="ko-KR" altLang="en-US" sz="1400" dirty="0">
                <a:latin typeface="MD개성체" pitchFamily="18" charset="-127"/>
                <a:ea typeface="MD개성체" pitchFamily="18" charset="-127"/>
              </a:rPr>
              <a:t>와</a:t>
            </a:r>
            <a:r>
              <a:rPr lang="ko-KR" altLang="en-US" sz="1400" dirty="0" smtClean="0">
                <a:latin typeface="MD개성체" pitchFamily="18" charset="-127"/>
                <a:ea typeface="MD개성체" pitchFamily="18" charset="-127"/>
              </a:rPr>
              <a:t> 찢은 닭살을 넣어 끓이고 완성되기 전에 </a:t>
            </a:r>
            <a:r>
              <a:rPr lang="en-US" altLang="ko-KR" sz="1400" dirty="0" smtClean="0">
                <a:latin typeface="MD개성체" pitchFamily="18" charset="-127"/>
                <a:ea typeface="MD개성체" pitchFamily="18" charset="-127"/>
              </a:rPr>
              <a:t>4</a:t>
            </a:r>
            <a:r>
              <a:rPr lang="ko-KR" altLang="en-US" sz="1400" dirty="0" smtClean="0">
                <a:latin typeface="MD개성체" pitchFamily="18" charset="-127"/>
                <a:ea typeface="MD개성체" pitchFamily="18" charset="-127"/>
              </a:rPr>
              <a:t>를 넣고 완성한다</a:t>
            </a:r>
            <a:r>
              <a:rPr lang="en-US" altLang="ko-KR" sz="1400" dirty="0" smtClean="0">
                <a:latin typeface="MD개성체" pitchFamily="18" charset="-127"/>
                <a:ea typeface="MD개성체" pitchFamily="18" charset="-127"/>
              </a:rPr>
              <a:t>.</a:t>
            </a:r>
          </a:p>
          <a:p>
            <a:pPr marL="342900" indent="-342900">
              <a:buAutoNum type="arabicPeriod"/>
            </a:pPr>
            <a:r>
              <a:rPr lang="en-US" altLang="ko-KR" sz="1400" dirty="0" smtClean="0">
                <a:latin typeface="MD개성체" pitchFamily="18" charset="-127"/>
                <a:ea typeface="MD개성체" pitchFamily="18" charset="-127"/>
              </a:rPr>
              <a:t>5</a:t>
            </a:r>
            <a:r>
              <a:rPr lang="ko-KR" altLang="en-US" sz="1400" dirty="0" smtClean="0">
                <a:latin typeface="MD개성체" pitchFamily="18" charset="-127"/>
                <a:ea typeface="MD개성체" pitchFamily="18" charset="-127"/>
              </a:rPr>
              <a:t>에 구운 닭 살과 껍질은 고명으로 올려준다</a:t>
            </a:r>
            <a:r>
              <a:rPr lang="en-US" altLang="ko-KR" sz="1400" dirty="0" smtClean="0">
                <a:latin typeface="MD개성체" pitchFamily="18" charset="-127"/>
                <a:ea typeface="MD개성체" pitchFamily="18" charset="-127"/>
              </a:rPr>
              <a:t>.</a:t>
            </a:r>
          </a:p>
        </p:txBody>
      </p:sp>
      <p:sp>
        <p:nvSpPr>
          <p:cNvPr id="11" name="TextBox 10"/>
          <p:cNvSpPr txBox="1"/>
          <p:nvPr/>
        </p:nvSpPr>
        <p:spPr>
          <a:xfrm>
            <a:off x="1811916" y="2730171"/>
            <a:ext cx="5711821" cy="2000548"/>
          </a:xfrm>
          <a:prstGeom prst="rect">
            <a:avLst/>
          </a:prstGeom>
          <a:noFill/>
        </p:spPr>
        <p:txBody>
          <a:bodyPr wrap="square" rtlCol="0">
            <a:spAutoFit/>
          </a:bodyPr>
          <a:lstStyle/>
          <a:p>
            <a:r>
              <a:rPr lang="ko-KR" altLang="en-US" sz="1600" dirty="0" smtClean="0">
                <a:latin typeface="MD개성체" pitchFamily="18" charset="-127"/>
                <a:ea typeface="MD개성체" pitchFamily="18" charset="-127"/>
              </a:rPr>
              <a:t>해산물 토마토 죽</a:t>
            </a:r>
            <a:endParaRPr lang="en-US" altLang="ko-KR" sz="1600" dirty="0" smtClean="0">
              <a:latin typeface="MD개성체" pitchFamily="18" charset="-127"/>
              <a:ea typeface="MD개성체" pitchFamily="18" charset="-127"/>
            </a:endParaRPr>
          </a:p>
          <a:p>
            <a:pPr marL="342900" indent="-342900">
              <a:buAutoNum type="arabicPeriod"/>
            </a:pPr>
            <a:r>
              <a:rPr lang="ko-KR" altLang="en-US" sz="1200" dirty="0" smtClean="0">
                <a:latin typeface="MD개성체" pitchFamily="18" charset="-127"/>
                <a:ea typeface="MD개성체" pitchFamily="18" charset="-127"/>
              </a:rPr>
              <a:t>쌀은 불려 빻아 준비한다</a:t>
            </a:r>
            <a:r>
              <a:rPr lang="en-US" altLang="ko-KR" sz="1200" dirty="0" smtClean="0">
                <a:latin typeface="MD개성체" pitchFamily="18" charset="-127"/>
                <a:ea typeface="MD개성체" pitchFamily="18" charset="-127"/>
              </a:rPr>
              <a:t>.</a:t>
            </a:r>
          </a:p>
          <a:p>
            <a:pPr marL="342900" indent="-342900">
              <a:buAutoNum type="arabicPeriod"/>
            </a:pPr>
            <a:r>
              <a:rPr lang="ko-KR" altLang="en-US" sz="1200" dirty="0" smtClean="0">
                <a:latin typeface="MD개성체" pitchFamily="18" charset="-127"/>
                <a:ea typeface="MD개성체" pitchFamily="18" charset="-127"/>
              </a:rPr>
              <a:t>새우</a:t>
            </a:r>
            <a:r>
              <a:rPr lang="en-US" altLang="ko-KR" sz="1200" dirty="0" smtClean="0">
                <a:latin typeface="MD개성체" pitchFamily="18" charset="-127"/>
                <a:ea typeface="MD개성체" pitchFamily="18" charset="-127"/>
              </a:rPr>
              <a:t>, </a:t>
            </a:r>
            <a:r>
              <a:rPr lang="ko-KR" altLang="en-US" sz="1200" dirty="0" smtClean="0">
                <a:latin typeface="MD개성체" pitchFamily="18" charset="-127"/>
                <a:ea typeface="MD개성체" pitchFamily="18" charset="-127"/>
              </a:rPr>
              <a:t>오징어를 손질 후 굵게 썰어 준비한다</a:t>
            </a:r>
            <a:r>
              <a:rPr lang="en-US" altLang="ko-KR" sz="1200" dirty="0" smtClean="0">
                <a:latin typeface="MD개성체" pitchFamily="18" charset="-127"/>
                <a:ea typeface="MD개성체" pitchFamily="18" charset="-127"/>
              </a:rPr>
              <a:t>.</a:t>
            </a:r>
          </a:p>
          <a:p>
            <a:pPr marL="342900" indent="-342900">
              <a:buAutoNum type="arabicPeriod"/>
            </a:pPr>
            <a:r>
              <a:rPr lang="ko-KR" altLang="en-US" sz="1200" dirty="0" smtClean="0">
                <a:latin typeface="MD개성체" pitchFamily="18" charset="-127"/>
                <a:ea typeface="MD개성체" pitchFamily="18" charset="-127"/>
              </a:rPr>
              <a:t>준비된 채소들은 굵게 다져 준비한다</a:t>
            </a:r>
            <a:r>
              <a:rPr lang="en-US" altLang="ko-KR" sz="1200" dirty="0" smtClean="0">
                <a:latin typeface="MD개성체" pitchFamily="18" charset="-127"/>
                <a:ea typeface="MD개성체" pitchFamily="18" charset="-127"/>
              </a:rPr>
              <a:t>.</a:t>
            </a:r>
          </a:p>
          <a:p>
            <a:pPr marL="342900" indent="-342900">
              <a:buAutoNum type="arabicPeriod"/>
            </a:pPr>
            <a:r>
              <a:rPr lang="ko-KR" altLang="en-US" sz="1200" dirty="0" smtClean="0">
                <a:latin typeface="MD개성체" pitchFamily="18" charset="-127"/>
                <a:ea typeface="MD개성체" pitchFamily="18" charset="-127"/>
              </a:rPr>
              <a:t>토마토는 </a:t>
            </a:r>
            <a:r>
              <a:rPr lang="ko-KR" altLang="en-US" sz="1200" dirty="0" err="1" smtClean="0">
                <a:latin typeface="MD개성체" pitchFamily="18" charset="-127"/>
                <a:ea typeface="MD개성체" pitchFamily="18" charset="-127"/>
              </a:rPr>
              <a:t>콩카세</a:t>
            </a:r>
            <a:r>
              <a:rPr lang="ko-KR" altLang="en-US" sz="1200" dirty="0" smtClean="0">
                <a:latin typeface="MD개성체" pitchFamily="18" charset="-127"/>
                <a:ea typeface="MD개성체" pitchFamily="18" charset="-127"/>
              </a:rPr>
              <a:t> 후 전자레인지에 </a:t>
            </a:r>
            <a:r>
              <a:rPr lang="en-US" altLang="ko-KR" sz="1200" dirty="0" smtClean="0">
                <a:latin typeface="MD개성체" pitchFamily="18" charset="-127"/>
                <a:ea typeface="MD개성체" pitchFamily="18" charset="-127"/>
              </a:rPr>
              <a:t>3</a:t>
            </a:r>
            <a:r>
              <a:rPr lang="ko-KR" altLang="en-US" sz="1200" dirty="0" smtClean="0">
                <a:latin typeface="MD개성체" pitchFamily="18" charset="-127"/>
                <a:ea typeface="MD개성체" pitchFamily="18" charset="-127"/>
              </a:rPr>
              <a:t>분 정도 돌려 준 뒤 굵게 다져 준비한다</a:t>
            </a:r>
            <a:r>
              <a:rPr lang="en-US" altLang="ko-KR" sz="1200" dirty="0" smtClean="0">
                <a:latin typeface="MD개성체" pitchFamily="18" charset="-127"/>
                <a:ea typeface="MD개성체" pitchFamily="18" charset="-127"/>
              </a:rPr>
              <a:t>.</a:t>
            </a:r>
          </a:p>
          <a:p>
            <a:pPr marL="342900" indent="-342900">
              <a:buAutoNum type="arabicPeriod"/>
            </a:pPr>
            <a:r>
              <a:rPr lang="ko-KR" altLang="en-US" sz="1200" dirty="0" smtClean="0">
                <a:latin typeface="MD개성체" pitchFamily="18" charset="-127"/>
                <a:ea typeface="MD개성체" pitchFamily="18" charset="-127"/>
              </a:rPr>
              <a:t>냄비에 해산물</a:t>
            </a:r>
            <a:r>
              <a:rPr lang="en-US" altLang="ko-KR" sz="1200" dirty="0" smtClean="0">
                <a:latin typeface="MD개성체" pitchFamily="18" charset="-127"/>
                <a:ea typeface="MD개성체" pitchFamily="18" charset="-127"/>
              </a:rPr>
              <a:t>-</a:t>
            </a:r>
            <a:r>
              <a:rPr lang="ko-KR" altLang="en-US" sz="1200" dirty="0" smtClean="0">
                <a:latin typeface="MD개성체" pitchFamily="18" charset="-127"/>
                <a:ea typeface="MD개성체" pitchFamily="18" charset="-127"/>
              </a:rPr>
              <a:t>쌀</a:t>
            </a:r>
            <a:r>
              <a:rPr lang="en-US" altLang="ko-KR" sz="1200" dirty="0" smtClean="0">
                <a:latin typeface="MD개성체" pitchFamily="18" charset="-127"/>
                <a:ea typeface="MD개성체" pitchFamily="18" charset="-127"/>
              </a:rPr>
              <a:t>-</a:t>
            </a:r>
            <a:r>
              <a:rPr lang="ko-KR" altLang="en-US" sz="1200" dirty="0" smtClean="0">
                <a:latin typeface="MD개성체" pitchFamily="18" charset="-127"/>
                <a:ea typeface="MD개성체" pitchFamily="18" charset="-127"/>
              </a:rPr>
              <a:t>물</a:t>
            </a:r>
            <a:r>
              <a:rPr lang="en-US" altLang="ko-KR" sz="1200" dirty="0" smtClean="0">
                <a:latin typeface="MD개성체" pitchFamily="18" charset="-127"/>
                <a:ea typeface="MD개성체" pitchFamily="18" charset="-127"/>
              </a:rPr>
              <a:t>-</a:t>
            </a:r>
            <a:r>
              <a:rPr lang="ko-KR" altLang="en-US" sz="1200" dirty="0" smtClean="0">
                <a:latin typeface="MD개성체" pitchFamily="18" charset="-127"/>
                <a:ea typeface="MD개성체" pitchFamily="18" charset="-127"/>
              </a:rPr>
              <a:t>토마토 순으로 넣어 끓여 완성한다</a:t>
            </a:r>
            <a:r>
              <a:rPr lang="en-US" altLang="ko-KR" sz="1200" dirty="0" smtClean="0">
                <a:latin typeface="MD개성체" pitchFamily="18" charset="-127"/>
                <a:ea typeface="MD개성체" pitchFamily="18" charset="-127"/>
              </a:rPr>
              <a:t>.</a:t>
            </a:r>
          </a:p>
          <a:p>
            <a:pPr marL="342900" indent="-342900">
              <a:buAutoNum type="arabicPeriod"/>
            </a:pPr>
            <a:r>
              <a:rPr lang="ko-KR" altLang="en-US" sz="1200" dirty="0" smtClean="0">
                <a:latin typeface="MD개성체" pitchFamily="18" charset="-127"/>
                <a:ea typeface="MD개성체" pitchFamily="18" charset="-127"/>
              </a:rPr>
              <a:t>오징어 다리는 구워 고명으로 올려준다</a:t>
            </a:r>
            <a:r>
              <a:rPr lang="en-US" altLang="ko-KR" sz="1200" dirty="0" smtClean="0">
                <a:latin typeface="MD개성체" pitchFamily="18" charset="-127"/>
                <a:ea typeface="MD개성체" pitchFamily="18" charset="-127"/>
              </a:rPr>
              <a:t>.</a:t>
            </a:r>
          </a:p>
          <a:p>
            <a:pPr marL="342900" indent="-342900">
              <a:buAutoNum type="arabicPeriod"/>
            </a:pPr>
            <a:endParaRPr lang="en-US" altLang="ko-KR" sz="1600" dirty="0" smtClean="0"/>
          </a:p>
          <a:p>
            <a:pPr marL="342900" indent="-342900">
              <a:buAutoNum type="arabicPeriod"/>
            </a:pPr>
            <a:endParaRPr lang="en-US" altLang="ko-KR" dirty="0" smtClean="0"/>
          </a:p>
        </p:txBody>
      </p:sp>
    </p:spTree>
    <p:extLst>
      <p:ext uri="{BB962C8B-B14F-4D97-AF65-F5344CB8AC3E}">
        <p14:creationId xmlns:p14="http://schemas.microsoft.com/office/powerpoint/2010/main" val="3272439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그룹 26"/>
          <p:cNvGrpSpPr/>
          <p:nvPr/>
        </p:nvGrpSpPr>
        <p:grpSpPr>
          <a:xfrm>
            <a:off x="601318" y="528034"/>
            <a:ext cx="879754" cy="879754"/>
            <a:chOff x="1661375" y="1996224"/>
            <a:chExt cx="1996225" cy="1996225"/>
          </a:xfrm>
        </p:grpSpPr>
        <p:sp>
          <p:nvSpPr>
            <p:cNvPr id="4" name="팔각형 3"/>
            <p:cNvSpPr/>
            <p:nvPr/>
          </p:nvSpPr>
          <p:spPr>
            <a:xfrm>
              <a:off x="1661375" y="1996224"/>
              <a:ext cx="1996225" cy="1996225"/>
            </a:xfrm>
            <a:prstGeom prst="octagon">
              <a:avLst/>
            </a:prstGeom>
            <a:solidFill>
              <a:srgbClr val="C80E7D">
                <a:alpha val="6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 name="직선 연결선 5"/>
            <p:cNvCxnSpPr>
              <a:stCxn id="4" idx="6"/>
              <a:endCxn id="4"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a:stCxn id="4" idx="5"/>
              <a:endCxn id="4"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a:stCxn id="4" idx="4"/>
              <a:endCxn id="4"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4" idx="3"/>
              <a:endCxn id="4"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532587" y="631065"/>
            <a:ext cx="4855334" cy="584775"/>
          </a:xfrm>
          <a:prstGeom prst="rect">
            <a:avLst/>
          </a:prstGeom>
          <a:noFill/>
        </p:spPr>
        <p:txBody>
          <a:bodyPr wrap="square" rtlCol="0">
            <a:spAutoFit/>
          </a:bodyPr>
          <a:lstStyle/>
          <a:p>
            <a:pPr algn="ctr"/>
            <a:r>
              <a:rPr lang="en-US" altLang="ko-KR" sz="3200" b="1" dirty="0" smtClean="0">
                <a:solidFill>
                  <a:schemeClr val="tx1">
                    <a:lumMod val="65000"/>
                    <a:lumOff val="35000"/>
                  </a:schemeClr>
                </a:solidFill>
                <a:effectLst>
                  <a:outerShdw blurRad="38100" dist="38100" dir="2700000" algn="tl">
                    <a:srgbClr val="000000">
                      <a:alpha val="43137"/>
                    </a:srgbClr>
                  </a:outerShdw>
                </a:effectLst>
              </a:rPr>
              <a:t>Recipe </a:t>
            </a:r>
            <a:endParaRPr lang="ko-KR" altLang="en-US" sz="3200" b="1" dirty="0">
              <a:solidFill>
                <a:schemeClr val="tx1">
                  <a:lumMod val="65000"/>
                  <a:lumOff val="35000"/>
                </a:schemeClr>
              </a:solidFill>
              <a:effectLst>
                <a:outerShdw blurRad="38100" dist="38100" dir="2700000" algn="tl">
                  <a:srgbClr val="000000">
                    <a:alpha val="43137"/>
                  </a:srgbClr>
                </a:outerShdw>
              </a:effectLst>
            </a:endParaRPr>
          </a:p>
        </p:txBody>
      </p:sp>
      <p:grpSp>
        <p:nvGrpSpPr>
          <p:cNvPr id="30" name="그룹 29"/>
          <p:cNvGrpSpPr/>
          <p:nvPr/>
        </p:nvGrpSpPr>
        <p:grpSpPr>
          <a:xfrm>
            <a:off x="1107584" y="347730"/>
            <a:ext cx="528032" cy="528032"/>
            <a:chOff x="1661375" y="1996224"/>
            <a:chExt cx="1996225" cy="1996225"/>
          </a:xfrm>
        </p:grpSpPr>
        <p:sp>
          <p:nvSpPr>
            <p:cNvPr id="31" name="팔각형 30"/>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2" name="직선 연결선 31"/>
            <p:cNvCxnSpPr>
              <a:stCxn id="31" idx="6"/>
              <a:endCxn id="31"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31" idx="5"/>
              <a:endCxn id="31"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a:stCxn id="31" idx="4"/>
              <a:endCxn id="31"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a:stCxn id="31" idx="3"/>
              <a:endCxn id="31"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cxnSp>
        <p:nvCxnSpPr>
          <p:cNvPr id="82" name="직선 연결선 81"/>
          <p:cNvCxnSpPr/>
          <p:nvPr/>
        </p:nvCxnSpPr>
        <p:spPr>
          <a:xfrm>
            <a:off x="1448874" y="1184854"/>
            <a:ext cx="41920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737" y="356782"/>
            <a:ext cx="1518561" cy="925373"/>
          </a:xfrm>
          <a:prstGeom prst="rect">
            <a:avLst/>
          </a:prstGeom>
        </p:spPr>
      </p:pic>
      <p:pic>
        <p:nvPicPr>
          <p:cNvPr id="11" name="그림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091" y="2618586"/>
            <a:ext cx="3898832" cy="2809199"/>
          </a:xfrm>
          <a:prstGeom prst="ellipse">
            <a:avLst/>
          </a:prstGeom>
          <a:ln>
            <a:solidFill>
              <a:schemeClr val="bg1"/>
            </a:solidFill>
          </a:ln>
          <a:effectLst>
            <a:softEdge rad="112500"/>
          </a:effectLst>
        </p:spPr>
      </p:pic>
      <p:sp>
        <p:nvSpPr>
          <p:cNvPr id="20" name="설명선 2(테두리 없음) 19"/>
          <p:cNvSpPr/>
          <p:nvPr/>
        </p:nvSpPr>
        <p:spPr>
          <a:xfrm>
            <a:off x="5872188" y="1950110"/>
            <a:ext cx="2604669" cy="1250030"/>
          </a:xfrm>
          <a:prstGeom prst="callout2">
            <a:avLst>
              <a:gd name="adj1" fmla="val 42195"/>
              <a:gd name="adj2" fmla="val -9683"/>
              <a:gd name="adj3" fmla="val 60015"/>
              <a:gd name="adj4" fmla="val -7666"/>
              <a:gd name="adj5" fmla="val 79676"/>
              <a:gd name="adj6" fmla="val -2011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설명선 2(테두리 없음) 14"/>
          <p:cNvSpPr/>
          <p:nvPr/>
        </p:nvSpPr>
        <p:spPr>
          <a:xfrm>
            <a:off x="7174523" y="2532185"/>
            <a:ext cx="1582615" cy="820615"/>
          </a:xfrm>
          <a:prstGeom prst="callout2">
            <a:avLst>
              <a:gd name="adj1" fmla="val 33035"/>
              <a:gd name="adj2" fmla="val -185"/>
              <a:gd name="adj3" fmla="val 31607"/>
              <a:gd name="adj4" fmla="val -13704"/>
              <a:gd name="adj5" fmla="val 112500"/>
              <a:gd name="adj6" fmla="val -4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7131436" y="1682781"/>
            <a:ext cx="1910862" cy="2677656"/>
          </a:xfrm>
          <a:prstGeom prst="rect">
            <a:avLst/>
          </a:prstGeom>
          <a:noFill/>
        </p:spPr>
        <p:txBody>
          <a:bodyPr wrap="square" rtlCol="0">
            <a:spAutoFit/>
          </a:bodyPr>
          <a:lstStyle/>
          <a:p>
            <a:pPr algn="ctr"/>
            <a:r>
              <a:rPr lang="ko-KR" altLang="en-US" sz="1600" b="1" dirty="0" smtClean="0">
                <a:latin typeface="MD개성체" pitchFamily="18" charset="-127"/>
                <a:ea typeface="MD개성체" pitchFamily="18" charset="-127"/>
              </a:rPr>
              <a:t>옥수수 전</a:t>
            </a:r>
            <a:endParaRPr lang="en-US" altLang="ko-KR" sz="1600" b="1" dirty="0" smtClean="0">
              <a:latin typeface="MD개성체" pitchFamily="18" charset="-127"/>
              <a:ea typeface="MD개성체" pitchFamily="18" charset="-127"/>
            </a:endParaRPr>
          </a:p>
          <a:p>
            <a:r>
              <a:rPr lang="en-US" altLang="ko-KR" sz="1200" b="1" dirty="0" smtClean="0">
                <a:latin typeface="MD개성체" pitchFamily="18" charset="-127"/>
                <a:ea typeface="MD개성체" pitchFamily="18" charset="-127"/>
              </a:rPr>
              <a:t>1. </a:t>
            </a:r>
            <a:r>
              <a:rPr lang="ko-KR" altLang="en-US" sz="1200" dirty="0" smtClean="0">
                <a:latin typeface="MD개성체" pitchFamily="18" charset="-127"/>
                <a:ea typeface="MD개성체" pitchFamily="18" charset="-127"/>
              </a:rPr>
              <a:t>옥수수는 </a:t>
            </a:r>
            <a:r>
              <a:rPr lang="ko-KR" altLang="en-US" sz="1200" dirty="0">
                <a:latin typeface="MD개성체" pitchFamily="18" charset="-127"/>
                <a:ea typeface="MD개성체" pitchFamily="18" charset="-127"/>
              </a:rPr>
              <a:t>삶아 </a:t>
            </a:r>
            <a:r>
              <a:rPr lang="ko-KR" altLang="en-US" sz="1200" dirty="0" smtClean="0">
                <a:latin typeface="MD개성체" pitchFamily="18" charset="-127"/>
                <a:ea typeface="MD개성체" pitchFamily="18" charset="-127"/>
              </a:rPr>
              <a:t>준비하고 </a:t>
            </a:r>
            <a:r>
              <a:rPr lang="ko-KR" altLang="en-US" sz="1200" dirty="0" err="1" smtClean="0">
                <a:latin typeface="MD개성체" pitchFamily="18" charset="-127"/>
                <a:ea typeface="MD개성체" pitchFamily="18" charset="-127"/>
              </a:rPr>
              <a:t>홍고추는</a:t>
            </a:r>
            <a:r>
              <a:rPr lang="ko-KR" altLang="en-US" sz="1200" dirty="0" smtClean="0">
                <a:latin typeface="MD개성체" pitchFamily="18" charset="-127"/>
                <a:ea typeface="MD개성체" pitchFamily="18" charset="-127"/>
              </a:rPr>
              <a:t> </a:t>
            </a:r>
            <a:r>
              <a:rPr lang="ko-KR" altLang="en-US" sz="1200" dirty="0" err="1">
                <a:latin typeface="MD개성체" pitchFamily="18" charset="-127"/>
                <a:ea typeface="MD개성체" pitchFamily="18" charset="-127"/>
              </a:rPr>
              <a:t>어슷썰어</a:t>
            </a:r>
            <a:r>
              <a:rPr lang="ko-KR" altLang="en-US" sz="1200" dirty="0">
                <a:latin typeface="MD개성체" pitchFamily="18" charset="-127"/>
                <a:ea typeface="MD개성체" pitchFamily="18" charset="-127"/>
              </a:rPr>
              <a:t> 고명을 준비한다</a:t>
            </a:r>
            <a:r>
              <a:rPr lang="en-US" altLang="ko-KR" sz="1200" dirty="0" smtClean="0">
                <a:latin typeface="MD개성체" pitchFamily="18" charset="-127"/>
                <a:ea typeface="MD개성체" pitchFamily="18" charset="-127"/>
              </a:rPr>
              <a:t>.</a:t>
            </a:r>
          </a:p>
          <a:p>
            <a:r>
              <a:rPr lang="en-US" altLang="ko-KR" sz="1200" b="1" dirty="0" smtClean="0">
                <a:latin typeface="MD개성체" pitchFamily="18" charset="-127"/>
                <a:ea typeface="MD개성체" pitchFamily="18" charset="-127"/>
              </a:rPr>
              <a:t>2. </a:t>
            </a:r>
            <a:r>
              <a:rPr lang="ko-KR" altLang="en-US" sz="1200" dirty="0" smtClean="0">
                <a:latin typeface="MD개성체" pitchFamily="18" charset="-127"/>
                <a:ea typeface="MD개성체" pitchFamily="18" charset="-127"/>
              </a:rPr>
              <a:t>감자</a:t>
            </a:r>
            <a:r>
              <a:rPr lang="en-US" altLang="ko-KR" sz="1200" dirty="0">
                <a:latin typeface="MD개성체" pitchFamily="18" charset="-127"/>
                <a:ea typeface="MD개성체" pitchFamily="18" charset="-127"/>
              </a:rPr>
              <a:t>,</a:t>
            </a:r>
            <a:r>
              <a:rPr lang="ko-KR" altLang="en-US" sz="1200" dirty="0">
                <a:latin typeface="MD개성체" pitchFamily="18" charset="-127"/>
                <a:ea typeface="MD개성체" pitchFamily="18" charset="-127"/>
              </a:rPr>
              <a:t>양파는 강판에 갈아 준비한다</a:t>
            </a:r>
            <a:r>
              <a:rPr lang="en-US" altLang="ko-KR" sz="1200" dirty="0" smtClean="0">
                <a:latin typeface="MD개성체" pitchFamily="18" charset="-127"/>
                <a:ea typeface="MD개성체" pitchFamily="18" charset="-127"/>
              </a:rPr>
              <a:t>,</a:t>
            </a:r>
            <a:endParaRPr lang="ko-KR" altLang="en-US" sz="1200" dirty="0">
              <a:latin typeface="MD개성체" pitchFamily="18" charset="-127"/>
              <a:ea typeface="MD개성체" pitchFamily="18" charset="-127"/>
            </a:endParaRPr>
          </a:p>
          <a:p>
            <a:r>
              <a:rPr lang="en-US" altLang="ko-KR" sz="1200" b="1" dirty="0" smtClean="0">
                <a:latin typeface="MD개성체" pitchFamily="18" charset="-127"/>
                <a:ea typeface="MD개성체" pitchFamily="18" charset="-127"/>
              </a:rPr>
              <a:t>3. </a:t>
            </a:r>
            <a:r>
              <a:rPr lang="en-US" altLang="ko-KR" sz="1200" dirty="0" smtClean="0">
                <a:latin typeface="MD개성체" pitchFamily="18" charset="-127"/>
                <a:ea typeface="MD개성체" pitchFamily="18" charset="-127"/>
              </a:rPr>
              <a:t>2</a:t>
            </a:r>
            <a:r>
              <a:rPr lang="ko-KR" altLang="en-US" sz="1200" dirty="0" smtClean="0">
                <a:latin typeface="MD개성체" pitchFamily="18" charset="-127"/>
                <a:ea typeface="MD개성체" pitchFamily="18" charset="-127"/>
              </a:rPr>
              <a:t>번에 옥수수 가루를 섞어 </a:t>
            </a:r>
            <a:r>
              <a:rPr lang="ko-KR" altLang="en-US" sz="1200" dirty="0">
                <a:latin typeface="MD개성체" pitchFamily="18" charset="-127"/>
                <a:ea typeface="MD개성체" pitchFamily="18" charset="-127"/>
              </a:rPr>
              <a:t>반죽을 만들어 준비한다</a:t>
            </a:r>
            <a:r>
              <a:rPr lang="en-US" altLang="ko-KR" sz="1200" dirty="0">
                <a:latin typeface="MD개성체" pitchFamily="18" charset="-127"/>
                <a:ea typeface="MD개성체" pitchFamily="18" charset="-127"/>
              </a:rPr>
              <a:t>.</a:t>
            </a:r>
            <a:endParaRPr lang="ko-KR" altLang="en-US" sz="1200" dirty="0">
              <a:latin typeface="MD개성체" pitchFamily="18" charset="-127"/>
              <a:ea typeface="MD개성체" pitchFamily="18" charset="-127"/>
            </a:endParaRPr>
          </a:p>
          <a:p>
            <a:pPr fontAlgn="base"/>
            <a:r>
              <a:rPr lang="en-US" altLang="ko-KR" sz="1200" b="1" dirty="0">
                <a:latin typeface="MD개성체" pitchFamily="18" charset="-127"/>
                <a:ea typeface="MD개성체" pitchFamily="18" charset="-127"/>
              </a:rPr>
              <a:t>4</a:t>
            </a:r>
            <a:r>
              <a:rPr lang="en-US" altLang="ko-KR" sz="1200" b="1" dirty="0" smtClean="0">
                <a:latin typeface="MD개성체" pitchFamily="18" charset="-127"/>
                <a:ea typeface="MD개성체" pitchFamily="18" charset="-127"/>
              </a:rPr>
              <a:t>. </a:t>
            </a:r>
            <a:r>
              <a:rPr lang="en-US" altLang="ko-KR" sz="1200" dirty="0">
                <a:latin typeface="MD개성체" pitchFamily="18" charset="-127"/>
                <a:ea typeface="MD개성체" pitchFamily="18" charset="-127"/>
              </a:rPr>
              <a:t>3</a:t>
            </a:r>
            <a:r>
              <a:rPr lang="ko-KR" altLang="en-US" sz="1200" dirty="0" smtClean="0">
                <a:latin typeface="MD개성체" pitchFamily="18" charset="-127"/>
                <a:ea typeface="MD개성체" pitchFamily="18" charset="-127"/>
              </a:rPr>
              <a:t>번의 </a:t>
            </a:r>
            <a:r>
              <a:rPr lang="ko-KR" altLang="en-US" sz="1200" dirty="0">
                <a:latin typeface="MD개성체" pitchFamily="18" charset="-127"/>
                <a:ea typeface="MD개성체" pitchFamily="18" charset="-127"/>
              </a:rPr>
              <a:t>반죽은 각각 노릇하게 부쳐 </a:t>
            </a:r>
            <a:r>
              <a:rPr lang="ko-KR" altLang="en-US" sz="1200" dirty="0" smtClean="0">
                <a:latin typeface="MD개성체" pitchFamily="18" charset="-127"/>
                <a:ea typeface="MD개성체" pitchFamily="18" charset="-127"/>
              </a:rPr>
              <a:t>준 뒤 </a:t>
            </a:r>
            <a:r>
              <a:rPr lang="en-US" altLang="ko-KR" sz="1200" dirty="0">
                <a:latin typeface="MD개성체" pitchFamily="18" charset="-127"/>
                <a:ea typeface="MD개성체" pitchFamily="18" charset="-127"/>
              </a:rPr>
              <a:t>1</a:t>
            </a:r>
            <a:r>
              <a:rPr lang="ko-KR" altLang="en-US" sz="1200" dirty="0">
                <a:latin typeface="MD개성체" pitchFamily="18" charset="-127"/>
                <a:ea typeface="MD개성체" pitchFamily="18" charset="-127"/>
              </a:rPr>
              <a:t>번의 고명을 올려 완성한다</a:t>
            </a:r>
            <a:r>
              <a:rPr lang="en-US" altLang="ko-KR" sz="1200" dirty="0">
                <a:latin typeface="MD개성체" pitchFamily="18" charset="-127"/>
                <a:ea typeface="MD개성체" pitchFamily="18" charset="-127"/>
              </a:rPr>
              <a:t>. </a:t>
            </a:r>
            <a:endParaRPr lang="ko-KR" altLang="en-US" sz="1200" dirty="0">
              <a:latin typeface="MD개성체" pitchFamily="18" charset="-127"/>
              <a:ea typeface="MD개성체" pitchFamily="18" charset="-127"/>
            </a:endParaRPr>
          </a:p>
          <a:p>
            <a:endParaRPr lang="ko-KR" altLang="en-US" dirty="0"/>
          </a:p>
        </p:txBody>
      </p:sp>
      <p:sp>
        <p:nvSpPr>
          <p:cNvPr id="22" name="TextBox 21"/>
          <p:cNvSpPr txBox="1"/>
          <p:nvPr/>
        </p:nvSpPr>
        <p:spPr>
          <a:xfrm>
            <a:off x="4677508" y="1147190"/>
            <a:ext cx="2497015" cy="1384995"/>
          </a:xfrm>
          <a:prstGeom prst="rect">
            <a:avLst/>
          </a:prstGeom>
          <a:noFill/>
        </p:spPr>
        <p:txBody>
          <a:bodyPr wrap="square" rtlCol="0">
            <a:spAutoFit/>
          </a:bodyPr>
          <a:lstStyle/>
          <a:p>
            <a:pPr algn="ctr"/>
            <a:r>
              <a:rPr lang="ko-KR" altLang="en-US" sz="1200" b="1" dirty="0" smtClean="0">
                <a:latin typeface="MD개성체" pitchFamily="18" charset="-127"/>
                <a:ea typeface="MD개성체" pitchFamily="18" charset="-127"/>
              </a:rPr>
              <a:t>가지 무침</a:t>
            </a:r>
            <a:endParaRPr lang="en-US" altLang="ko-KR" sz="1200" b="1" dirty="0" smtClean="0">
              <a:latin typeface="MD개성체" pitchFamily="18" charset="-127"/>
              <a:ea typeface="MD개성체" pitchFamily="18" charset="-127"/>
            </a:endParaRPr>
          </a:p>
          <a:p>
            <a:pPr marL="342900" indent="-342900">
              <a:buAutoNum type="arabicPeriod"/>
            </a:pPr>
            <a:r>
              <a:rPr lang="ko-KR" altLang="en-US" sz="1200" dirty="0" smtClean="0">
                <a:latin typeface="MD개성체" pitchFamily="18" charset="-127"/>
                <a:ea typeface="MD개성체" pitchFamily="18" charset="-127"/>
              </a:rPr>
              <a:t>가지는 한입 크기로 썰어 쪄준다</a:t>
            </a:r>
            <a:r>
              <a:rPr lang="en-US" altLang="ko-KR" sz="1200" dirty="0" smtClean="0">
                <a:latin typeface="MD개성체" pitchFamily="18" charset="-127"/>
                <a:ea typeface="MD개성체" pitchFamily="18" charset="-127"/>
              </a:rPr>
              <a:t>.</a:t>
            </a:r>
          </a:p>
          <a:p>
            <a:pPr marL="342900" indent="-342900">
              <a:buAutoNum type="arabicPeriod"/>
            </a:pPr>
            <a:r>
              <a:rPr lang="ko-KR" altLang="en-US" sz="1200" dirty="0" smtClean="0">
                <a:latin typeface="MD개성체" pitchFamily="18" charset="-127"/>
                <a:ea typeface="MD개성체" pitchFamily="18" charset="-127"/>
              </a:rPr>
              <a:t>청</a:t>
            </a:r>
            <a:r>
              <a:rPr lang="en-US" altLang="ko-KR" sz="1200" dirty="0" smtClean="0">
                <a:latin typeface="MD개성체" pitchFamily="18" charset="-127"/>
                <a:ea typeface="MD개성체" pitchFamily="18" charset="-127"/>
              </a:rPr>
              <a:t>, </a:t>
            </a:r>
            <a:r>
              <a:rPr lang="ko-KR" altLang="en-US" sz="1200" dirty="0" smtClean="0">
                <a:latin typeface="MD개성체" pitchFamily="18" charset="-127"/>
                <a:ea typeface="MD개성체" pitchFamily="18" charset="-127"/>
              </a:rPr>
              <a:t>홍 고추는 다져준다</a:t>
            </a:r>
            <a:r>
              <a:rPr lang="en-US" altLang="ko-KR" sz="1200" dirty="0" smtClean="0">
                <a:latin typeface="MD개성체" pitchFamily="18" charset="-127"/>
                <a:ea typeface="MD개성체" pitchFamily="18" charset="-127"/>
              </a:rPr>
              <a:t>.</a:t>
            </a:r>
          </a:p>
          <a:p>
            <a:pPr marL="342900" indent="-342900">
              <a:buAutoNum type="arabicPeriod"/>
            </a:pPr>
            <a:r>
              <a:rPr lang="ko-KR" altLang="en-US" sz="1200" dirty="0" smtClean="0">
                <a:latin typeface="MD개성체" pitchFamily="18" charset="-127"/>
                <a:ea typeface="MD개성체" pitchFamily="18" charset="-127"/>
              </a:rPr>
              <a:t>가지와 </a:t>
            </a:r>
            <a:r>
              <a:rPr lang="en-US" altLang="ko-KR" sz="1200" dirty="0" smtClean="0">
                <a:latin typeface="MD개성체" pitchFamily="18" charset="-127"/>
                <a:ea typeface="MD개성체" pitchFamily="18" charset="-127"/>
              </a:rPr>
              <a:t>2</a:t>
            </a:r>
            <a:r>
              <a:rPr lang="ko-KR" altLang="en-US" sz="1200" dirty="0" smtClean="0">
                <a:latin typeface="MD개성체" pitchFamily="18" charset="-127"/>
                <a:ea typeface="MD개성체" pitchFamily="18" charset="-127"/>
              </a:rPr>
              <a:t>번의 재료와 고추장과 된장 양념에 무친 뒤 간을 하고 깨를 뿌려 완성한다</a:t>
            </a:r>
            <a:r>
              <a:rPr lang="en-US" altLang="ko-KR" sz="1200" dirty="0" smtClean="0">
                <a:latin typeface="MD개성체" pitchFamily="18" charset="-127"/>
                <a:ea typeface="MD개성체" pitchFamily="18" charset="-127"/>
              </a:rPr>
              <a:t>.</a:t>
            </a:r>
            <a:endParaRPr lang="ko-KR" altLang="en-US" sz="1200" dirty="0">
              <a:latin typeface="MD개성체" pitchFamily="18" charset="-127"/>
              <a:ea typeface="MD개성체" pitchFamily="18" charset="-127"/>
            </a:endParaRPr>
          </a:p>
        </p:txBody>
      </p:sp>
      <p:sp>
        <p:nvSpPr>
          <p:cNvPr id="25" name="설명선 2(테두리 없음) 24"/>
          <p:cNvSpPr/>
          <p:nvPr/>
        </p:nvSpPr>
        <p:spPr>
          <a:xfrm>
            <a:off x="6387921" y="4023185"/>
            <a:ext cx="2654377" cy="2670692"/>
          </a:xfrm>
          <a:prstGeom prst="callout2">
            <a:avLst>
              <a:gd name="adj1" fmla="val 60450"/>
              <a:gd name="adj2" fmla="val 6242"/>
              <a:gd name="adj3" fmla="val 68791"/>
              <a:gd name="adj4" fmla="val -14900"/>
              <a:gd name="adj5" fmla="val 25587"/>
              <a:gd name="adj6" fmla="val -3915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p:cNvSpPr txBox="1"/>
          <p:nvPr/>
        </p:nvSpPr>
        <p:spPr>
          <a:xfrm>
            <a:off x="6564923" y="4138246"/>
            <a:ext cx="2477375" cy="2462213"/>
          </a:xfrm>
          <a:prstGeom prst="rect">
            <a:avLst/>
          </a:prstGeom>
          <a:noFill/>
        </p:spPr>
        <p:txBody>
          <a:bodyPr wrap="square" rtlCol="0">
            <a:spAutoFit/>
          </a:bodyPr>
          <a:lstStyle/>
          <a:p>
            <a:pPr algn="ctr"/>
            <a:r>
              <a:rPr lang="ko-KR" altLang="en-US" sz="1400" b="1" dirty="0" smtClean="0">
                <a:latin typeface="MD개성체" pitchFamily="18" charset="-127"/>
                <a:ea typeface="MD개성체" pitchFamily="18" charset="-127"/>
              </a:rPr>
              <a:t>우엉 소고기 조림</a:t>
            </a:r>
            <a:endParaRPr lang="en-US" altLang="ko-KR" sz="1400" b="1" dirty="0" smtClean="0">
              <a:latin typeface="MD개성체" pitchFamily="18" charset="-127"/>
              <a:ea typeface="MD개성체" pitchFamily="18" charset="-127"/>
            </a:endParaRPr>
          </a:p>
          <a:p>
            <a:pPr marL="342900" indent="-342900">
              <a:buAutoNum type="arabicPeriod"/>
            </a:pPr>
            <a:r>
              <a:rPr lang="ko-KR" altLang="en-US" sz="1400" dirty="0" smtClean="0">
                <a:latin typeface="MD개성체" pitchFamily="18" charset="-127"/>
                <a:ea typeface="MD개성체" pitchFamily="18" charset="-127"/>
              </a:rPr>
              <a:t>소고기는 핏물을 빼 한번 삶아준다</a:t>
            </a:r>
            <a:r>
              <a:rPr lang="en-US" altLang="ko-KR" sz="1400" dirty="0" smtClean="0">
                <a:latin typeface="MD개성체" pitchFamily="18" charset="-127"/>
                <a:ea typeface="MD개성체" pitchFamily="18" charset="-127"/>
              </a:rPr>
              <a:t>.</a:t>
            </a:r>
          </a:p>
          <a:p>
            <a:pPr marL="342900" indent="-342900">
              <a:buAutoNum type="arabicPeriod"/>
            </a:pPr>
            <a:r>
              <a:rPr lang="ko-KR" altLang="en-US" sz="1400" dirty="0" smtClean="0">
                <a:latin typeface="MD개성체" pitchFamily="18" charset="-127"/>
                <a:ea typeface="MD개성체" pitchFamily="18" charset="-127"/>
              </a:rPr>
              <a:t>우엉은 껍질을 벗겨 채 썰어준 뒤 식초 물에 살짝 데쳐준 뒤 밤은 껍질을 깐 뒤 먹기 좋게 썰어 준비한다</a:t>
            </a:r>
            <a:r>
              <a:rPr lang="en-US" altLang="ko-KR" sz="1400" dirty="0" smtClean="0">
                <a:latin typeface="MD개성체" pitchFamily="18" charset="-127"/>
                <a:ea typeface="MD개성체" pitchFamily="18" charset="-127"/>
              </a:rPr>
              <a:t>.</a:t>
            </a:r>
          </a:p>
          <a:p>
            <a:pPr marL="342900" indent="-342900">
              <a:buAutoNum type="arabicPeriod"/>
            </a:pPr>
            <a:r>
              <a:rPr lang="ko-KR" altLang="en-US" sz="1400" dirty="0" smtClean="0">
                <a:latin typeface="MD개성체" pitchFamily="18" charset="-127"/>
                <a:ea typeface="MD개성체" pitchFamily="18" charset="-127"/>
              </a:rPr>
              <a:t>물</a:t>
            </a:r>
            <a:r>
              <a:rPr lang="en-US" altLang="ko-KR" sz="1400" dirty="0" smtClean="0">
                <a:latin typeface="MD개성체" pitchFamily="18" charset="-127"/>
                <a:ea typeface="MD개성체" pitchFamily="18" charset="-127"/>
              </a:rPr>
              <a:t>, </a:t>
            </a:r>
            <a:r>
              <a:rPr lang="ko-KR" altLang="en-US" sz="1400" dirty="0" smtClean="0">
                <a:latin typeface="MD개성체" pitchFamily="18" charset="-127"/>
                <a:ea typeface="MD개성체" pitchFamily="18" charset="-127"/>
              </a:rPr>
              <a:t>간장</a:t>
            </a:r>
            <a:r>
              <a:rPr lang="en-US" altLang="ko-KR" sz="1400" dirty="0" smtClean="0">
                <a:latin typeface="MD개성체" pitchFamily="18" charset="-127"/>
                <a:ea typeface="MD개성체" pitchFamily="18" charset="-127"/>
              </a:rPr>
              <a:t>, </a:t>
            </a:r>
            <a:r>
              <a:rPr lang="ko-KR" altLang="en-US" sz="1400" dirty="0" smtClean="0">
                <a:latin typeface="MD개성체" pitchFamily="18" charset="-127"/>
                <a:ea typeface="MD개성체" pitchFamily="18" charset="-127"/>
              </a:rPr>
              <a:t>설탕</a:t>
            </a:r>
            <a:r>
              <a:rPr lang="en-US" altLang="ko-KR" sz="1400" dirty="0" smtClean="0">
                <a:latin typeface="MD개성체" pitchFamily="18" charset="-127"/>
                <a:ea typeface="MD개성체" pitchFamily="18" charset="-127"/>
              </a:rPr>
              <a:t>, </a:t>
            </a:r>
            <a:r>
              <a:rPr lang="ko-KR" altLang="en-US" sz="1400" dirty="0" smtClean="0">
                <a:latin typeface="MD개성체" pitchFamily="18" charset="-127"/>
                <a:ea typeface="MD개성체" pitchFamily="18" charset="-127"/>
              </a:rPr>
              <a:t>후추에 소고기 와 준비한 </a:t>
            </a:r>
            <a:r>
              <a:rPr lang="en-US" altLang="ko-KR" sz="1400" dirty="0" smtClean="0">
                <a:latin typeface="MD개성체" pitchFamily="18" charset="-127"/>
                <a:ea typeface="MD개성체" pitchFamily="18" charset="-127"/>
              </a:rPr>
              <a:t>2</a:t>
            </a:r>
            <a:r>
              <a:rPr lang="ko-KR" altLang="en-US" sz="1400" dirty="0" smtClean="0">
                <a:latin typeface="MD개성체" pitchFamily="18" charset="-127"/>
                <a:ea typeface="MD개성체" pitchFamily="18" charset="-127"/>
              </a:rPr>
              <a:t>번의 우엉과 밤을 조려준다</a:t>
            </a:r>
            <a:r>
              <a:rPr lang="en-US" altLang="ko-KR" sz="1400" dirty="0" smtClean="0">
                <a:latin typeface="MD개성체" pitchFamily="18" charset="-127"/>
                <a:ea typeface="MD개성체" pitchFamily="18" charset="-127"/>
              </a:rPr>
              <a:t>.</a:t>
            </a:r>
          </a:p>
        </p:txBody>
      </p:sp>
      <p:sp>
        <p:nvSpPr>
          <p:cNvPr id="29" name="설명선 2(테두리 없음) 28"/>
          <p:cNvSpPr/>
          <p:nvPr/>
        </p:nvSpPr>
        <p:spPr>
          <a:xfrm>
            <a:off x="413748" y="5498123"/>
            <a:ext cx="3384530" cy="1195754"/>
          </a:xfrm>
          <a:prstGeom prst="callout2">
            <a:avLst>
              <a:gd name="adj1" fmla="val -15564"/>
              <a:gd name="adj2" fmla="val 70986"/>
              <a:gd name="adj3" fmla="val -19485"/>
              <a:gd name="adj4" fmla="val 85859"/>
              <a:gd name="adj5" fmla="val -51226"/>
              <a:gd name="adj6" fmla="val 9118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TextBox 25"/>
          <p:cNvSpPr txBox="1"/>
          <p:nvPr/>
        </p:nvSpPr>
        <p:spPr>
          <a:xfrm>
            <a:off x="413747" y="5083784"/>
            <a:ext cx="3131161" cy="1661993"/>
          </a:xfrm>
          <a:prstGeom prst="rect">
            <a:avLst/>
          </a:prstGeom>
          <a:noFill/>
        </p:spPr>
        <p:txBody>
          <a:bodyPr wrap="square" rtlCol="0">
            <a:spAutoFit/>
          </a:bodyPr>
          <a:lstStyle/>
          <a:p>
            <a:pPr algn="ctr"/>
            <a:r>
              <a:rPr lang="ko-KR" altLang="en-US" b="1" dirty="0" smtClean="0">
                <a:latin typeface="MD개성체" pitchFamily="18" charset="-127"/>
                <a:ea typeface="MD개성체" pitchFamily="18" charset="-127"/>
              </a:rPr>
              <a:t>명란젓 무침</a:t>
            </a:r>
            <a:endParaRPr lang="en-US" altLang="ko-KR" b="1" dirty="0" smtClean="0">
              <a:latin typeface="MD개성체" pitchFamily="18" charset="-127"/>
              <a:ea typeface="MD개성체" pitchFamily="18" charset="-127"/>
            </a:endParaRPr>
          </a:p>
          <a:p>
            <a:pPr marL="342900" indent="-342900">
              <a:buAutoNum type="arabicPeriod"/>
            </a:pPr>
            <a:r>
              <a:rPr lang="ko-KR" altLang="en-US" sz="1400" dirty="0" smtClean="0">
                <a:latin typeface="MD개성체" pitchFamily="18" charset="-127"/>
                <a:ea typeface="MD개성체" pitchFamily="18" charset="-127"/>
              </a:rPr>
              <a:t>명란젓은 중앙에 칼집을 넣어 알을 빼 준비한다</a:t>
            </a:r>
            <a:r>
              <a:rPr lang="en-US" altLang="ko-KR" sz="1400" dirty="0" smtClean="0">
                <a:latin typeface="MD개성체" pitchFamily="18" charset="-127"/>
                <a:ea typeface="MD개성체" pitchFamily="18" charset="-127"/>
              </a:rPr>
              <a:t>.</a:t>
            </a:r>
          </a:p>
          <a:p>
            <a:pPr marL="342900" indent="-342900">
              <a:buAutoNum type="arabicPeriod"/>
            </a:pPr>
            <a:r>
              <a:rPr lang="ko-KR" altLang="en-US" sz="1400" dirty="0" err="1" smtClean="0">
                <a:latin typeface="MD개성체" pitchFamily="18" charset="-127"/>
                <a:ea typeface="MD개성체" pitchFamily="18" charset="-127"/>
              </a:rPr>
              <a:t>부재료인</a:t>
            </a:r>
            <a:r>
              <a:rPr lang="ko-KR" altLang="en-US" sz="1400" dirty="0" smtClean="0">
                <a:latin typeface="MD개성체" pitchFamily="18" charset="-127"/>
                <a:ea typeface="MD개성체" pitchFamily="18" charset="-127"/>
              </a:rPr>
              <a:t> 마늘은 다지고 쪽파</a:t>
            </a:r>
            <a:r>
              <a:rPr lang="en-US" altLang="ko-KR" sz="1400" dirty="0" smtClean="0">
                <a:latin typeface="MD개성체" pitchFamily="18" charset="-127"/>
                <a:ea typeface="MD개성체" pitchFamily="18" charset="-127"/>
              </a:rPr>
              <a:t>,</a:t>
            </a:r>
            <a:r>
              <a:rPr lang="ko-KR" altLang="en-US" sz="1400" dirty="0">
                <a:latin typeface="MD개성체" pitchFamily="18" charset="-127"/>
                <a:ea typeface="MD개성체" pitchFamily="18" charset="-127"/>
              </a:rPr>
              <a:t>청</a:t>
            </a:r>
            <a:r>
              <a:rPr lang="ko-KR" altLang="en-US" sz="1400" dirty="0" smtClean="0">
                <a:latin typeface="MD개성체" pitchFamily="18" charset="-127"/>
                <a:ea typeface="MD개성체" pitchFamily="18" charset="-127"/>
              </a:rPr>
              <a:t>양고추는 송송 썰어 준다</a:t>
            </a:r>
            <a:r>
              <a:rPr lang="en-US" altLang="ko-KR" sz="1400" dirty="0" smtClean="0">
                <a:latin typeface="MD개성체" pitchFamily="18" charset="-127"/>
                <a:ea typeface="MD개성체" pitchFamily="18" charset="-127"/>
              </a:rPr>
              <a:t>.</a:t>
            </a:r>
          </a:p>
          <a:p>
            <a:pPr marL="342900" indent="-342900">
              <a:buAutoNum type="arabicPeriod"/>
            </a:pPr>
            <a:r>
              <a:rPr lang="en-US" altLang="ko-KR" sz="1400" dirty="0" smtClean="0">
                <a:latin typeface="MD개성체" pitchFamily="18" charset="-127"/>
                <a:ea typeface="MD개성체" pitchFamily="18" charset="-127"/>
              </a:rPr>
              <a:t>1,2</a:t>
            </a:r>
            <a:r>
              <a:rPr lang="ko-KR" altLang="en-US" sz="1400" dirty="0" smtClean="0">
                <a:latin typeface="MD개성체" pitchFamily="18" charset="-127"/>
                <a:ea typeface="MD개성체" pitchFamily="18" charset="-127"/>
              </a:rPr>
              <a:t>에 고춧가루</a:t>
            </a:r>
            <a:r>
              <a:rPr lang="en-US" altLang="ko-KR" sz="1400" dirty="0" smtClean="0">
                <a:latin typeface="MD개성체" pitchFamily="18" charset="-127"/>
                <a:ea typeface="MD개성체" pitchFamily="18" charset="-127"/>
              </a:rPr>
              <a:t>, </a:t>
            </a:r>
            <a:r>
              <a:rPr lang="ko-KR" altLang="en-US" sz="1400" dirty="0" smtClean="0">
                <a:latin typeface="MD개성체" pitchFamily="18" charset="-127"/>
                <a:ea typeface="MD개성체" pitchFamily="18" charset="-127"/>
              </a:rPr>
              <a:t>통깨 참기름을 넣어 섞어 완성한다</a:t>
            </a:r>
            <a:r>
              <a:rPr lang="en-US" altLang="ko-KR" sz="1400" dirty="0" smtClean="0">
                <a:latin typeface="MD개성체" pitchFamily="18" charset="-127"/>
                <a:ea typeface="MD개성체" pitchFamily="18" charset="-127"/>
              </a:rPr>
              <a:t>.</a:t>
            </a:r>
            <a:endParaRPr lang="ko-KR" altLang="en-US" sz="1400" dirty="0">
              <a:latin typeface="MD개성체" pitchFamily="18" charset="-127"/>
              <a:ea typeface="MD개성체" pitchFamily="18" charset="-127"/>
            </a:endParaRPr>
          </a:p>
        </p:txBody>
      </p:sp>
      <p:sp>
        <p:nvSpPr>
          <p:cNvPr id="37" name="설명선 2(테두리 없음) 36"/>
          <p:cNvSpPr/>
          <p:nvPr/>
        </p:nvSpPr>
        <p:spPr>
          <a:xfrm>
            <a:off x="601319" y="1407788"/>
            <a:ext cx="1805354" cy="1631216"/>
          </a:xfrm>
          <a:prstGeom prst="callout2">
            <a:avLst>
              <a:gd name="adj1" fmla="val 98523"/>
              <a:gd name="adj2" fmla="val 72186"/>
              <a:gd name="adj3" fmla="val 120801"/>
              <a:gd name="adj4" fmla="val 71645"/>
              <a:gd name="adj5" fmla="val 138372"/>
              <a:gd name="adj6" fmla="val 15722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p:cNvSpPr txBox="1"/>
          <p:nvPr/>
        </p:nvSpPr>
        <p:spPr>
          <a:xfrm>
            <a:off x="601318" y="1515510"/>
            <a:ext cx="3610708" cy="1415772"/>
          </a:xfrm>
          <a:prstGeom prst="rect">
            <a:avLst/>
          </a:prstGeom>
          <a:noFill/>
        </p:spPr>
        <p:txBody>
          <a:bodyPr wrap="square" rtlCol="0">
            <a:spAutoFit/>
          </a:bodyPr>
          <a:lstStyle/>
          <a:p>
            <a:pPr algn="ctr"/>
            <a:r>
              <a:rPr lang="ko-KR" altLang="en-US" sz="1600" b="1" dirty="0" smtClean="0">
                <a:latin typeface="MD개성체" pitchFamily="18" charset="-127"/>
                <a:ea typeface="MD개성체" pitchFamily="18" charset="-127"/>
              </a:rPr>
              <a:t>숙주 나물</a:t>
            </a:r>
            <a:endParaRPr lang="en-US" altLang="ko-KR" sz="1400" dirty="0" smtClean="0">
              <a:latin typeface="MD개성체" pitchFamily="18" charset="-127"/>
              <a:ea typeface="MD개성체" pitchFamily="18" charset="-127"/>
            </a:endParaRPr>
          </a:p>
          <a:p>
            <a:pPr marL="342900" indent="-342900">
              <a:buAutoNum type="arabicPeriod"/>
            </a:pPr>
            <a:r>
              <a:rPr lang="ko-KR" altLang="en-US" sz="1400" dirty="0" smtClean="0">
                <a:latin typeface="MD개성체" pitchFamily="18" charset="-127"/>
                <a:ea typeface="MD개성체" pitchFamily="18" charset="-127"/>
              </a:rPr>
              <a:t>당근은 채 썰고</a:t>
            </a:r>
            <a:r>
              <a:rPr lang="en-US" altLang="ko-KR" sz="1400" dirty="0" smtClean="0">
                <a:latin typeface="MD개성체" pitchFamily="18" charset="-127"/>
                <a:ea typeface="MD개성체" pitchFamily="18" charset="-127"/>
              </a:rPr>
              <a:t>, </a:t>
            </a:r>
            <a:r>
              <a:rPr lang="ko-KR" altLang="en-US" sz="1400" dirty="0" smtClean="0">
                <a:latin typeface="MD개성체" pitchFamily="18" charset="-127"/>
                <a:ea typeface="MD개성체" pitchFamily="18" charset="-127"/>
              </a:rPr>
              <a:t>파는 송송 썰어준다</a:t>
            </a:r>
            <a:r>
              <a:rPr lang="en-US" altLang="ko-KR" sz="1400" dirty="0" smtClean="0">
                <a:latin typeface="MD개성체" pitchFamily="18" charset="-127"/>
                <a:ea typeface="MD개성체" pitchFamily="18" charset="-127"/>
              </a:rPr>
              <a:t>.</a:t>
            </a:r>
          </a:p>
          <a:p>
            <a:pPr marL="342900" indent="-342900">
              <a:buAutoNum type="arabicPeriod"/>
            </a:pPr>
            <a:r>
              <a:rPr lang="ko-KR" altLang="en-US" sz="1400" dirty="0" smtClean="0">
                <a:latin typeface="MD개성체" pitchFamily="18" charset="-127"/>
                <a:ea typeface="MD개성체" pitchFamily="18" charset="-127"/>
              </a:rPr>
              <a:t>끓는 물에 소금을 넣어 숙주를 데쳐준 뒤 물기를 제거해 준다</a:t>
            </a:r>
            <a:r>
              <a:rPr lang="en-US" altLang="ko-KR" sz="1400" dirty="0" smtClean="0">
                <a:latin typeface="MD개성체" pitchFamily="18" charset="-127"/>
                <a:ea typeface="MD개성체" pitchFamily="18" charset="-127"/>
              </a:rPr>
              <a:t>.</a:t>
            </a:r>
          </a:p>
          <a:p>
            <a:pPr marL="342900" indent="-342900">
              <a:buAutoNum type="arabicPeriod"/>
            </a:pPr>
            <a:r>
              <a:rPr lang="ko-KR" altLang="en-US" sz="1400" dirty="0" smtClean="0">
                <a:latin typeface="MD개성체" pitchFamily="18" charset="-127"/>
                <a:ea typeface="MD개성체" pitchFamily="18" charset="-127"/>
              </a:rPr>
              <a:t>숙주에 </a:t>
            </a:r>
            <a:r>
              <a:rPr lang="en-US" altLang="ko-KR" sz="1400" dirty="0" smtClean="0">
                <a:latin typeface="MD개성체" pitchFamily="18" charset="-127"/>
                <a:ea typeface="MD개성체" pitchFamily="18" charset="-127"/>
              </a:rPr>
              <a:t>2</a:t>
            </a:r>
            <a:r>
              <a:rPr lang="ko-KR" altLang="en-US" sz="1400" dirty="0" smtClean="0">
                <a:latin typeface="MD개성체" pitchFamily="18" charset="-127"/>
                <a:ea typeface="MD개성체" pitchFamily="18" charset="-127"/>
              </a:rPr>
              <a:t>와 다진 마늘을 넣고 소금</a:t>
            </a:r>
            <a:r>
              <a:rPr lang="en-US" altLang="ko-KR" sz="1400" dirty="0" smtClean="0">
                <a:latin typeface="MD개성체" pitchFamily="18" charset="-127"/>
                <a:ea typeface="MD개성체" pitchFamily="18" charset="-127"/>
              </a:rPr>
              <a:t>,</a:t>
            </a:r>
            <a:r>
              <a:rPr lang="ko-KR" altLang="en-US" sz="1400" dirty="0" smtClean="0">
                <a:latin typeface="MD개성체" pitchFamily="18" charset="-127"/>
                <a:ea typeface="MD개성체" pitchFamily="18" charset="-127"/>
              </a:rPr>
              <a:t>참기름</a:t>
            </a:r>
            <a:r>
              <a:rPr lang="en-US" altLang="ko-KR" sz="1400" dirty="0" smtClean="0">
                <a:latin typeface="MD개성체" pitchFamily="18" charset="-127"/>
                <a:ea typeface="MD개성체" pitchFamily="18" charset="-127"/>
              </a:rPr>
              <a:t>,</a:t>
            </a:r>
            <a:r>
              <a:rPr lang="ko-KR" altLang="en-US" sz="1400" dirty="0" smtClean="0">
                <a:latin typeface="MD개성체" pitchFamily="18" charset="-127"/>
                <a:ea typeface="MD개성체" pitchFamily="18" charset="-127"/>
              </a:rPr>
              <a:t>깨소금으로 간을 해 완성한다</a:t>
            </a:r>
            <a:r>
              <a:rPr lang="en-US" altLang="ko-KR" sz="1400" dirty="0" smtClean="0">
                <a:latin typeface="MD개성체" pitchFamily="18" charset="-127"/>
                <a:ea typeface="MD개성체" pitchFamily="18" charset="-127"/>
              </a:rPr>
              <a:t>.</a:t>
            </a:r>
            <a:endParaRPr lang="ko-KR" altLang="en-US" sz="1400" dirty="0">
              <a:latin typeface="MD개성체" pitchFamily="18" charset="-127"/>
              <a:ea typeface="MD개성체" pitchFamily="18" charset="-127"/>
            </a:endParaRPr>
          </a:p>
        </p:txBody>
      </p:sp>
    </p:spTree>
    <p:extLst>
      <p:ext uri="{BB962C8B-B14F-4D97-AF65-F5344CB8AC3E}">
        <p14:creationId xmlns:p14="http://schemas.microsoft.com/office/powerpoint/2010/main" val="788968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pSp>
        <p:nvGrpSpPr>
          <p:cNvPr id="27" name="그룹 26"/>
          <p:cNvGrpSpPr/>
          <p:nvPr/>
        </p:nvGrpSpPr>
        <p:grpSpPr>
          <a:xfrm>
            <a:off x="601318" y="528034"/>
            <a:ext cx="879754" cy="879754"/>
            <a:chOff x="1661375" y="1996224"/>
            <a:chExt cx="1996225" cy="1996225"/>
          </a:xfrm>
        </p:grpSpPr>
        <p:sp>
          <p:nvSpPr>
            <p:cNvPr id="4" name="팔각형 3"/>
            <p:cNvSpPr/>
            <p:nvPr/>
          </p:nvSpPr>
          <p:spPr>
            <a:xfrm>
              <a:off x="1661375" y="1996224"/>
              <a:ext cx="1996225" cy="1996225"/>
            </a:xfrm>
            <a:prstGeom prst="octagon">
              <a:avLst/>
            </a:prstGeom>
            <a:solidFill>
              <a:srgbClr val="C80E7D">
                <a:alpha val="67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 name="직선 연결선 5"/>
            <p:cNvCxnSpPr>
              <a:stCxn id="4" idx="6"/>
              <a:endCxn id="4"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a:stCxn id="4" idx="5"/>
              <a:endCxn id="4"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a:stCxn id="4" idx="4"/>
              <a:endCxn id="4"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4" idx="3"/>
              <a:endCxn id="4"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532587" y="631065"/>
            <a:ext cx="4855334" cy="584775"/>
          </a:xfrm>
          <a:prstGeom prst="rect">
            <a:avLst/>
          </a:prstGeom>
          <a:noFill/>
        </p:spPr>
        <p:txBody>
          <a:bodyPr wrap="square" rtlCol="0">
            <a:spAutoFit/>
          </a:bodyPr>
          <a:lstStyle/>
          <a:p>
            <a:pPr algn="ctr"/>
            <a:r>
              <a:rPr lang="en-US" altLang="ko-KR" sz="3200" b="1" dirty="0" smtClean="0">
                <a:solidFill>
                  <a:schemeClr val="bg1"/>
                </a:solidFill>
                <a:effectLst>
                  <a:outerShdw blurRad="38100" dist="38100" dir="2700000" algn="tl">
                    <a:srgbClr val="000000">
                      <a:alpha val="43137"/>
                    </a:srgbClr>
                  </a:outerShdw>
                </a:effectLst>
              </a:rPr>
              <a:t>Gallery</a:t>
            </a:r>
            <a:endParaRPr lang="ko-KR" altLang="en-US" sz="3200" b="1" dirty="0">
              <a:solidFill>
                <a:schemeClr val="bg1"/>
              </a:solidFill>
              <a:effectLst>
                <a:outerShdw blurRad="38100" dist="38100" dir="2700000" algn="tl">
                  <a:srgbClr val="000000">
                    <a:alpha val="43137"/>
                  </a:srgbClr>
                </a:outerShdw>
              </a:effectLst>
            </a:endParaRPr>
          </a:p>
        </p:txBody>
      </p:sp>
      <p:grpSp>
        <p:nvGrpSpPr>
          <p:cNvPr id="30" name="그룹 29"/>
          <p:cNvGrpSpPr/>
          <p:nvPr/>
        </p:nvGrpSpPr>
        <p:grpSpPr>
          <a:xfrm>
            <a:off x="1107584" y="347730"/>
            <a:ext cx="528032" cy="528032"/>
            <a:chOff x="1661375" y="1996224"/>
            <a:chExt cx="1996225" cy="1996225"/>
          </a:xfrm>
        </p:grpSpPr>
        <p:sp>
          <p:nvSpPr>
            <p:cNvPr id="31" name="팔각형 30"/>
            <p:cNvSpPr/>
            <p:nvPr/>
          </p:nvSpPr>
          <p:spPr>
            <a:xfrm>
              <a:off x="1661375" y="1996224"/>
              <a:ext cx="1996225" cy="1996225"/>
            </a:xfrm>
            <a:prstGeom prst="octagon">
              <a:avLst/>
            </a:prstGeom>
            <a:solidFill>
              <a:schemeClr val="accent2">
                <a:alpha val="6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2" name="직선 연결선 31"/>
            <p:cNvCxnSpPr>
              <a:stCxn id="31" idx="6"/>
              <a:endCxn id="31" idx="2"/>
            </p:cNvCxnSpPr>
            <p:nvPr/>
          </p:nvCxnSpPr>
          <p:spPr>
            <a:xfrm>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31" idx="5"/>
              <a:endCxn id="31" idx="1"/>
            </p:cNvCxnSpPr>
            <p:nvPr/>
          </p:nvCxnSpPr>
          <p:spPr>
            <a:xfrm>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a:stCxn id="31" idx="4"/>
              <a:endCxn id="31" idx="0"/>
            </p:cNvCxnSpPr>
            <p:nvPr/>
          </p:nvCxnSpPr>
          <p:spPr>
            <a:xfrm flipV="1">
              <a:off x="1661375" y="2580898"/>
              <a:ext cx="1996225" cy="826877"/>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a:stCxn id="31" idx="3"/>
              <a:endCxn id="31" idx="7"/>
            </p:cNvCxnSpPr>
            <p:nvPr/>
          </p:nvCxnSpPr>
          <p:spPr>
            <a:xfrm flipV="1">
              <a:off x="2246049" y="1996224"/>
              <a:ext cx="826877" cy="1996225"/>
            </a:xfrm>
            <a:prstGeom prst="line">
              <a:avLst/>
            </a:prstGeom>
            <a:ln>
              <a:solidFill>
                <a:schemeClr val="bg1">
                  <a:alpha val="51000"/>
                </a:schemeClr>
              </a:solidFill>
            </a:ln>
          </p:spPr>
          <p:style>
            <a:lnRef idx="1">
              <a:schemeClr val="accent1"/>
            </a:lnRef>
            <a:fillRef idx="0">
              <a:schemeClr val="accent1"/>
            </a:fillRef>
            <a:effectRef idx="0">
              <a:schemeClr val="accent1"/>
            </a:effectRef>
            <a:fontRef idx="minor">
              <a:schemeClr val="tx1"/>
            </a:fontRef>
          </p:style>
        </p:cxnSp>
      </p:grpSp>
      <p:cxnSp>
        <p:nvCxnSpPr>
          <p:cNvPr id="82" name="직선 연결선 81"/>
          <p:cNvCxnSpPr/>
          <p:nvPr/>
        </p:nvCxnSpPr>
        <p:spPr>
          <a:xfrm>
            <a:off x="1448874" y="1184854"/>
            <a:ext cx="41920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5753" y="339602"/>
            <a:ext cx="1437929" cy="876238"/>
          </a:xfrm>
          <a:prstGeom prst="rect">
            <a:avLst/>
          </a:prstGeom>
        </p:spPr>
      </p:pic>
      <p:pic>
        <p:nvPicPr>
          <p:cNvPr id="3" name="그림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196" y="1529864"/>
            <a:ext cx="4032738" cy="3024554"/>
          </a:xfrm>
          <a:prstGeom prst="rect">
            <a:avLst/>
          </a:prstGeom>
          <a:ln>
            <a:solidFill>
              <a:srgbClr val="FF0000"/>
            </a:solidFill>
          </a:ln>
          <a:effectLst>
            <a:outerShdw blurRad="50800" dist="38100" dir="5400000" algn="t" rotWithShape="0">
              <a:prstClr val="black">
                <a:alpha val="40000"/>
              </a:prstClr>
            </a:outerShdw>
            <a:reflection blurRad="6350" stA="52000" endA="300" endPos="35000" dir="5400000" sy="-100000" algn="bl" rotWithShape="0"/>
            <a:softEdge rad="112500"/>
          </a:effectLst>
        </p:spPr>
      </p:pic>
      <p:pic>
        <p:nvPicPr>
          <p:cNvPr id="5" name="그림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2378" y="3938955"/>
            <a:ext cx="3626338" cy="2719754"/>
          </a:xfrm>
          <a:prstGeom prst="rect">
            <a:avLst/>
          </a:prstGeom>
          <a:ln>
            <a:noFill/>
          </a:ln>
          <a:effectLst>
            <a:outerShdw blurRad="292100" dist="139700" dir="2700000" algn="tl" rotWithShape="0">
              <a:srgbClr val="333333">
                <a:alpha val="65000"/>
              </a:srgbClr>
            </a:outerShdw>
          </a:effectLst>
        </p:spPr>
      </p:pic>
      <p:pic>
        <p:nvPicPr>
          <p:cNvPr id="8" name="그림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1249" y="2004646"/>
            <a:ext cx="2162907" cy="1713768"/>
          </a:xfrm>
          <a:prstGeom prst="rect">
            <a:avLst/>
          </a:prstGeom>
          <a:ln>
            <a:noFill/>
          </a:ln>
          <a:effectLst>
            <a:outerShdw blurRad="292100" dist="139700" dir="2700000" algn="tl" rotWithShape="0">
              <a:srgbClr val="333333">
                <a:alpha val="65000"/>
              </a:srgbClr>
            </a:outerShdw>
          </a:effectLst>
        </p:spPr>
      </p:pic>
      <p:pic>
        <p:nvPicPr>
          <p:cNvPr id="9" name="그림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8209" y="1336434"/>
            <a:ext cx="2274275" cy="1705707"/>
          </a:xfrm>
          <a:prstGeom prst="rect">
            <a:avLst/>
          </a:prstGeom>
        </p:spPr>
      </p:pic>
    </p:spTree>
    <p:extLst>
      <p:ext uri="{BB962C8B-B14F-4D97-AF65-F5344CB8AC3E}">
        <p14:creationId xmlns:p14="http://schemas.microsoft.com/office/powerpoint/2010/main" val="3757713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903</Words>
  <Application>Microsoft Office PowerPoint</Application>
  <PresentationFormat>화면 슬라이드 쇼(4:3)</PresentationFormat>
  <Paragraphs>196</Paragraphs>
  <Slides>10</Slides>
  <Notes>0</Notes>
  <HiddenSlides>0</HiddenSlides>
  <MMClips>0</MMClips>
  <ScaleCrop>false</ScaleCrop>
  <HeadingPairs>
    <vt:vector size="4" baseType="variant">
      <vt:variant>
        <vt:lpstr>테마</vt:lpstr>
      </vt:variant>
      <vt:variant>
        <vt:i4>1</vt:i4>
      </vt:variant>
      <vt:variant>
        <vt:lpstr>슬라이드 제목</vt:lpstr>
      </vt:variant>
      <vt:variant>
        <vt:i4>10</vt:i4>
      </vt:variant>
    </vt:vector>
  </HeadingPairs>
  <TitlesOfParts>
    <vt:vector size="11" baseType="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Bennie park</dc:creator>
  <cp:lastModifiedBy>웅산</cp:lastModifiedBy>
  <cp:revision>39</cp:revision>
  <dcterms:created xsi:type="dcterms:W3CDTF">2014-10-17T07:22:59Z</dcterms:created>
  <dcterms:modified xsi:type="dcterms:W3CDTF">2015-08-03T02:17:08Z</dcterms:modified>
</cp:coreProperties>
</file>