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46" autoAdjust="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4DEB-F343-4B78-8DF6-2B4A78FE89E7}" type="datetimeFigureOut">
              <a:rPr lang="ko-KR" altLang="en-US" smtClean="0"/>
              <a:pPr/>
              <a:t>2015-08-03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42940-D775-4609-A3FB-BE98E1E4BD0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4DEB-F343-4B78-8DF6-2B4A78FE89E7}" type="datetimeFigureOut">
              <a:rPr lang="ko-KR" altLang="en-US" smtClean="0"/>
              <a:pPr/>
              <a:t>2015-08-03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42940-D775-4609-A3FB-BE98E1E4BD0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4DEB-F343-4B78-8DF6-2B4A78FE89E7}" type="datetimeFigureOut">
              <a:rPr lang="ko-KR" altLang="en-US" smtClean="0"/>
              <a:pPr/>
              <a:t>2015-08-03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42940-D775-4609-A3FB-BE98E1E4BD0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4DEB-F343-4B78-8DF6-2B4A78FE89E7}" type="datetimeFigureOut">
              <a:rPr lang="ko-KR" altLang="en-US" smtClean="0"/>
              <a:pPr/>
              <a:t>2015-08-03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42940-D775-4609-A3FB-BE98E1E4BD0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4DEB-F343-4B78-8DF6-2B4A78FE89E7}" type="datetimeFigureOut">
              <a:rPr lang="ko-KR" altLang="en-US" smtClean="0"/>
              <a:pPr/>
              <a:t>2015-08-03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42940-D775-4609-A3FB-BE98E1E4BD0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4DEB-F343-4B78-8DF6-2B4A78FE89E7}" type="datetimeFigureOut">
              <a:rPr lang="ko-KR" altLang="en-US" smtClean="0"/>
              <a:pPr/>
              <a:t>2015-08-03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42940-D775-4609-A3FB-BE98E1E4BD0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4DEB-F343-4B78-8DF6-2B4A78FE89E7}" type="datetimeFigureOut">
              <a:rPr lang="ko-KR" altLang="en-US" smtClean="0"/>
              <a:pPr/>
              <a:t>2015-08-03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42940-D775-4609-A3FB-BE98E1E4BD0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4DEB-F343-4B78-8DF6-2B4A78FE89E7}" type="datetimeFigureOut">
              <a:rPr lang="ko-KR" altLang="en-US" smtClean="0"/>
              <a:pPr/>
              <a:t>2015-08-03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42940-D775-4609-A3FB-BE98E1E4BD0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4DEB-F343-4B78-8DF6-2B4A78FE89E7}" type="datetimeFigureOut">
              <a:rPr lang="ko-KR" altLang="en-US" smtClean="0"/>
              <a:pPr/>
              <a:t>2015-08-03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42940-D775-4609-A3FB-BE98E1E4BD0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4DEB-F343-4B78-8DF6-2B4A78FE89E7}" type="datetimeFigureOut">
              <a:rPr lang="ko-KR" altLang="en-US" smtClean="0"/>
              <a:pPr/>
              <a:t>2015-08-03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42940-D775-4609-A3FB-BE98E1E4BD0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4DEB-F343-4B78-8DF6-2B4A78FE89E7}" type="datetimeFigureOut">
              <a:rPr lang="ko-KR" altLang="en-US" smtClean="0"/>
              <a:pPr/>
              <a:t>2015-08-03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42940-D775-4609-A3FB-BE98E1E4BD0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C4DEB-F343-4B78-8DF6-2B4A78FE89E7}" type="datetimeFigureOut">
              <a:rPr lang="ko-KR" altLang="en-US" smtClean="0"/>
              <a:pPr/>
              <a:t>2015-08-03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42940-D775-4609-A3FB-BE98E1E4BD0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Goyang\AppData\Local\Microsoft\Windows\Temporary Internet Files\Content.IE5\GCZUXNAR\백자청화물고기형연적-5336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25330">
            <a:off x="262135" y="4596173"/>
            <a:ext cx="2384778" cy="1894126"/>
          </a:xfrm>
          <a:prstGeom prst="rect">
            <a:avLst/>
          </a:prstGeom>
          <a:noFill/>
        </p:spPr>
      </p:pic>
      <p:pic>
        <p:nvPicPr>
          <p:cNvPr id="6" name="Picture 2" descr="C:\Users\Goyang\AppData\Local\Microsoft\Windows\Temporary Internet Files\Content.IE5\GCZUXNAR\백자청화물고기형연적-5336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25330">
            <a:off x="262135" y="4596174"/>
            <a:ext cx="2384778" cy="1894126"/>
          </a:xfrm>
          <a:prstGeom prst="rect">
            <a:avLst/>
          </a:prstGeom>
          <a:noFill/>
        </p:spPr>
      </p:pic>
      <p:sp>
        <p:nvSpPr>
          <p:cNvPr id="7" name="직사각형 6"/>
          <p:cNvSpPr/>
          <p:nvPr/>
        </p:nvSpPr>
        <p:spPr>
          <a:xfrm>
            <a:off x="5580112" y="4581128"/>
            <a:ext cx="3024336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tx1"/>
                </a:solidFill>
                <a:latin typeface="HY바다M" pitchFamily="18" charset="-127"/>
                <a:ea typeface="HY바다M" pitchFamily="18" charset="-127"/>
              </a:rPr>
              <a:t>한국조리과학고등학교</a:t>
            </a:r>
            <a:endParaRPr lang="en-US" altLang="ko-KR" sz="2000" dirty="0" smtClean="0">
              <a:solidFill>
                <a:schemeClr val="tx1"/>
              </a:solidFill>
              <a:latin typeface="HY바다M" pitchFamily="18" charset="-127"/>
              <a:ea typeface="HY바다M" pitchFamily="18" charset="-127"/>
            </a:endParaRPr>
          </a:p>
          <a:p>
            <a:pPr algn="ctr"/>
            <a:r>
              <a:rPr lang="ko-KR" altLang="en-US" sz="2000" dirty="0" smtClean="0">
                <a:solidFill>
                  <a:schemeClr val="tx1"/>
                </a:solidFill>
                <a:latin typeface="HY바다M" pitchFamily="18" charset="-127"/>
                <a:ea typeface="HY바다M" pitchFamily="18" charset="-127"/>
              </a:rPr>
              <a:t>이재홍</a:t>
            </a:r>
            <a:r>
              <a:rPr lang="en-US" altLang="ko-KR" sz="2000" dirty="0" smtClean="0">
                <a:solidFill>
                  <a:schemeClr val="tx1"/>
                </a:solidFill>
                <a:latin typeface="HY바다M" pitchFamily="18" charset="-127"/>
                <a:ea typeface="HY바다M" pitchFamily="18" charset="-127"/>
              </a:rPr>
              <a:t>, </a:t>
            </a:r>
            <a:r>
              <a:rPr lang="ko-KR" altLang="en-US" sz="2000" dirty="0" smtClean="0">
                <a:solidFill>
                  <a:schemeClr val="tx1"/>
                </a:solidFill>
                <a:latin typeface="HY바다M" pitchFamily="18" charset="-127"/>
                <a:ea typeface="HY바다M" pitchFamily="18" charset="-127"/>
              </a:rPr>
              <a:t>김철규</a:t>
            </a:r>
            <a:endParaRPr lang="ko-KR" altLang="en-US" sz="2000" dirty="0">
              <a:solidFill>
                <a:schemeClr val="tx1"/>
              </a:solidFill>
              <a:latin typeface="HY바다M" pitchFamily="18" charset="-127"/>
              <a:ea typeface="HY바다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187624" y="1340768"/>
            <a:ext cx="46313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4000" dirty="0" smtClean="0">
                <a:latin typeface="HY목각파임B" pitchFamily="18" charset="-127"/>
                <a:ea typeface="HY목각파임B" pitchFamily="18" charset="-127"/>
              </a:rPr>
              <a:t>여름민어의 속사정 </a:t>
            </a:r>
            <a:endParaRPr lang="ko-KR" altLang="en-US" sz="4000" dirty="0">
              <a:latin typeface="HY목각파임B" pitchFamily="18" charset="-127"/>
              <a:ea typeface="HY목각파임B" pitchFamily="18" charset="-127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87624" y="2060848"/>
            <a:ext cx="65527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3568" y="980728"/>
            <a:ext cx="2448272" cy="19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43608" y="40466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latin typeface="HY목각파임B" pitchFamily="18" charset="-127"/>
                <a:ea typeface="HY목각파임B" pitchFamily="18" charset="-127"/>
              </a:rPr>
              <a:t>목  차</a:t>
            </a:r>
            <a:endParaRPr lang="ko-KR" altLang="en-US" sz="3600" dirty="0">
              <a:latin typeface="HY목각파임B" pitchFamily="18" charset="-127"/>
              <a:ea typeface="HY목각파임B" pitchFamily="18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755576" y="1628800"/>
            <a:ext cx="2952328" cy="1584176"/>
            <a:chOff x="755576" y="1628800"/>
            <a:chExt cx="2952328" cy="172819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692" r="51282"/>
            <a:stretch>
              <a:fillRect/>
            </a:stretch>
          </p:blipFill>
          <p:spPr bwMode="auto">
            <a:xfrm>
              <a:off x="755576" y="1628800"/>
              <a:ext cx="2952328" cy="172819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1115616" y="2204864"/>
              <a:ext cx="20882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dirty="0" smtClean="0">
                  <a:latin typeface="HY목각파임B" pitchFamily="18" charset="-127"/>
                  <a:ea typeface="HY목각파임B" pitchFamily="18" charset="-127"/>
                </a:rPr>
                <a:t>민어 소개</a:t>
              </a:r>
              <a:endParaRPr lang="ko-KR" altLang="en-US" sz="3200" dirty="0">
                <a:latin typeface="HY목각파임B" pitchFamily="18" charset="-127"/>
                <a:ea typeface="HY목각파임B" pitchFamily="18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755576" y="4653136"/>
            <a:ext cx="2952328" cy="1728192"/>
            <a:chOff x="683568" y="1700808"/>
            <a:chExt cx="2952328" cy="1728192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692" r="51282"/>
            <a:stretch>
              <a:fillRect/>
            </a:stretch>
          </p:blipFill>
          <p:spPr bwMode="auto">
            <a:xfrm>
              <a:off x="683568" y="1700808"/>
              <a:ext cx="2952328" cy="172819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1115616" y="2204864"/>
              <a:ext cx="20882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dirty="0" smtClean="0">
                  <a:latin typeface="HY목각파임B" pitchFamily="18" charset="-127"/>
                  <a:ea typeface="HY목각파임B" pitchFamily="18" charset="-127"/>
                </a:rPr>
                <a:t>조리 과정</a:t>
              </a:r>
              <a:endParaRPr lang="ko-KR" altLang="en-US" sz="3200" dirty="0">
                <a:latin typeface="HY목각파임B" pitchFamily="18" charset="-127"/>
                <a:ea typeface="HY목각파임B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4860032" y="4941168"/>
            <a:ext cx="2952328" cy="1728192"/>
            <a:chOff x="611560" y="1628800"/>
            <a:chExt cx="2952328" cy="1728192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692" r="51282"/>
            <a:stretch>
              <a:fillRect/>
            </a:stretch>
          </p:blipFill>
          <p:spPr bwMode="auto">
            <a:xfrm>
              <a:off x="611560" y="1628800"/>
              <a:ext cx="2952328" cy="172819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1115616" y="2204864"/>
              <a:ext cx="20882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dirty="0" smtClean="0">
                  <a:latin typeface="HY목각파임B" pitchFamily="18" charset="-127"/>
                  <a:ea typeface="HY목각파임B" pitchFamily="18" charset="-127"/>
                </a:rPr>
                <a:t>완성 작품</a:t>
              </a:r>
              <a:endParaRPr lang="ko-KR" altLang="en-US" sz="3200" dirty="0">
                <a:latin typeface="HY목각파임B" pitchFamily="18" charset="-127"/>
                <a:ea typeface="HY목각파임B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3779912" y="1556792"/>
            <a:ext cx="4104456" cy="1584176"/>
            <a:chOff x="755576" y="1628800"/>
            <a:chExt cx="2952328" cy="1728192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692" r="51282"/>
            <a:stretch>
              <a:fillRect/>
            </a:stretch>
          </p:blipFill>
          <p:spPr bwMode="auto">
            <a:xfrm>
              <a:off x="755576" y="1628800"/>
              <a:ext cx="2952328" cy="172819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1" name="TextBox 20"/>
            <p:cNvSpPr txBox="1"/>
            <p:nvPr/>
          </p:nvSpPr>
          <p:spPr>
            <a:xfrm>
              <a:off x="1115616" y="2204864"/>
              <a:ext cx="2520280" cy="637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dirty="0" smtClean="0">
                  <a:latin typeface="HY목각파임B" pitchFamily="18" charset="-127"/>
                  <a:ea typeface="HY목각파임B" pitchFamily="18" charset="-127"/>
                </a:rPr>
                <a:t>선정 배경 </a:t>
              </a:r>
              <a:r>
                <a:rPr lang="en-US" altLang="ko-KR" sz="3200" dirty="0" smtClean="0">
                  <a:latin typeface="HY목각파임B" pitchFamily="18" charset="-127"/>
                  <a:ea typeface="HY목각파임B" pitchFamily="18" charset="-127"/>
                </a:rPr>
                <a:t>&amp; </a:t>
              </a:r>
              <a:r>
                <a:rPr lang="ko-KR" altLang="en-US" sz="3200" dirty="0" err="1" smtClean="0">
                  <a:latin typeface="HY목각파임B" pitchFamily="18" charset="-127"/>
                  <a:ea typeface="HY목각파임B" pitchFamily="18" charset="-127"/>
                </a:rPr>
                <a:t>컨셉</a:t>
              </a:r>
              <a:endParaRPr lang="ko-KR" altLang="en-US" sz="3200" dirty="0">
                <a:latin typeface="HY목각파임B" pitchFamily="18" charset="-127"/>
                <a:ea typeface="HY목각파임B" pitchFamily="18" charset="-127"/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467544" y="3212976"/>
            <a:ext cx="4680520" cy="1440160"/>
            <a:chOff x="755576" y="1628800"/>
            <a:chExt cx="2952328" cy="1751211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692" r="51282"/>
            <a:stretch>
              <a:fillRect/>
            </a:stretch>
          </p:blipFill>
          <p:spPr bwMode="auto">
            <a:xfrm>
              <a:off x="755576" y="1628800"/>
              <a:ext cx="2952328" cy="172819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5" name="TextBox 24"/>
            <p:cNvSpPr txBox="1"/>
            <p:nvPr/>
          </p:nvSpPr>
          <p:spPr>
            <a:xfrm>
              <a:off x="1115616" y="2204864"/>
              <a:ext cx="2088232" cy="1175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dirty="0" smtClean="0">
                  <a:latin typeface="HY목각파임B" pitchFamily="18" charset="-127"/>
                  <a:ea typeface="HY목각파임B" pitchFamily="18" charset="-127"/>
                </a:rPr>
                <a:t>부메뉴 선정이유</a:t>
              </a:r>
              <a:endParaRPr lang="ko-KR" altLang="en-US" sz="3200" dirty="0">
                <a:latin typeface="HY목각파임B" pitchFamily="18" charset="-127"/>
                <a:ea typeface="HY목각파임B" pitchFamily="18" charset="-127"/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5364088" y="3284984"/>
            <a:ext cx="2952328" cy="1421230"/>
            <a:chOff x="755576" y="1628800"/>
            <a:chExt cx="2952328" cy="1728192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692" r="51282"/>
            <a:stretch>
              <a:fillRect/>
            </a:stretch>
          </p:blipFill>
          <p:spPr bwMode="auto">
            <a:xfrm>
              <a:off x="755576" y="1628800"/>
              <a:ext cx="2952328" cy="172819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8" name="TextBox 27"/>
            <p:cNvSpPr txBox="1"/>
            <p:nvPr/>
          </p:nvSpPr>
          <p:spPr>
            <a:xfrm>
              <a:off x="1115616" y="2204864"/>
              <a:ext cx="2088232" cy="71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dirty="0" smtClean="0">
                  <a:latin typeface="HY목각파임B" pitchFamily="18" charset="-127"/>
                  <a:ea typeface="HY목각파임B" pitchFamily="18" charset="-127"/>
                </a:rPr>
                <a:t>건강</a:t>
              </a:r>
              <a:endParaRPr lang="ko-KR" altLang="en-US" sz="3200" dirty="0">
                <a:latin typeface="HY목각파임B" pitchFamily="18" charset="-127"/>
                <a:ea typeface="HY목각파임B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내용 개체 틀 12" descr="2013062816332527109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18586"/>
          <a:stretch>
            <a:fillRect/>
          </a:stretch>
        </p:blipFill>
        <p:spPr>
          <a:xfrm rot="6391907">
            <a:off x="5347184" y="2725157"/>
            <a:ext cx="4099393" cy="2428139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3568" y="980728"/>
            <a:ext cx="68407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43608" y="404664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latin typeface="HY목각파임B" pitchFamily="18" charset="-127"/>
                <a:ea typeface="HY목각파임B" pitchFamily="18" charset="-127"/>
              </a:rPr>
              <a:t>민어</a:t>
            </a:r>
            <a:r>
              <a:rPr lang="ko-KR" altLang="en-US" sz="3600" b="1" dirty="0" smtClean="0"/>
              <a:t> </a:t>
            </a:r>
            <a:r>
              <a:rPr lang="en-US" altLang="ko-KR" sz="3600" b="1" dirty="0" smtClean="0"/>
              <a:t>(</a:t>
            </a:r>
            <a:r>
              <a:rPr lang="ko-KR" altLang="en-US" sz="3600" b="1" dirty="0" smtClean="0">
                <a:latin typeface="HY목각파임B" pitchFamily="18" charset="-127"/>
                <a:ea typeface="HY목각파임B" pitchFamily="18" charset="-127"/>
              </a:rPr>
              <a:t>民魚</a:t>
            </a:r>
            <a:r>
              <a:rPr lang="en-US" altLang="ko-KR" sz="3600" b="1" dirty="0" smtClean="0">
                <a:latin typeface="HY목각파임B" pitchFamily="18" charset="-127"/>
                <a:ea typeface="HY목각파임B" pitchFamily="18" charset="-127"/>
              </a:rPr>
              <a:t>)</a:t>
            </a:r>
            <a:r>
              <a:rPr lang="en-US" altLang="ko-KR" sz="3600" dirty="0" smtClean="0">
                <a:latin typeface="HY목각파임B" pitchFamily="18" charset="-127"/>
                <a:ea typeface="HY목각파임B" pitchFamily="18" charset="-127"/>
              </a:rPr>
              <a:t>, </a:t>
            </a:r>
            <a:r>
              <a:rPr lang="ko-KR" altLang="en-US" sz="3600" dirty="0" smtClean="0">
                <a:latin typeface="HY목각파임B" pitchFamily="18" charset="-127"/>
                <a:ea typeface="HY목각파임B" pitchFamily="18" charset="-127"/>
              </a:rPr>
              <a:t>백성의  음식 </a:t>
            </a:r>
            <a:endParaRPr lang="ko-KR" altLang="en-US" sz="3600" dirty="0"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11560" y="2132856"/>
            <a:ext cx="59314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200" u="sng" dirty="0" smtClean="0">
                <a:latin typeface="HY바다M" pitchFamily="18" charset="-127"/>
                <a:ea typeface="HY바다M" pitchFamily="18" charset="-127"/>
              </a:rPr>
              <a:t>민어</a:t>
            </a:r>
            <a:r>
              <a:rPr lang="en-US" altLang="ko-KR" sz="2200" u="sng" dirty="0" smtClean="0">
                <a:latin typeface="HY바다M" pitchFamily="18" charset="-127"/>
                <a:ea typeface="HY바다M" pitchFamily="18" charset="-127"/>
              </a:rPr>
              <a:t>(</a:t>
            </a:r>
            <a:r>
              <a:rPr lang="ko-KR" altLang="en-US" sz="2200" u="sng" dirty="0" smtClean="0">
                <a:latin typeface="HY바다M" pitchFamily="18" charset="-127"/>
                <a:ea typeface="HY바다M" pitchFamily="18" charset="-127"/>
              </a:rPr>
              <a:t>民魚</a:t>
            </a:r>
            <a:r>
              <a:rPr lang="en-US" altLang="ko-KR" sz="2200" u="sng" dirty="0" smtClean="0">
                <a:latin typeface="HY바다M" pitchFamily="18" charset="-127"/>
                <a:ea typeface="HY바다M" pitchFamily="18" charset="-127"/>
              </a:rPr>
              <a:t>)</a:t>
            </a:r>
            <a:r>
              <a:rPr lang="ko-KR" altLang="en-US" sz="2200" u="sng" dirty="0" smtClean="0">
                <a:latin typeface="HY바다M" pitchFamily="18" charset="-127"/>
                <a:ea typeface="HY바다M" pitchFamily="18" charset="-127"/>
              </a:rPr>
              <a:t>는 예로부터 백성들이 즐겨 </a:t>
            </a:r>
            <a:r>
              <a:rPr lang="ko-KR" altLang="en-US" sz="2200" u="sng" dirty="0" smtClean="0">
                <a:latin typeface="HY바다M" pitchFamily="18" charset="-127"/>
                <a:ea typeface="HY바다M" pitchFamily="18" charset="-127"/>
              </a:rPr>
              <a:t>먹었다   는 </a:t>
            </a:r>
            <a:r>
              <a:rPr lang="ko-KR" altLang="en-US" sz="2200" dirty="0" smtClean="0">
                <a:latin typeface="HY바다M" pitchFamily="18" charset="-127"/>
                <a:ea typeface="HY바다M" pitchFamily="18" charset="-127"/>
              </a:rPr>
              <a:t>설과</a:t>
            </a:r>
            <a:r>
              <a:rPr lang="en-US" altLang="ko-KR" sz="2200" dirty="0" smtClean="0">
                <a:latin typeface="HY바다M" pitchFamily="18" charset="-127"/>
                <a:ea typeface="HY바다M" pitchFamily="18" charset="-127"/>
              </a:rPr>
              <a:t/>
            </a:r>
            <a:br>
              <a:rPr lang="en-US" altLang="ko-KR" sz="2200" dirty="0" smtClean="0">
                <a:latin typeface="HY바다M" pitchFamily="18" charset="-127"/>
                <a:ea typeface="HY바다M" pitchFamily="18" charset="-127"/>
              </a:rPr>
            </a:br>
            <a:r>
              <a:rPr lang="ko-KR" altLang="en-US" sz="2200" dirty="0" smtClean="0">
                <a:latin typeface="HY바다M" pitchFamily="18" charset="-127"/>
                <a:ea typeface="HY바다M" pitchFamily="18" charset="-127"/>
              </a:rPr>
              <a:t> 면어</a:t>
            </a:r>
            <a:r>
              <a:rPr lang="en-US" altLang="ko-KR" sz="2200" dirty="0" smtClean="0">
                <a:latin typeface="HY바다M" pitchFamily="18" charset="-127"/>
                <a:ea typeface="HY바다M" pitchFamily="18" charset="-127"/>
              </a:rPr>
              <a:t>(</a:t>
            </a:r>
            <a:r>
              <a:rPr lang="ko-KR" altLang="ko-KR" sz="2200" dirty="0" err="1" smtClean="0">
                <a:latin typeface="HY바다M" pitchFamily="18" charset="-127"/>
                <a:ea typeface="HY바다M" pitchFamily="18" charset="-127"/>
              </a:rPr>
              <a:t>鮸</a:t>
            </a:r>
            <a:r>
              <a:rPr lang="ko-KR" altLang="en-US" sz="2200" dirty="0" err="1" smtClean="0">
                <a:latin typeface="HY바다M" pitchFamily="18" charset="-127"/>
                <a:ea typeface="HY바다M" pitchFamily="18" charset="-127"/>
              </a:rPr>
              <a:t>魚</a:t>
            </a:r>
            <a:r>
              <a:rPr lang="en-US" altLang="ko-KR" sz="2200" dirty="0" smtClean="0">
                <a:latin typeface="HY바다M" pitchFamily="18" charset="-127"/>
                <a:ea typeface="HY바다M" pitchFamily="18" charset="-127"/>
              </a:rPr>
              <a:t>)</a:t>
            </a:r>
            <a:r>
              <a:rPr lang="ko-KR" altLang="en-US" sz="2200" dirty="0" smtClean="0">
                <a:latin typeface="HY바다M" pitchFamily="18" charset="-127"/>
                <a:ea typeface="HY바다M" pitchFamily="18" charset="-127"/>
              </a:rPr>
              <a:t>라는 한자를 쓰기 어려워 </a:t>
            </a:r>
            <a:r>
              <a:rPr lang="en-US" altLang="ko-KR" sz="2200" dirty="0" smtClean="0">
                <a:latin typeface="HY바다M" pitchFamily="18" charset="-127"/>
                <a:ea typeface="HY바다M" pitchFamily="18" charset="-127"/>
              </a:rPr>
              <a:t/>
            </a:r>
            <a:br>
              <a:rPr lang="en-US" altLang="ko-KR" sz="2200" dirty="0" smtClean="0">
                <a:latin typeface="HY바다M" pitchFamily="18" charset="-127"/>
                <a:ea typeface="HY바다M" pitchFamily="18" charset="-127"/>
              </a:rPr>
            </a:br>
            <a:r>
              <a:rPr lang="ko-KR" altLang="en-US" sz="2200" dirty="0" smtClean="0">
                <a:latin typeface="HY바다M" pitchFamily="18" charset="-127"/>
                <a:ea typeface="HY바다M" pitchFamily="18" charset="-127"/>
              </a:rPr>
              <a:t>민어라는</a:t>
            </a:r>
            <a:r>
              <a:rPr lang="en-US" altLang="ko-KR" sz="2200" dirty="0" smtClean="0">
                <a:latin typeface="HY바다M" pitchFamily="18" charset="-127"/>
                <a:ea typeface="HY바다M" pitchFamily="18" charset="-127"/>
              </a:rPr>
              <a:t> </a:t>
            </a:r>
            <a:r>
              <a:rPr lang="ko-KR" altLang="en-US" sz="2200" dirty="0" smtClean="0">
                <a:latin typeface="HY바다M" pitchFamily="18" charset="-127"/>
                <a:ea typeface="HY바다M" pitchFamily="18" charset="-127"/>
              </a:rPr>
              <a:t>단어로 굳혀져 지금까지도 이렇게 </a:t>
            </a:r>
            <a:endParaRPr lang="en-US" altLang="ko-KR" sz="2200" dirty="0" smtClean="0">
              <a:latin typeface="HY바다M" pitchFamily="18" charset="-127"/>
              <a:ea typeface="HY바다M" pitchFamily="18" charset="-127"/>
            </a:endParaRPr>
          </a:p>
          <a:p>
            <a:r>
              <a:rPr lang="ko-KR" altLang="en-US" sz="2200" dirty="0" smtClean="0">
                <a:latin typeface="HY바다M" pitchFamily="18" charset="-127"/>
                <a:ea typeface="HY바다M" pitchFamily="18" charset="-127"/>
              </a:rPr>
              <a:t>불리고 있는</a:t>
            </a:r>
            <a:r>
              <a:rPr lang="en-US" altLang="ko-KR" sz="2200" dirty="0" smtClean="0">
                <a:latin typeface="HY바다M" pitchFamily="18" charset="-127"/>
                <a:ea typeface="HY바다M" pitchFamily="18" charset="-127"/>
              </a:rPr>
              <a:t> </a:t>
            </a:r>
            <a:r>
              <a:rPr lang="ko-KR" altLang="en-US" sz="2200" dirty="0" smtClean="0">
                <a:latin typeface="HY바다M" pitchFamily="18" charset="-127"/>
                <a:ea typeface="HY바다M" pitchFamily="18" charset="-127"/>
              </a:rPr>
              <a:t>설이 있습니다</a:t>
            </a:r>
            <a:r>
              <a:rPr lang="en-US" altLang="ko-KR" sz="2200" dirty="0" smtClean="0">
                <a:latin typeface="HY바다M" pitchFamily="18" charset="-127"/>
                <a:ea typeface="HY바다M" pitchFamily="18" charset="-127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altLang="ko-KR" sz="2200" dirty="0" smtClean="0">
              <a:latin typeface="HY바다M" pitchFamily="18" charset="-127"/>
              <a:ea typeface="HY바다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4365104"/>
            <a:ext cx="55446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200" dirty="0" smtClean="0">
                <a:latin typeface="HY바다M" pitchFamily="18" charset="-127"/>
                <a:ea typeface="HY바다M" pitchFamily="18" charset="-127"/>
              </a:rPr>
              <a:t> 한여름 </a:t>
            </a:r>
            <a:r>
              <a:rPr lang="ko-KR" altLang="en-US" sz="2200" dirty="0" smtClean="0">
                <a:latin typeface="HY바다M" pitchFamily="18" charset="-127"/>
                <a:ea typeface="HY바다M" pitchFamily="18" charset="-127"/>
              </a:rPr>
              <a:t>민어 떼 우는 소리에 잠을 설친다’는</a:t>
            </a:r>
            <a:r>
              <a:rPr lang="en-US" altLang="ko-KR" sz="2200" dirty="0" smtClean="0">
                <a:latin typeface="HY바다M" pitchFamily="18" charset="-127"/>
                <a:ea typeface="HY바다M" pitchFamily="18" charset="-127"/>
              </a:rPr>
              <a:t> </a:t>
            </a:r>
            <a:r>
              <a:rPr lang="ko-KR" altLang="en-US" sz="2200" dirty="0" smtClean="0">
                <a:latin typeface="HY바다M" pitchFamily="18" charset="-127"/>
                <a:ea typeface="HY바다M" pitchFamily="18" charset="-127"/>
              </a:rPr>
              <a:t>말이 있을 정도로 흔하고 누구나 쉽게 먹을 수 있는</a:t>
            </a:r>
            <a:r>
              <a:rPr lang="en-US" altLang="ko-KR" sz="2200" dirty="0" smtClean="0">
                <a:latin typeface="HY바다M" pitchFamily="18" charset="-127"/>
                <a:ea typeface="HY바다M" pitchFamily="18" charset="-127"/>
              </a:rPr>
              <a:t> </a:t>
            </a:r>
            <a:r>
              <a:rPr lang="ko-KR" altLang="en-US" sz="2200" dirty="0" smtClean="0">
                <a:latin typeface="HY바다M" pitchFamily="18" charset="-127"/>
                <a:ea typeface="HY바다M" pitchFamily="18" charset="-127"/>
              </a:rPr>
              <a:t>생선 이였지만 지금은 어찌된 영문인지 </a:t>
            </a:r>
            <a:r>
              <a:rPr lang="en-US" altLang="ko-KR" sz="2200" dirty="0" smtClean="0">
                <a:latin typeface="HY바다M" pitchFamily="18" charset="-127"/>
                <a:ea typeface="HY바다M" pitchFamily="18" charset="-127"/>
              </a:rPr>
              <a:t> </a:t>
            </a:r>
            <a:r>
              <a:rPr lang="ko-KR" altLang="en-US" sz="2200" dirty="0" smtClean="0">
                <a:latin typeface="HY바다M" pitchFamily="18" charset="-127"/>
                <a:ea typeface="HY바다M" pitchFamily="18" charset="-127"/>
              </a:rPr>
              <a:t>쉽게 잡히지 않아 </a:t>
            </a:r>
            <a:r>
              <a:rPr lang="ko-KR" altLang="en-US" sz="2000" dirty="0" smtClean="0">
                <a:latin typeface="HY바다M" pitchFamily="18" charset="-127"/>
                <a:ea typeface="HY바다M" pitchFamily="18" charset="-127"/>
              </a:rPr>
              <a:t>고가 </a:t>
            </a:r>
            <a:r>
              <a:rPr lang="en-US" altLang="ko-KR" sz="2000" dirty="0" smtClean="0">
                <a:latin typeface="HY바다M" pitchFamily="18" charset="-127"/>
                <a:ea typeface="HY바다M" pitchFamily="18" charset="-127"/>
              </a:rPr>
              <a:t>(</a:t>
            </a:r>
            <a:r>
              <a:rPr lang="ko-KR" altLang="en-US" sz="2000" dirty="0" smtClean="0">
                <a:latin typeface="HY바다M" pitchFamily="18" charset="-127"/>
                <a:ea typeface="HY바다M" pitchFamily="18" charset="-127"/>
              </a:rPr>
              <a:t>高價</a:t>
            </a:r>
            <a:r>
              <a:rPr lang="en-US" altLang="ko-KR" sz="2000" dirty="0" smtClean="0">
                <a:latin typeface="HY바다M" pitchFamily="18" charset="-127"/>
                <a:ea typeface="HY바다M" pitchFamily="18" charset="-127"/>
              </a:rPr>
              <a:t>)</a:t>
            </a:r>
            <a:r>
              <a:rPr lang="ko-KR" altLang="en-US" sz="2000" dirty="0" smtClean="0">
                <a:latin typeface="HY바다M" pitchFamily="18" charset="-127"/>
                <a:ea typeface="HY바다M" pitchFamily="18" charset="-127"/>
              </a:rPr>
              <a:t> 에 거래 </a:t>
            </a:r>
            <a:r>
              <a:rPr lang="ko-KR" altLang="en-US" sz="2000" dirty="0" smtClean="0">
                <a:latin typeface="HY바다M" pitchFamily="18" charset="-127"/>
                <a:ea typeface="HY바다M" pitchFamily="18" charset="-127"/>
              </a:rPr>
              <a:t>되고 있습니다</a:t>
            </a:r>
            <a:r>
              <a:rPr lang="en-US" altLang="ko-KR" sz="2000" dirty="0" smtClean="0">
                <a:latin typeface="HY바다M" pitchFamily="18" charset="-127"/>
                <a:ea typeface="HY바다M" pitchFamily="18" charset="-127"/>
              </a:rPr>
              <a:t>.</a:t>
            </a:r>
            <a:endParaRPr lang="ko-KR" altLang="en-US" sz="24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내용 개체 틀 25"/>
          <p:cNvSpPr>
            <a:spLocks noGrp="1"/>
          </p:cNvSpPr>
          <p:nvPr>
            <p:ph sz="half" idx="2"/>
          </p:nvPr>
        </p:nvSpPr>
        <p:spPr>
          <a:xfrm>
            <a:off x="4139952" y="1484784"/>
            <a:ext cx="4392488" cy="4781127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2000" b="1" dirty="0" smtClean="0">
                <a:latin typeface="HY바다M" pitchFamily="18" charset="-127"/>
                <a:ea typeface="HY바다M" pitchFamily="18" charset="-127"/>
              </a:rPr>
              <a:t>여름철 대표 고급 </a:t>
            </a:r>
            <a:r>
              <a:rPr lang="ko-KR" altLang="en-US" sz="2000" b="1" dirty="0" err="1" smtClean="0">
                <a:latin typeface="HY바다M" pitchFamily="18" charset="-127"/>
                <a:ea typeface="HY바다M" pitchFamily="18" charset="-127"/>
              </a:rPr>
              <a:t>식재료인</a:t>
            </a:r>
            <a:r>
              <a:rPr lang="ko-KR" altLang="en-US" sz="2000" b="1" dirty="0" smtClean="0">
                <a:latin typeface="HY바다M" pitchFamily="18" charset="-127"/>
                <a:ea typeface="HY바다M" pitchFamily="18" charset="-127"/>
              </a:rPr>
              <a:t> </a:t>
            </a:r>
            <a:r>
              <a:rPr lang="en-US" altLang="ko-KR" sz="2000" b="1" dirty="0" smtClean="0">
                <a:latin typeface="HY바다M" pitchFamily="18" charset="-127"/>
                <a:ea typeface="HY바다M" pitchFamily="18" charset="-127"/>
              </a:rPr>
              <a:t/>
            </a:r>
            <a:br>
              <a:rPr lang="en-US" altLang="ko-KR" sz="2000" b="1" dirty="0" smtClean="0">
                <a:latin typeface="HY바다M" pitchFamily="18" charset="-127"/>
                <a:ea typeface="HY바다M" pitchFamily="18" charset="-127"/>
              </a:rPr>
            </a:br>
            <a:r>
              <a:rPr lang="en-US" altLang="ko-KR" sz="2000" b="1" dirty="0" smtClean="0">
                <a:latin typeface="HY바다M" pitchFamily="18" charset="-127"/>
                <a:ea typeface="HY바다M" pitchFamily="18" charset="-127"/>
              </a:rPr>
              <a:t>“</a:t>
            </a:r>
            <a:r>
              <a:rPr lang="ko-KR" altLang="en-US" sz="2000" b="1" dirty="0" smtClean="0">
                <a:latin typeface="HY바다M" pitchFamily="18" charset="-127"/>
                <a:ea typeface="HY바다M" pitchFamily="18" charset="-127"/>
              </a:rPr>
              <a:t>민어의 대중화</a:t>
            </a:r>
            <a:r>
              <a:rPr lang="en-US" altLang="ko-KR" sz="2000" b="1" dirty="0" smtClean="0">
                <a:latin typeface="HY바다M" pitchFamily="18" charset="-127"/>
                <a:ea typeface="HY바다M" pitchFamily="18" charset="-127"/>
              </a:rPr>
              <a:t>”</a:t>
            </a:r>
            <a:r>
              <a:rPr lang="ko-KR" altLang="en-US" sz="2000" b="1" dirty="0" smtClean="0">
                <a:latin typeface="HY바다M" pitchFamily="18" charset="-127"/>
                <a:ea typeface="HY바다M" pitchFamily="18" charset="-127"/>
              </a:rPr>
              <a:t>실현</a:t>
            </a:r>
            <a:endParaRPr lang="en-US" altLang="ko-KR" sz="2000" b="1" dirty="0" smtClean="0">
              <a:latin typeface="HY바다M" pitchFamily="18" charset="-127"/>
              <a:ea typeface="HY바다M" pitchFamily="18" charset="-127"/>
            </a:endParaRPr>
          </a:p>
          <a:p>
            <a:pPr>
              <a:buFont typeface="Wingdings" pitchFamily="2" charset="2"/>
              <a:buChar char="v"/>
            </a:pPr>
            <a:endParaRPr lang="en-US" altLang="ko-KR" sz="2000" dirty="0" smtClean="0">
              <a:latin typeface="HY바다M" pitchFamily="18" charset="-127"/>
              <a:ea typeface="HY바다M" pitchFamily="18" charset="-127"/>
            </a:endParaRPr>
          </a:p>
          <a:p>
            <a:pPr lvl="1"/>
            <a:r>
              <a:rPr lang="ko-KR" altLang="en-US" sz="1800" dirty="0" smtClean="0">
                <a:latin typeface="HY바다M" pitchFamily="18" charset="-127"/>
                <a:ea typeface="HY바다M" pitchFamily="18" charset="-127"/>
              </a:rPr>
              <a:t>회</a:t>
            </a:r>
            <a:r>
              <a:rPr lang="en-US" altLang="ko-KR" sz="1800" dirty="0" smtClean="0">
                <a:latin typeface="HY바다M" pitchFamily="18" charset="-127"/>
                <a:ea typeface="HY바다M" pitchFamily="18" charset="-127"/>
              </a:rPr>
              <a:t>, </a:t>
            </a:r>
            <a:r>
              <a:rPr lang="ko-KR" altLang="en-US" sz="1800" dirty="0" smtClean="0">
                <a:latin typeface="HY바다M" pitchFamily="18" charset="-127"/>
                <a:ea typeface="HY바다M" pitchFamily="18" charset="-127"/>
              </a:rPr>
              <a:t>매운탕이 전부인 민어를 고급스러운 한식과 함께 결합하여 몸에 큰 부담을 덜어주는 메뉴로 </a:t>
            </a:r>
            <a:r>
              <a:rPr lang="ko-KR" altLang="en-US" sz="1800" u="sng" dirty="0" smtClean="0">
                <a:latin typeface="HY바다M" pitchFamily="18" charset="-127"/>
                <a:ea typeface="HY바다M" pitchFamily="18" charset="-127"/>
              </a:rPr>
              <a:t>만들어 누구나 안심하고 손쉽게 먹을 수 있는 요리를 만들어 보았습니다</a:t>
            </a:r>
            <a:r>
              <a:rPr lang="en-US" altLang="ko-KR" sz="1800" u="sng" dirty="0" smtClean="0"/>
              <a:t>.</a:t>
            </a:r>
          </a:p>
          <a:p>
            <a:pPr lvl="1"/>
            <a:r>
              <a:rPr lang="en-US" altLang="ko-KR" sz="1800" dirty="0" smtClean="0"/>
              <a:t> </a:t>
            </a:r>
            <a:r>
              <a:rPr lang="ko-KR" altLang="en-US" sz="1800" dirty="0" smtClean="0">
                <a:latin typeface="HY바다M" pitchFamily="18" charset="-127"/>
                <a:ea typeface="HY바다M" pitchFamily="18" charset="-127"/>
              </a:rPr>
              <a:t>또한</a:t>
            </a:r>
            <a:r>
              <a:rPr lang="en-US" altLang="ko-KR" sz="1800" dirty="0" smtClean="0">
                <a:latin typeface="HY바다M" pitchFamily="18" charset="-127"/>
                <a:ea typeface="HY바다M" pitchFamily="18" charset="-127"/>
              </a:rPr>
              <a:t>,</a:t>
            </a:r>
            <a:r>
              <a:rPr lang="ko-KR" altLang="en-US" sz="1800" dirty="0" smtClean="0">
                <a:latin typeface="HY바다M" pitchFamily="18" charset="-127"/>
                <a:ea typeface="HY바다M" pitchFamily="18" charset="-127"/>
              </a:rPr>
              <a:t> </a:t>
            </a:r>
            <a:r>
              <a:rPr lang="ko-KR" altLang="en-US" sz="1800" dirty="0" smtClean="0">
                <a:latin typeface="HY바다M" pitchFamily="18" charset="-127"/>
                <a:ea typeface="HY바다M" pitchFamily="18" charset="-127"/>
              </a:rPr>
              <a:t>건강을 생각하여 각종 나물과 새싹 삼을 곁들여 여름철 보양을 한층 더 담아내었습니다</a:t>
            </a:r>
            <a:r>
              <a:rPr lang="en-US" altLang="ko-KR" sz="1800" dirty="0" smtClean="0"/>
              <a:t>.</a:t>
            </a:r>
          </a:p>
          <a:p>
            <a:pPr lvl="1"/>
            <a:r>
              <a:rPr lang="ko-KR" altLang="en-US" sz="1800" dirty="0" smtClean="0">
                <a:latin typeface="HY바다M" pitchFamily="18" charset="-127"/>
                <a:ea typeface="HY바다M" pitchFamily="18" charset="-127"/>
              </a:rPr>
              <a:t>여름철 </a:t>
            </a:r>
            <a:r>
              <a:rPr lang="ko-KR" altLang="en-US" sz="1800" dirty="0" smtClean="0">
                <a:latin typeface="HY바다M" pitchFamily="18" charset="-127"/>
                <a:ea typeface="HY바다M" pitchFamily="18" charset="-127"/>
              </a:rPr>
              <a:t>임금님께서 입맛을 돋구기 위해 드셨다는 선 중 어선을 응용하여 좀더 부드러운 </a:t>
            </a:r>
            <a:r>
              <a:rPr lang="ko-KR" altLang="en-US" sz="1800" dirty="0" err="1" smtClean="0">
                <a:latin typeface="HY바다M" pitchFamily="18" charset="-127"/>
                <a:ea typeface="HY바다M" pitchFamily="18" charset="-127"/>
              </a:rPr>
              <a:t>식감을</a:t>
            </a:r>
            <a:r>
              <a:rPr lang="ko-KR" altLang="en-US" sz="1800" dirty="0" smtClean="0">
                <a:latin typeface="HY바다M" pitchFamily="18" charset="-127"/>
                <a:ea typeface="HY바다M" pitchFamily="18" charset="-127"/>
              </a:rPr>
              <a:t>  만들기 위해 </a:t>
            </a:r>
            <a:r>
              <a:rPr lang="ko-KR" altLang="en-US" sz="1800" dirty="0" err="1" smtClean="0">
                <a:latin typeface="HY바다M" pitchFamily="18" charset="-127"/>
                <a:ea typeface="HY바다M" pitchFamily="18" charset="-127"/>
              </a:rPr>
              <a:t>테린과</a:t>
            </a:r>
            <a:r>
              <a:rPr lang="ko-KR" altLang="en-US" sz="1800" dirty="0" smtClean="0">
                <a:latin typeface="HY바다M" pitchFamily="18" charset="-127"/>
                <a:ea typeface="HY바다M" pitchFamily="18" charset="-127"/>
              </a:rPr>
              <a:t> 결합했습니다</a:t>
            </a:r>
            <a:r>
              <a:rPr lang="en-US" altLang="ko-KR" sz="1800" dirty="0" smtClean="0">
                <a:latin typeface="HY바다M" pitchFamily="18" charset="-127"/>
                <a:ea typeface="HY바다M" pitchFamily="18" charset="-127"/>
              </a:rPr>
              <a:t>.</a:t>
            </a:r>
            <a:endParaRPr lang="ko-KR" altLang="en-US" sz="1800" dirty="0">
              <a:latin typeface="HY바다M" pitchFamily="18" charset="-127"/>
              <a:ea typeface="HY바다M" pitchFamily="18" charset="-127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3568" y="980728"/>
            <a:ext cx="68407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971600" y="404664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>
              <a:latin typeface="HY바다M" pitchFamily="18" charset="-127"/>
              <a:ea typeface="HY바다M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584" y="476672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latin typeface="HY목각파임B" pitchFamily="18" charset="-127"/>
                <a:ea typeface="HY목각파임B" pitchFamily="18" charset="-127"/>
              </a:rPr>
              <a:t>선정 배경 </a:t>
            </a:r>
            <a:r>
              <a:rPr lang="en-US" altLang="ko-KR" sz="3600" dirty="0" smtClean="0">
                <a:latin typeface="HY목각파임B" pitchFamily="18" charset="-127"/>
                <a:ea typeface="HY목각파임B" pitchFamily="18" charset="-127"/>
              </a:rPr>
              <a:t>&amp; </a:t>
            </a:r>
            <a:r>
              <a:rPr lang="ko-KR" altLang="en-US" sz="3600" dirty="0" err="1" smtClean="0">
                <a:latin typeface="HY목각파임B" pitchFamily="18" charset="-127"/>
                <a:ea typeface="HY목각파임B" pitchFamily="18" charset="-127"/>
              </a:rPr>
              <a:t>컨셉</a:t>
            </a:r>
            <a:endParaRPr lang="ko-KR" altLang="en-US" sz="3600" dirty="0">
              <a:latin typeface="HY목각파임B" pitchFamily="18" charset="-127"/>
              <a:ea typeface="HY목각파임B" pitchFamily="18" charset="-127"/>
            </a:endParaRPr>
          </a:p>
        </p:txBody>
      </p:sp>
      <p:pic>
        <p:nvPicPr>
          <p:cNvPr id="8" name="내용 개체 틀 7" descr="IMG_672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2420888"/>
            <a:ext cx="4038600" cy="2692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HY목각파임B" pitchFamily="18" charset="-127"/>
                <a:ea typeface="HY목각파임B" pitchFamily="18" charset="-127"/>
              </a:rPr>
              <a:t>  부메뉴 선정 배경</a:t>
            </a:r>
            <a:endParaRPr lang="ko-KR" altLang="en-US" sz="3600" dirty="0"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12" name="텍스트 개체 틀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비빔밥 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&amp; 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참나물 소스</a:t>
            </a:r>
            <a:endParaRPr lang="ko-KR" altLang="en-US" dirty="0"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14" name="내용 개체 틀 1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>
                <a:latin typeface="HY바다M" pitchFamily="18" charset="-127"/>
                <a:ea typeface="HY바다M" pitchFamily="18" charset="-127"/>
              </a:rPr>
              <a:t>비빔밥은 쉽게 만들 수 있으면서도 무엇이든 섞어서 먹을 수 있다는 것이 장점</a:t>
            </a:r>
            <a:r>
              <a:rPr lang="en-US" altLang="ko-KR" sz="2000" dirty="0" smtClean="0">
                <a:latin typeface="HY바다M" pitchFamily="18" charset="-127"/>
                <a:ea typeface="HY바다M" pitchFamily="18" charset="-127"/>
              </a:rPr>
              <a:t>.</a:t>
            </a:r>
          </a:p>
          <a:p>
            <a:endParaRPr lang="en-US" altLang="ko-KR" sz="2000" dirty="0" smtClean="0">
              <a:latin typeface="HY바다M" pitchFamily="18" charset="-127"/>
              <a:ea typeface="HY바다M" pitchFamily="18" charset="-127"/>
            </a:endParaRPr>
          </a:p>
          <a:p>
            <a:r>
              <a:rPr lang="ko-KR" altLang="en-US" sz="2000" dirty="0" smtClean="0">
                <a:latin typeface="HY바다M" pitchFamily="18" charset="-127"/>
                <a:ea typeface="HY바다M" pitchFamily="18" charset="-127"/>
              </a:rPr>
              <a:t>소스는 향이 비교적 약한 들기름과 함께 갈아 마늘과 함께 매콤한 맛을 내어 민어 선과 함께 어울릴 수 있도록 하였습니다</a:t>
            </a:r>
            <a:endParaRPr lang="ko-KR" altLang="en-US" sz="2000" dirty="0">
              <a:latin typeface="HY바다M" pitchFamily="18" charset="-127"/>
              <a:ea typeface="HY바다M" pitchFamily="18" charset="-127"/>
            </a:endParaRP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ko-KR" altLang="en-US" dirty="0" err="1" smtClean="0">
                <a:latin typeface="HY목각파임B" pitchFamily="18" charset="-127"/>
                <a:ea typeface="HY목각파임B" pitchFamily="18" charset="-127"/>
              </a:rPr>
              <a:t>단호박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dirty="0" err="1" smtClean="0">
                <a:latin typeface="HY목각파임B" pitchFamily="18" charset="-127"/>
                <a:ea typeface="HY목각파임B" pitchFamily="18" charset="-127"/>
              </a:rPr>
              <a:t>스프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&amp; 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과일경단</a:t>
            </a:r>
            <a:endParaRPr lang="ko-KR" altLang="en-US" dirty="0"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16" name="내용 개체 틀 15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ko-KR" altLang="en-US" sz="2000" dirty="0" smtClean="0">
                <a:latin typeface="HY바다M" pitchFamily="18" charset="-127"/>
                <a:ea typeface="HY바다M" pitchFamily="18" charset="-127"/>
              </a:rPr>
              <a:t>제철재료인 </a:t>
            </a:r>
            <a:r>
              <a:rPr lang="ko-KR" altLang="en-US" sz="2000" dirty="0" err="1" smtClean="0">
                <a:latin typeface="HY바다M" pitchFamily="18" charset="-127"/>
                <a:ea typeface="HY바다M" pitchFamily="18" charset="-127"/>
              </a:rPr>
              <a:t>단호박과</a:t>
            </a:r>
            <a:r>
              <a:rPr lang="ko-KR" altLang="en-US" sz="2000" dirty="0" smtClean="0">
                <a:latin typeface="HY바다M" pitchFamily="18" charset="-127"/>
                <a:ea typeface="HY바다M" pitchFamily="18" charset="-127"/>
              </a:rPr>
              <a:t> 옥수수를 사용하여 옥수수의 재미있는 </a:t>
            </a:r>
            <a:r>
              <a:rPr lang="ko-KR" altLang="en-US" sz="2000" dirty="0" err="1" smtClean="0">
                <a:latin typeface="HY바다M" pitchFamily="18" charset="-127"/>
                <a:ea typeface="HY바다M" pitchFamily="18" charset="-127"/>
              </a:rPr>
              <a:t>식감과</a:t>
            </a:r>
            <a:r>
              <a:rPr lang="ko-KR" altLang="en-US" sz="2000" dirty="0" smtClean="0">
                <a:latin typeface="HY바다M" pitchFamily="18" charset="-127"/>
                <a:ea typeface="HY바다M" pitchFamily="18" charset="-127"/>
              </a:rPr>
              <a:t> </a:t>
            </a:r>
            <a:r>
              <a:rPr lang="ko-KR" altLang="en-US" sz="2000" dirty="0" err="1" smtClean="0">
                <a:latin typeface="HY바다M" pitchFamily="18" charset="-127"/>
                <a:ea typeface="HY바다M" pitchFamily="18" charset="-127"/>
              </a:rPr>
              <a:t>단호박의</a:t>
            </a:r>
            <a:r>
              <a:rPr lang="ko-KR" altLang="en-US" sz="2000" dirty="0" smtClean="0">
                <a:latin typeface="HY바다M" pitchFamily="18" charset="-127"/>
                <a:ea typeface="HY바다M" pitchFamily="18" charset="-127"/>
              </a:rPr>
              <a:t> 부드럽고 달콤함이 </a:t>
            </a:r>
            <a:r>
              <a:rPr lang="ko-KR" altLang="en-US" sz="2000" dirty="0" err="1" smtClean="0">
                <a:latin typeface="HY바다M" pitchFamily="18" charset="-127"/>
                <a:ea typeface="HY바다M" pitchFamily="18" charset="-127"/>
              </a:rPr>
              <a:t>어우리지게</a:t>
            </a:r>
            <a:r>
              <a:rPr lang="ko-KR" altLang="en-US" sz="2000" dirty="0" smtClean="0">
                <a:latin typeface="HY바다M" pitchFamily="18" charset="-127"/>
                <a:ea typeface="HY바다M" pitchFamily="18" charset="-127"/>
              </a:rPr>
              <a:t> 만들고 싶었습니다</a:t>
            </a:r>
            <a:r>
              <a:rPr lang="en-US" altLang="ko-KR" sz="2000" dirty="0" smtClean="0">
                <a:latin typeface="HY바다M" pitchFamily="18" charset="-127"/>
                <a:ea typeface="HY바다M" pitchFamily="18" charset="-127"/>
              </a:rPr>
              <a:t>.</a:t>
            </a:r>
          </a:p>
          <a:p>
            <a:endParaRPr lang="en-US" altLang="ko-KR" sz="2000" dirty="0" smtClean="0">
              <a:latin typeface="HY바다M" pitchFamily="18" charset="-127"/>
              <a:ea typeface="HY바다M" pitchFamily="18" charset="-127"/>
            </a:endParaRPr>
          </a:p>
          <a:p>
            <a:r>
              <a:rPr lang="ko-KR" altLang="en-US" sz="2000" dirty="0" smtClean="0">
                <a:latin typeface="HY바다M" pitchFamily="18" charset="-127"/>
                <a:ea typeface="HY바다M" pitchFamily="18" charset="-127"/>
              </a:rPr>
              <a:t>전통후식인 경단에 복숭아를 넣어 달콤하고 쫄깃한 </a:t>
            </a:r>
            <a:r>
              <a:rPr lang="ko-KR" altLang="en-US" sz="2000" dirty="0" err="1" smtClean="0">
                <a:latin typeface="HY바다M" pitchFamily="18" charset="-127"/>
                <a:ea typeface="HY바다M" pitchFamily="18" charset="-127"/>
              </a:rPr>
              <a:t>식감으로</a:t>
            </a:r>
            <a:r>
              <a:rPr lang="ko-KR" altLang="en-US" sz="2000" dirty="0" smtClean="0">
                <a:latin typeface="HY바다M" pitchFamily="18" charset="-127"/>
                <a:ea typeface="HY바다M" pitchFamily="18" charset="-127"/>
              </a:rPr>
              <a:t> 입안을 마무리하고 싶었습니다</a:t>
            </a:r>
            <a:r>
              <a:rPr lang="en-US" altLang="ko-KR" sz="2000" dirty="0" smtClean="0">
                <a:latin typeface="HY바다M" pitchFamily="18" charset="-127"/>
                <a:ea typeface="HY바다M" pitchFamily="18" charset="-127"/>
              </a:rPr>
              <a:t>.</a:t>
            </a:r>
            <a:endParaRPr lang="ko-KR" altLang="en-US" sz="2000" dirty="0">
              <a:latin typeface="HY바다M" pitchFamily="18" charset="-127"/>
              <a:ea typeface="HY바다M" pitchFamily="18" charset="-127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3568" y="908720"/>
            <a:ext cx="68407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HY목각파임B" pitchFamily="18" charset="-127"/>
                <a:ea typeface="HY목각파임B" pitchFamily="18" charset="-127"/>
              </a:rPr>
              <a:t>건강함</a:t>
            </a:r>
            <a:r>
              <a:rPr lang="en-US" altLang="ko-KR" sz="3600" dirty="0" smtClean="0">
                <a:latin typeface="HY목각파임B" pitchFamily="18" charset="-127"/>
                <a:ea typeface="HY목각파임B" pitchFamily="18" charset="-127"/>
              </a:rPr>
              <a:t>?  </a:t>
            </a:r>
            <a:r>
              <a:rPr lang="ko-KR" altLang="en-US" sz="3600" dirty="0" smtClean="0">
                <a:latin typeface="HY목각파임B" pitchFamily="18" charset="-127"/>
                <a:ea typeface="HY목각파임B" pitchFamily="18" charset="-127"/>
              </a:rPr>
              <a:t>그것은 조화로 나온다</a:t>
            </a:r>
            <a:r>
              <a:rPr lang="en-US" altLang="ko-KR" sz="3600" dirty="0" smtClean="0">
                <a:latin typeface="HY목각파임B" pitchFamily="18" charset="-127"/>
                <a:ea typeface="HY목각파임B" pitchFamily="18" charset="-127"/>
              </a:rPr>
              <a:t>.</a:t>
            </a:r>
            <a:endParaRPr lang="ko-KR" altLang="en-US" sz="3600" dirty="0"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9" name="내용 개체 틀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 smtClean="0">
                <a:latin typeface="HY바다M" pitchFamily="18" charset="-127"/>
                <a:ea typeface="HY바다M" pitchFamily="18" charset="-127"/>
              </a:rPr>
              <a:t>미나리는 해독작용</a:t>
            </a:r>
            <a:r>
              <a:rPr lang="en-US" altLang="ko-KR" dirty="0" smtClean="0">
                <a:latin typeface="HY바다M" pitchFamily="18" charset="-127"/>
                <a:ea typeface="HY바다M" pitchFamily="18" charset="-127"/>
              </a:rPr>
              <a:t>, </a:t>
            </a:r>
            <a:r>
              <a:rPr lang="ko-KR" altLang="en-US" dirty="0" smtClean="0">
                <a:latin typeface="HY바다M" pitchFamily="18" charset="-127"/>
                <a:ea typeface="HY바다M" pitchFamily="18" charset="-127"/>
              </a:rPr>
              <a:t>간 기능 향상 고혈압 등에 효과가 매우 좋아 몸에 쌓여 있던 독소를 배출해줍니다</a:t>
            </a:r>
            <a:r>
              <a:rPr lang="en-US" altLang="ko-KR" dirty="0" smtClean="0">
                <a:latin typeface="HY바다M" pitchFamily="18" charset="-127"/>
                <a:ea typeface="HY바다M" pitchFamily="18" charset="-127"/>
              </a:rPr>
              <a:t>.  </a:t>
            </a:r>
          </a:p>
          <a:p>
            <a:r>
              <a:rPr lang="ko-KR" altLang="en-US" dirty="0" smtClean="0">
                <a:latin typeface="HY바다M" pitchFamily="18" charset="-127"/>
                <a:ea typeface="HY바다M" pitchFamily="18" charset="-127"/>
              </a:rPr>
              <a:t>참나물은 특유의 향을 가지고 있어 민어 냄새를 잡아 줄 수 있고</a:t>
            </a:r>
            <a:r>
              <a:rPr lang="en-US" altLang="ko-KR" dirty="0" smtClean="0">
                <a:latin typeface="HY바다M" pitchFamily="18" charset="-127"/>
                <a:ea typeface="HY바다M" pitchFamily="18" charset="-127"/>
              </a:rPr>
              <a:t>, </a:t>
            </a:r>
            <a:r>
              <a:rPr lang="ko-KR" altLang="en-US" dirty="0" smtClean="0">
                <a:latin typeface="HY바다M" pitchFamily="18" charset="-127"/>
                <a:ea typeface="HY바다M" pitchFamily="18" charset="-127"/>
              </a:rPr>
              <a:t>입이 부드럽고</a:t>
            </a:r>
            <a:r>
              <a:rPr lang="en-US" altLang="ko-KR" dirty="0" smtClean="0">
                <a:latin typeface="HY바다M" pitchFamily="18" charset="-127"/>
                <a:ea typeface="HY바다M" pitchFamily="18" charset="-127"/>
              </a:rPr>
              <a:t>, </a:t>
            </a:r>
            <a:r>
              <a:rPr lang="ko-KR" altLang="en-US" dirty="0" smtClean="0">
                <a:latin typeface="HY바다M" pitchFamily="18" charset="-127"/>
                <a:ea typeface="HY바다M" pitchFamily="18" charset="-127"/>
              </a:rPr>
              <a:t>  섬유질이 많아 소화가 잘 되며</a:t>
            </a:r>
            <a:r>
              <a:rPr lang="en-US" altLang="ko-KR" dirty="0" smtClean="0">
                <a:latin typeface="HY바다M" pitchFamily="18" charset="-127"/>
                <a:ea typeface="HY바다M" pitchFamily="18" charset="-127"/>
              </a:rPr>
              <a:t>, </a:t>
            </a:r>
            <a:r>
              <a:rPr lang="ko-KR" altLang="en-US" dirty="0" smtClean="0">
                <a:latin typeface="HY바다M" pitchFamily="18" charset="-127"/>
                <a:ea typeface="HY바다M" pitchFamily="18" charset="-127"/>
              </a:rPr>
              <a:t>변비에 또한 효과적인 채소 입니다</a:t>
            </a:r>
            <a:r>
              <a:rPr lang="en-US" altLang="ko-KR" dirty="0" smtClean="0">
                <a:latin typeface="HY바다M" pitchFamily="18" charset="-127"/>
                <a:ea typeface="HY바다M" pitchFamily="18" charset="-127"/>
              </a:rPr>
              <a:t>.</a:t>
            </a:r>
          </a:p>
          <a:p>
            <a:r>
              <a:rPr lang="ko-KR" altLang="en-US" dirty="0" err="1" smtClean="0">
                <a:latin typeface="HY바다M" pitchFamily="18" charset="-127"/>
                <a:ea typeface="HY바다M" pitchFamily="18" charset="-127"/>
              </a:rPr>
              <a:t>새싹삼은</a:t>
            </a:r>
            <a:r>
              <a:rPr lang="ko-KR" altLang="en-US" dirty="0" smtClean="0">
                <a:latin typeface="HY바다M" pitchFamily="18" charset="-127"/>
                <a:ea typeface="HY바다M" pitchFamily="18" charset="-127"/>
              </a:rPr>
              <a:t> 사포닌이 풍부해 지방분해력이 크고</a:t>
            </a:r>
            <a:r>
              <a:rPr lang="en-US" altLang="ko-KR" dirty="0" smtClean="0">
                <a:latin typeface="HY바다M" pitchFamily="18" charset="-127"/>
                <a:ea typeface="HY바다M" pitchFamily="18" charset="-127"/>
              </a:rPr>
              <a:t>, </a:t>
            </a:r>
            <a:r>
              <a:rPr lang="ko-KR" altLang="en-US" dirty="0" smtClean="0">
                <a:latin typeface="HY바다M" pitchFamily="18" charset="-127"/>
                <a:ea typeface="HY바다M" pitchFamily="18" charset="-127"/>
              </a:rPr>
              <a:t>영양분 흡수와 소화를 촉진 시키며 원기 회복</a:t>
            </a:r>
            <a:r>
              <a:rPr lang="en-US" altLang="ko-KR" dirty="0" smtClean="0">
                <a:latin typeface="HY바다M" pitchFamily="18" charset="-127"/>
                <a:ea typeface="HY바다M" pitchFamily="18" charset="-127"/>
              </a:rPr>
              <a:t>, </a:t>
            </a:r>
            <a:r>
              <a:rPr lang="ko-KR" altLang="en-US" dirty="0" err="1" smtClean="0">
                <a:latin typeface="HY바다M" pitchFamily="18" charset="-127"/>
                <a:ea typeface="HY바다M" pitchFamily="18" charset="-127"/>
              </a:rPr>
              <a:t>식욕부진등을</a:t>
            </a:r>
            <a:r>
              <a:rPr lang="ko-KR" altLang="en-US" dirty="0" smtClean="0">
                <a:latin typeface="HY바다M" pitchFamily="18" charset="-127"/>
                <a:ea typeface="HY바다M" pitchFamily="18" charset="-127"/>
              </a:rPr>
              <a:t> 개선 시켜주는 효능이 있습니다</a:t>
            </a:r>
            <a:r>
              <a:rPr lang="en-US" altLang="ko-KR" dirty="0" smtClean="0">
                <a:latin typeface="HY바다M" pitchFamily="18" charset="-127"/>
                <a:ea typeface="HY바다M" pitchFamily="18" charset="-127"/>
              </a:rPr>
              <a:t>.</a:t>
            </a:r>
            <a:endParaRPr lang="ko-KR" altLang="en-US" dirty="0">
              <a:latin typeface="HY바다M" pitchFamily="18" charset="-127"/>
              <a:ea typeface="HY바다M" pitchFamily="18" charset="-127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3568" y="980728"/>
            <a:ext cx="68407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HY목각파임B" pitchFamily="18" charset="-127"/>
                <a:ea typeface="HY목각파임B" pitchFamily="18" charset="-127"/>
              </a:rPr>
              <a:t>  조리과정  </a:t>
            </a:r>
            <a:endParaRPr lang="ko-KR" altLang="en-US" sz="3600" dirty="0">
              <a:latin typeface="HY목각파임B" pitchFamily="18" charset="-127"/>
              <a:ea typeface="HY목각파임B" pitchFamily="18" charset="-127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3568" y="980728"/>
            <a:ext cx="68407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그룹 26"/>
          <p:cNvGrpSpPr/>
          <p:nvPr/>
        </p:nvGrpSpPr>
        <p:grpSpPr>
          <a:xfrm>
            <a:off x="683568" y="1691807"/>
            <a:ext cx="1656184" cy="1951476"/>
            <a:chOff x="683568" y="1691807"/>
            <a:chExt cx="1656184" cy="1951476"/>
          </a:xfrm>
        </p:grpSpPr>
        <p:pic>
          <p:nvPicPr>
            <p:cNvPr id="9" name="그림 8" descr="20150802_110056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3568" y="1691807"/>
              <a:ext cx="1656184" cy="124213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83568" y="2924944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3568" y="2996952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HY바다M" pitchFamily="18" charset="-127"/>
                  <a:ea typeface="HY바다M" pitchFamily="18" charset="-127"/>
                </a:rPr>
                <a:t>손질한 민어를 잘게 다진다</a:t>
              </a:r>
              <a:r>
                <a:rPr lang="en-US" altLang="ko-KR" dirty="0" smtClean="0">
                  <a:latin typeface="HY바다M" pitchFamily="18" charset="-127"/>
                  <a:ea typeface="HY바다M" pitchFamily="18" charset="-127"/>
                </a:rPr>
                <a:t>.</a:t>
              </a:r>
              <a:endParaRPr lang="ko-KR" altLang="en-US" dirty="0">
                <a:latin typeface="HY바다M" pitchFamily="18" charset="-127"/>
                <a:ea typeface="HY바다M" pitchFamily="18" charset="-127"/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2627784" y="1691807"/>
            <a:ext cx="1656184" cy="1674477"/>
            <a:chOff x="2627784" y="1691807"/>
            <a:chExt cx="1656184" cy="1674477"/>
          </a:xfrm>
        </p:grpSpPr>
        <p:pic>
          <p:nvPicPr>
            <p:cNvPr id="12" name="그림 11" descr="20150802_110056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27784" y="1691807"/>
              <a:ext cx="1656184" cy="124213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627784" y="2996952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HY바다M" pitchFamily="18" charset="-127"/>
                  <a:ea typeface="HY바다M" pitchFamily="18" charset="-127"/>
                </a:rPr>
                <a:t>밥을 짓는다</a:t>
              </a:r>
              <a:r>
                <a:rPr lang="en-US" altLang="ko-KR" dirty="0" smtClean="0">
                  <a:latin typeface="HY바다M" pitchFamily="18" charset="-127"/>
                  <a:ea typeface="HY바다M" pitchFamily="18" charset="-127"/>
                </a:rPr>
                <a:t>.</a:t>
              </a:r>
              <a:endParaRPr lang="ko-KR" altLang="en-US" dirty="0">
                <a:latin typeface="HY바다M" pitchFamily="18" charset="-127"/>
                <a:ea typeface="HY바다M" pitchFamily="18" charset="-127"/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4499992" y="1691807"/>
            <a:ext cx="1656184" cy="1951476"/>
            <a:chOff x="4499992" y="1691807"/>
            <a:chExt cx="1656184" cy="1951476"/>
          </a:xfrm>
        </p:grpSpPr>
        <p:pic>
          <p:nvPicPr>
            <p:cNvPr id="14" name="그림 13" descr="20150802_110056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99992" y="1691807"/>
              <a:ext cx="1656184" cy="124213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499992" y="2996952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HY바다M" pitchFamily="18" charset="-127"/>
                  <a:ea typeface="HY바다M" pitchFamily="18" charset="-127"/>
                </a:rPr>
                <a:t>모든 재료는 준비한다</a:t>
              </a:r>
              <a:r>
                <a:rPr lang="en-US" altLang="ko-KR" dirty="0" smtClean="0">
                  <a:latin typeface="HY바다M" pitchFamily="18" charset="-127"/>
                  <a:ea typeface="HY바다M" pitchFamily="18" charset="-127"/>
                </a:rPr>
                <a:t>..</a:t>
              </a:r>
              <a:endParaRPr lang="ko-KR" altLang="en-US" dirty="0">
                <a:latin typeface="HY바다M" pitchFamily="18" charset="-127"/>
                <a:ea typeface="HY바다M" pitchFamily="18" charset="-127"/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6516216" y="1691807"/>
            <a:ext cx="1656184" cy="2228475"/>
            <a:chOff x="6516216" y="1691807"/>
            <a:chExt cx="1656184" cy="2228475"/>
          </a:xfrm>
        </p:grpSpPr>
        <p:pic>
          <p:nvPicPr>
            <p:cNvPr id="16" name="그림 15" descr="20150802_110056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16216" y="1691807"/>
              <a:ext cx="1656184" cy="1242138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516216" y="2996952"/>
              <a:ext cx="16561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HY바다M" pitchFamily="18" charset="-127"/>
                  <a:ea typeface="HY바다M" pitchFamily="18" charset="-127"/>
                </a:rPr>
                <a:t>갈은 민어에 재료를 넣고 만다</a:t>
              </a:r>
              <a:r>
                <a:rPr lang="en-US" altLang="ko-KR" dirty="0" smtClean="0">
                  <a:latin typeface="HY바다M" pitchFamily="18" charset="-127"/>
                  <a:ea typeface="HY바다M" pitchFamily="18" charset="-127"/>
                </a:rPr>
                <a:t>.</a:t>
              </a:r>
              <a:endParaRPr lang="ko-KR" altLang="en-US" dirty="0">
                <a:latin typeface="HY바다M" pitchFamily="18" charset="-127"/>
                <a:ea typeface="HY바다M" pitchFamily="18" charset="-127"/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683568" y="3924055"/>
            <a:ext cx="1656184" cy="1951476"/>
            <a:chOff x="683568" y="3924055"/>
            <a:chExt cx="1656184" cy="1951476"/>
          </a:xfrm>
        </p:grpSpPr>
        <p:pic>
          <p:nvPicPr>
            <p:cNvPr id="19" name="그림 18" descr="20150802_110056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3568" y="3924055"/>
              <a:ext cx="1656184" cy="124213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83568" y="5229200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HY바다M" pitchFamily="18" charset="-127"/>
                  <a:ea typeface="HY바다M" pitchFamily="18" charset="-127"/>
                </a:rPr>
                <a:t>모양을 잡은 뒤</a:t>
              </a:r>
              <a:r>
                <a:rPr lang="en-US" altLang="ko-KR" dirty="0" smtClean="0">
                  <a:latin typeface="HY바다M" pitchFamily="18" charset="-127"/>
                  <a:ea typeface="HY바다M" pitchFamily="18" charset="-127"/>
                </a:rPr>
                <a:t>, </a:t>
              </a:r>
              <a:r>
                <a:rPr lang="ko-KR" altLang="en-US" dirty="0" smtClean="0">
                  <a:latin typeface="HY바다M" pitchFamily="18" charset="-127"/>
                  <a:ea typeface="HY바다M" pitchFamily="18" charset="-127"/>
                </a:rPr>
                <a:t>삶는다</a:t>
              </a:r>
              <a:r>
                <a:rPr lang="en-US" altLang="ko-KR" dirty="0" smtClean="0">
                  <a:latin typeface="HY바다M" pitchFamily="18" charset="-127"/>
                  <a:ea typeface="HY바다M" pitchFamily="18" charset="-127"/>
                </a:rPr>
                <a:t>.</a:t>
              </a:r>
              <a:endParaRPr lang="ko-KR" altLang="en-US" dirty="0">
                <a:latin typeface="HY바다M" pitchFamily="18" charset="-127"/>
                <a:ea typeface="HY바다M" pitchFamily="18" charset="-127"/>
              </a:endParaRPr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2699792" y="3924055"/>
            <a:ext cx="1656184" cy="2228475"/>
            <a:chOff x="2699792" y="3924055"/>
            <a:chExt cx="1656184" cy="2228475"/>
          </a:xfrm>
        </p:grpSpPr>
        <p:pic>
          <p:nvPicPr>
            <p:cNvPr id="21" name="그림 20" descr="20150802_110056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99792" y="3924055"/>
              <a:ext cx="1656184" cy="1242138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699792" y="5229200"/>
              <a:ext cx="16561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HY바다M" pitchFamily="18" charset="-127"/>
                  <a:ea typeface="HY바다M" pitchFamily="18" charset="-127"/>
                </a:rPr>
                <a:t>밥에 고추장과 재료를 넣고 비벼준다</a:t>
              </a:r>
              <a:r>
                <a:rPr lang="en-US" altLang="ko-KR" dirty="0" smtClean="0">
                  <a:latin typeface="HY바다M" pitchFamily="18" charset="-127"/>
                  <a:ea typeface="HY바다M" pitchFamily="18" charset="-127"/>
                </a:rPr>
                <a:t>.</a:t>
              </a:r>
              <a:endParaRPr lang="ko-KR" altLang="en-US" dirty="0">
                <a:latin typeface="HY바다M" pitchFamily="18" charset="-127"/>
                <a:ea typeface="HY바다M" pitchFamily="18" charset="-127"/>
              </a:endParaRPr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4572000" y="3924055"/>
            <a:ext cx="1656184" cy="1951476"/>
            <a:chOff x="4572000" y="3924055"/>
            <a:chExt cx="1656184" cy="1951476"/>
          </a:xfrm>
        </p:grpSpPr>
        <p:pic>
          <p:nvPicPr>
            <p:cNvPr id="23" name="그림 22" descr="20150802_110056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72000" y="3924055"/>
              <a:ext cx="1656184" cy="1242138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4572000" y="5229200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HY바다M" pitchFamily="18" charset="-127"/>
                  <a:ea typeface="HY바다M" pitchFamily="18" charset="-127"/>
                </a:rPr>
                <a:t>참나물과 양념을 넣고 간다</a:t>
              </a:r>
              <a:r>
                <a:rPr lang="en-US" altLang="ko-KR" dirty="0" smtClean="0">
                  <a:latin typeface="HY바다M" pitchFamily="18" charset="-127"/>
                  <a:ea typeface="HY바다M" pitchFamily="18" charset="-127"/>
                </a:rPr>
                <a:t>..</a:t>
              </a:r>
              <a:endParaRPr lang="ko-KR" altLang="en-US" dirty="0">
                <a:latin typeface="HY바다M" pitchFamily="18" charset="-127"/>
                <a:ea typeface="HY바다M" pitchFamily="18" charset="-127"/>
              </a:endParaRP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6516216" y="3924055"/>
            <a:ext cx="1728192" cy="2228475"/>
            <a:chOff x="6516216" y="3924055"/>
            <a:chExt cx="1728192" cy="2228475"/>
          </a:xfrm>
        </p:grpSpPr>
        <p:pic>
          <p:nvPicPr>
            <p:cNvPr id="25" name="그림 24" descr="20150802_110056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88224" y="3924055"/>
              <a:ext cx="1656184" cy="124213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516216" y="5229200"/>
              <a:ext cx="16561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HY바다M" pitchFamily="18" charset="-127"/>
                  <a:ea typeface="HY바다M" pitchFamily="18" charset="-127"/>
                </a:rPr>
                <a:t>물에 </a:t>
              </a:r>
              <a:r>
                <a:rPr lang="ko-KR" altLang="en-US" dirty="0" err="1" smtClean="0">
                  <a:latin typeface="HY바다M" pitchFamily="18" charset="-127"/>
                  <a:ea typeface="HY바다M" pitchFamily="18" charset="-127"/>
                </a:rPr>
                <a:t>채썬</a:t>
              </a:r>
              <a:r>
                <a:rPr lang="ko-KR" altLang="en-US" dirty="0" smtClean="0">
                  <a:latin typeface="HY바다M" pitchFamily="18" charset="-127"/>
                  <a:ea typeface="HY바다M" pitchFamily="18" charset="-127"/>
                </a:rPr>
                <a:t> </a:t>
              </a:r>
              <a:r>
                <a:rPr lang="ko-KR" altLang="en-US" dirty="0" err="1" smtClean="0">
                  <a:latin typeface="HY바다M" pitchFamily="18" charset="-127"/>
                  <a:ea typeface="HY바다M" pitchFamily="18" charset="-127"/>
                </a:rPr>
                <a:t>단호박을</a:t>
              </a:r>
              <a:r>
                <a:rPr lang="ko-KR" altLang="en-US" dirty="0" smtClean="0">
                  <a:latin typeface="HY바다M" pitchFamily="18" charset="-127"/>
                  <a:ea typeface="HY바다M" pitchFamily="18" charset="-127"/>
                </a:rPr>
                <a:t> 넣고 끓인다</a:t>
              </a:r>
              <a:r>
                <a:rPr lang="en-US" altLang="ko-KR" dirty="0" smtClean="0">
                  <a:latin typeface="HY바다M" pitchFamily="18" charset="-127"/>
                  <a:ea typeface="HY바다M" pitchFamily="18" charset="-127"/>
                </a:rPr>
                <a:t>..</a:t>
              </a:r>
              <a:endParaRPr lang="ko-KR" altLang="en-US" dirty="0">
                <a:latin typeface="HY바다M" pitchFamily="18" charset="-127"/>
                <a:ea typeface="HY바다M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683568" y="1691807"/>
            <a:ext cx="1656184" cy="2228475"/>
            <a:chOff x="683568" y="1691807"/>
            <a:chExt cx="1656184" cy="2228475"/>
          </a:xfrm>
        </p:grpSpPr>
        <p:pic>
          <p:nvPicPr>
            <p:cNvPr id="4" name="그림 3" descr="20150802_11005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3568" y="1691807"/>
              <a:ext cx="1656184" cy="124213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83568" y="2996952"/>
              <a:ext cx="16561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HY바다M" pitchFamily="18" charset="-127"/>
                  <a:ea typeface="HY바다M" pitchFamily="18" charset="-127"/>
                </a:rPr>
                <a:t>옥수수 경단은 데친 후</a:t>
              </a:r>
              <a:r>
                <a:rPr lang="en-US" altLang="ko-KR" dirty="0" smtClean="0">
                  <a:latin typeface="HY바다M" pitchFamily="18" charset="-127"/>
                  <a:ea typeface="HY바다M" pitchFamily="18" charset="-127"/>
                </a:rPr>
                <a:t>, </a:t>
              </a:r>
              <a:r>
                <a:rPr lang="ko-KR" altLang="en-US" dirty="0" smtClean="0">
                  <a:latin typeface="HY바다M" pitchFamily="18" charset="-127"/>
                  <a:ea typeface="HY바다M" pitchFamily="18" charset="-127"/>
                </a:rPr>
                <a:t>찬물에 식힌다</a:t>
              </a:r>
              <a:r>
                <a:rPr lang="en-US" altLang="ko-KR" dirty="0" smtClean="0">
                  <a:latin typeface="HY바다M" pitchFamily="18" charset="-127"/>
                  <a:ea typeface="HY바다M" pitchFamily="18" charset="-127"/>
                </a:rPr>
                <a:t>.</a:t>
              </a:r>
              <a:endParaRPr lang="ko-KR" altLang="en-US" dirty="0">
                <a:latin typeface="HY바다M" pitchFamily="18" charset="-127"/>
                <a:ea typeface="HY바다M" pitchFamily="18" charset="-127"/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520" y="908720"/>
            <a:ext cx="68407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그룹 8"/>
          <p:cNvGrpSpPr/>
          <p:nvPr/>
        </p:nvGrpSpPr>
        <p:grpSpPr>
          <a:xfrm>
            <a:off x="2627784" y="1691807"/>
            <a:ext cx="1872208" cy="2023484"/>
            <a:chOff x="440386" y="1691806"/>
            <a:chExt cx="6322802" cy="15898803"/>
          </a:xfrm>
        </p:grpSpPr>
        <p:pic>
          <p:nvPicPr>
            <p:cNvPr id="10" name="그림 9" descr="20150802_110056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3571" y="1691806"/>
              <a:ext cx="5973391" cy="968893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40386" y="12512294"/>
              <a:ext cx="6322802" cy="5078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HY바다M" pitchFamily="18" charset="-127"/>
                  <a:ea typeface="HY바다M" pitchFamily="18" charset="-127"/>
                </a:rPr>
                <a:t>복숭아 조림을 만든다</a:t>
              </a:r>
              <a:r>
                <a:rPr lang="en-US" altLang="ko-KR" dirty="0" smtClean="0">
                  <a:latin typeface="HY바다M" pitchFamily="18" charset="-127"/>
                  <a:ea typeface="HY바다M" pitchFamily="18" charset="-127"/>
                </a:rPr>
                <a:t>.</a:t>
              </a:r>
              <a:endParaRPr lang="ko-KR" altLang="en-US" dirty="0">
                <a:latin typeface="HY바다M" pitchFamily="18" charset="-127"/>
                <a:ea typeface="HY바다M" pitchFamily="18" charset="-127"/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4932040" y="1691807"/>
            <a:ext cx="1656184" cy="2228475"/>
            <a:chOff x="683568" y="1691807"/>
            <a:chExt cx="1656184" cy="2228475"/>
          </a:xfrm>
        </p:grpSpPr>
        <p:pic>
          <p:nvPicPr>
            <p:cNvPr id="13" name="그림 12" descr="20150802_110056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3568" y="1691807"/>
              <a:ext cx="1656184" cy="124213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83568" y="2996952"/>
              <a:ext cx="16561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HY바다M" pitchFamily="18" charset="-127"/>
                  <a:ea typeface="HY바다M" pitchFamily="18" charset="-127"/>
                </a:rPr>
                <a:t>삼색 경단을 데친 후</a:t>
              </a:r>
              <a:r>
                <a:rPr lang="en-US" altLang="ko-KR" dirty="0" smtClean="0">
                  <a:latin typeface="HY바다M" pitchFamily="18" charset="-127"/>
                  <a:ea typeface="HY바다M" pitchFamily="18" charset="-127"/>
                </a:rPr>
                <a:t>, </a:t>
              </a:r>
              <a:r>
                <a:rPr lang="ko-KR" altLang="en-US" dirty="0" smtClean="0">
                  <a:latin typeface="HY바다M" pitchFamily="18" charset="-127"/>
                  <a:ea typeface="HY바다M" pitchFamily="18" charset="-127"/>
                </a:rPr>
                <a:t>찬물에 식힌다</a:t>
              </a:r>
              <a:r>
                <a:rPr lang="en-US" altLang="ko-KR" dirty="0" smtClean="0">
                  <a:latin typeface="HY바다M" pitchFamily="18" charset="-127"/>
                  <a:ea typeface="HY바다M" pitchFamily="18" charset="-127"/>
                </a:rPr>
                <a:t>. </a:t>
              </a:r>
              <a:endParaRPr lang="ko-KR" altLang="en-US" dirty="0">
                <a:latin typeface="HY바다M" pitchFamily="18" charset="-127"/>
                <a:ea typeface="HY바다M" pitchFamily="18" charset="-127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7020272" y="1691807"/>
            <a:ext cx="1656184" cy="2228475"/>
            <a:chOff x="683568" y="1691807"/>
            <a:chExt cx="1656184" cy="2228475"/>
          </a:xfrm>
        </p:grpSpPr>
        <p:pic>
          <p:nvPicPr>
            <p:cNvPr id="16" name="그림 15" descr="20150802_110056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3568" y="1691807"/>
              <a:ext cx="1656184" cy="1242138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83568" y="2996952"/>
              <a:ext cx="16561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HY바다M" pitchFamily="18" charset="-127"/>
                  <a:ea typeface="HY바다M" pitchFamily="18" charset="-127"/>
                </a:rPr>
                <a:t>경단에 쌀 </a:t>
              </a:r>
              <a:r>
                <a:rPr lang="ko-KR" altLang="en-US" dirty="0" err="1" smtClean="0">
                  <a:latin typeface="HY바다M" pitchFamily="18" charset="-127"/>
                  <a:ea typeface="HY바다M" pitchFamily="18" charset="-127"/>
                </a:rPr>
                <a:t>올리고당을</a:t>
              </a:r>
              <a:r>
                <a:rPr lang="ko-KR" altLang="en-US" dirty="0" smtClean="0">
                  <a:latin typeface="HY바다M" pitchFamily="18" charset="-127"/>
                  <a:ea typeface="HY바다M" pitchFamily="18" charset="-127"/>
                </a:rPr>
                <a:t> 넣고 무쳐준다</a:t>
              </a:r>
              <a:r>
                <a:rPr lang="en-US" altLang="ko-KR" dirty="0" smtClean="0">
                  <a:latin typeface="HY바다M" pitchFamily="18" charset="-127"/>
                  <a:ea typeface="HY바다M" pitchFamily="18" charset="-127"/>
                </a:rPr>
                <a:t>.</a:t>
              </a:r>
              <a:endParaRPr lang="ko-KR" altLang="en-US" dirty="0">
                <a:latin typeface="HY바다M" pitchFamily="18" charset="-127"/>
                <a:ea typeface="HY바다M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ko-KR" altLang="en-US" sz="3600" dirty="0" err="1" smtClean="0">
                <a:latin typeface="HY목각파임B" pitchFamily="18" charset="-127"/>
                <a:ea typeface="HY목각파임B" pitchFamily="18" charset="-127"/>
              </a:rPr>
              <a:t>완</a:t>
            </a:r>
            <a:r>
              <a:rPr lang="ko-KR" altLang="en-US" sz="3600" dirty="0" smtClean="0">
                <a:latin typeface="HY목각파임B" pitchFamily="18" charset="-127"/>
                <a:ea typeface="HY목각파임B" pitchFamily="18" charset="-127"/>
              </a:rPr>
              <a:t> 성</a:t>
            </a:r>
            <a:endParaRPr lang="ko-KR" altLang="en-US" sz="3600" dirty="0">
              <a:latin typeface="HY목각파임B" pitchFamily="18" charset="-127"/>
              <a:ea typeface="HY목각파임B" pitchFamily="18" charset="-127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59632" y="980728"/>
            <a:ext cx="68407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내용 개체 틀 6" descr="IMG_672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77527" y="1600200"/>
            <a:ext cx="6788944" cy="45259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292</Words>
  <Application>Microsoft Office PowerPoint</Application>
  <PresentationFormat>화면 슬라이드 쇼(4:3)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슬라이드 1</vt:lpstr>
      <vt:lpstr>슬라이드 2</vt:lpstr>
      <vt:lpstr>슬라이드 3</vt:lpstr>
      <vt:lpstr>슬라이드 4</vt:lpstr>
      <vt:lpstr>  부메뉴 선정 배경</vt:lpstr>
      <vt:lpstr>건강함?  그것은 조화로 나온다.</vt:lpstr>
      <vt:lpstr>  조리과정  </vt:lpstr>
      <vt:lpstr>슬라이드 8</vt:lpstr>
      <vt:lpstr>완 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Goyang</dc:creator>
  <cp:lastModifiedBy>hp</cp:lastModifiedBy>
  <cp:revision>49</cp:revision>
  <dcterms:created xsi:type="dcterms:W3CDTF">2015-08-02T00:45:29Z</dcterms:created>
  <dcterms:modified xsi:type="dcterms:W3CDTF">2015-08-03T09:32:53Z</dcterms:modified>
</cp:coreProperties>
</file>