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8" r:id="rId4"/>
    <p:sldId id="262" r:id="rId5"/>
    <p:sldId id="263" r:id="rId6"/>
    <p:sldId id="264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C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9" autoAdjust="0"/>
    <p:restoredTop sz="94660"/>
  </p:normalViewPr>
  <p:slideViewPr>
    <p:cSldViewPr>
      <p:cViewPr varScale="1">
        <p:scale>
          <a:sx n="85" d="100"/>
          <a:sy n="85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F1FF-8BFE-4125-893A-FE47E3778DA2}" type="datetimeFigureOut">
              <a:rPr lang="ko-KR" altLang="en-US" smtClean="0"/>
              <a:t>2015-07-28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9341-C3DF-42DA-AB1F-DF2FB7CD29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2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5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000" dirty="0" smtClean="0">
                <a:latin typeface="HY강B" pitchFamily="18" charset="-127"/>
                <a:ea typeface="문체부 쓰기 정체" pitchFamily="17" charset="-127"/>
              </a:rPr>
              <a:t>여름과 </a:t>
            </a:r>
            <a:r>
              <a:rPr lang="ko-KR" altLang="en-US" sz="5000" dirty="0" err="1" smtClean="0">
                <a:latin typeface="HY강B" pitchFamily="18" charset="-127"/>
                <a:ea typeface="문체부 쓰기 정체" pitchFamily="17" charset="-127"/>
              </a:rPr>
              <a:t>웰빙사이</a:t>
            </a:r>
            <a:endParaRPr lang="ko-KR" altLang="en-US" sz="5000" dirty="0">
              <a:latin typeface="HY강B" pitchFamily="18" charset="-127"/>
              <a:ea typeface="문체부 쓰기 정체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00430" y="5105400"/>
            <a:ext cx="6400800" cy="1752600"/>
          </a:xfrm>
          <a:noFill/>
        </p:spPr>
        <p:txBody>
          <a:bodyPr/>
          <a:lstStyle/>
          <a:p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  <a:latin typeface="양재난초체M" pitchFamily="18" charset="-127"/>
                <a:ea typeface="문체부 쓰기 정체" pitchFamily="17" charset="-127"/>
              </a:rPr>
              <a:t>한국호텔관광고등학교</a:t>
            </a:r>
            <a:endParaRPr lang="en-US" altLang="ko-KR" dirty="0" smtClean="0">
              <a:solidFill>
                <a:schemeClr val="bg1">
                  <a:lumMod val="65000"/>
                </a:schemeClr>
              </a:solidFill>
              <a:latin typeface="양재난초체M" pitchFamily="18" charset="-127"/>
              <a:ea typeface="문체부 쓰기 정체" pitchFamily="17" charset="-127"/>
            </a:endParaRPr>
          </a:p>
          <a:p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  <a:latin typeface="양재난초체M" pitchFamily="18" charset="-127"/>
                <a:ea typeface="문체부 쓰기 정체" pitchFamily="17" charset="-127"/>
              </a:rPr>
              <a:t>정혜림 한수빈</a:t>
            </a:r>
            <a:endParaRPr lang="ko-KR" altLang="en-US" dirty="0">
              <a:solidFill>
                <a:schemeClr val="bg1">
                  <a:lumMod val="65000"/>
                </a:schemeClr>
              </a:solidFill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357158" y="1428736"/>
            <a:ext cx="8229600" cy="292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CC16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웰빙음식</a:t>
            </a:r>
            <a:r>
              <a:rPr kumimoji="0" lang="en-US" altLang="ko-KR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CC16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(</a:t>
            </a:r>
            <a:r>
              <a:rPr lang="en-US" altLang="ko-KR" sz="3500" dirty="0" smtClean="0">
                <a:solidFill>
                  <a:srgbClr val="57CC16"/>
                </a:solidFill>
                <a:latin typeface="양재난초체M" pitchFamily="18" charset="-127"/>
                <a:ea typeface="문체부 쓰기 정체" pitchFamily="17" charset="-127"/>
                <a:cs typeface="+mj-cs"/>
              </a:rPr>
              <a:t>well-being food</a:t>
            </a:r>
            <a:r>
              <a:rPr kumimoji="0" lang="en-US" altLang="ko-KR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CC16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)</a:t>
            </a:r>
            <a:endParaRPr lang="en-US" altLang="ko-KR" sz="3500" dirty="0">
              <a:solidFill>
                <a:srgbClr val="57CC16"/>
              </a:solidFill>
              <a:latin typeface="양재난초체M" pitchFamily="18" charset="-127"/>
              <a:ea typeface="문체부 쓰기 정체" pitchFamily="17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육체적</a:t>
            </a: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,</a:t>
            </a: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정신적 건강의 조화를 이루며 행복과 아름다움을 </a:t>
            </a:r>
            <a:r>
              <a:rPr kumimoji="0" lang="ko-K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추구한다고기대신</a:t>
            </a: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생선</a:t>
            </a: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과 </a:t>
            </a:r>
            <a:r>
              <a:rPr kumimoji="0" lang="ko-KR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유기농재료</a:t>
            </a:r>
            <a:r>
              <a:rPr kumimoji="0" lang="ko-K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를</a:t>
            </a: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 사용하여 외식보다는 </a:t>
            </a:r>
            <a:r>
              <a:rPr kumimoji="0" lang="ko-KR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가정식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슬로우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 </a:t>
            </a:r>
            <a:r>
              <a:rPr kumimoji="0" lang="ko-KR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푸드</a:t>
            </a:r>
            <a:r>
              <a:rPr kumimoji="0" lang="ko-KR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를</a:t>
            </a: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 말한다</a:t>
            </a:r>
            <a:r>
              <a:rPr kumimoji="0" lang="en-US" altLang="ko-K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양재난초체M" pitchFamily="18" charset="-127"/>
                <a:ea typeface="문체부 쓰기 정체" pitchFamily="17" charset="-127"/>
                <a:cs typeface="+mj-cs"/>
              </a:rPr>
              <a:t>.</a:t>
            </a:r>
          </a:p>
        </p:txBody>
      </p:sp>
      <p:pic>
        <p:nvPicPr>
          <p:cNvPr id="10" name="그림 9" descr="Research-in-the-news-wellbe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357694"/>
            <a:ext cx="2500330" cy="1248441"/>
          </a:xfrm>
          <a:prstGeom prst="rect">
            <a:avLst/>
          </a:prstGeom>
        </p:spPr>
      </p:pic>
      <p:pic>
        <p:nvPicPr>
          <p:cNvPr id="12" name="그림 11" descr="emotionalwellbe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4448899"/>
            <a:ext cx="2310349" cy="1251799"/>
          </a:xfrm>
          <a:prstGeom prst="rect">
            <a:avLst/>
          </a:prstGeom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>
          <a:xfrm>
            <a:off x="6143636" y="4429132"/>
            <a:ext cx="2390740" cy="1275932"/>
          </a:xfrm>
        </p:spPr>
      </p:pic>
      <p:sp>
        <p:nvSpPr>
          <p:cNvPr id="16" name="직사각형 15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내용 개체 틀 10" descr="P20150728_115928490_F32309A2-B7B8-4283-AFB5-85874DB95A3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774" r="-3774" b="17110"/>
          <a:stretch>
            <a:fillRect/>
          </a:stretch>
        </p:blipFill>
        <p:spPr>
          <a:xfrm>
            <a:off x="1928794" y="928670"/>
            <a:ext cx="5305895" cy="307183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285720" y="0"/>
            <a:ext cx="807249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“</a:t>
            </a:r>
            <a:r>
              <a:rPr lang="ko-KR" altLang="en-US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여름과 </a:t>
            </a:r>
            <a:r>
              <a:rPr lang="ko-KR" altLang="en-US" sz="3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웰빙사이</a:t>
            </a:r>
            <a:r>
              <a:rPr lang="en-US" altLang="ko-KR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”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42910" y="4071942"/>
            <a:ext cx="807249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여름을 책임져주는 제철음식 참나물</a:t>
            </a:r>
            <a:r>
              <a:rPr lang="en-US" altLang="ko-KR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,</a:t>
            </a: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가지</a:t>
            </a:r>
            <a:r>
              <a:rPr lang="en-US" altLang="ko-KR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,</a:t>
            </a:r>
            <a:r>
              <a:rPr lang="ko-KR" altLang="en-US" sz="2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건자두</a:t>
            </a:r>
            <a:r>
              <a:rPr lang="en-US" altLang="ko-KR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,</a:t>
            </a: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매실</a:t>
            </a:r>
            <a:r>
              <a:rPr lang="en-US" altLang="ko-KR" sz="2000" dirty="0">
                <a:latin typeface="양재난초체M" pitchFamily="18" charset="-127"/>
                <a:ea typeface="문체부 쓰기 정체" pitchFamily="17" charset="-127"/>
                <a:cs typeface="+mj-cs"/>
              </a:rPr>
              <a:t> </a:t>
            </a: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등을 이용하고 </a:t>
            </a:r>
            <a:r>
              <a:rPr lang="ko-KR" altLang="en-US" sz="2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웰빙음식에</a:t>
            </a: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 걸맞도록 육류대신 생선을</a:t>
            </a:r>
            <a:r>
              <a:rPr lang="en-US" altLang="ko-KR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,</a:t>
            </a: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 기름 사용을 최소한 줄여 담백한 </a:t>
            </a:r>
            <a:r>
              <a:rPr lang="ko-KR" altLang="en-US" sz="2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가정식</a:t>
            </a: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 </a:t>
            </a:r>
            <a:r>
              <a:rPr lang="ko-KR" altLang="en-US" sz="2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슬로우푸드</a:t>
            </a:r>
            <a:r>
              <a:rPr lang="ko-KR" altLang="en-US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 음식을 만들어 보았습니다</a:t>
            </a:r>
            <a:r>
              <a:rPr lang="en-US" altLang="ko-KR" sz="2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2000232" y="0"/>
            <a:ext cx="5572164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조리과정</a:t>
            </a:r>
            <a:endParaRPr lang="en-US" altLang="ko-KR" sz="3000" dirty="0" smtClean="0">
              <a:latin typeface="양재난초체M" pitchFamily="18" charset="-127"/>
              <a:ea typeface="문체부 쓰기 정체" pitchFamily="17" charset="-127"/>
              <a:cs typeface="+mj-cs"/>
            </a:endParaRPr>
          </a:p>
        </p:txBody>
      </p:sp>
      <p:pic>
        <p:nvPicPr>
          <p:cNvPr id="9" name="내용 개체 틀 8" descr="P20150728_094112348_BFFD0B0C-8867-49DB-B7DA-9AAF20C3188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786314" y="2500306"/>
            <a:ext cx="2000264" cy="1395221"/>
          </a:xfrm>
        </p:spPr>
      </p:pic>
      <p:pic>
        <p:nvPicPr>
          <p:cNvPr id="10" name="그림 9" descr="P20150728_095757491_36E98852-2117-41F7-B540-D7C22E4318C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7250925" y="2178835"/>
            <a:ext cx="1357322" cy="2000264"/>
          </a:xfrm>
          <a:prstGeom prst="rect">
            <a:avLst/>
          </a:prstGeom>
        </p:spPr>
      </p:pic>
      <p:pic>
        <p:nvPicPr>
          <p:cNvPr id="12" name="그림 11" descr="P20150728_100853037_90CB7CDD-4434-4D8F-A22A-D19C3CADAFB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857232"/>
            <a:ext cx="2098197" cy="1428760"/>
          </a:xfrm>
          <a:prstGeom prst="rect">
            <a:avLst/>
          </a:prstGeom>
        </p:spPr>
      </p:pic>
      <p:pic>
        <p:nvPicPr>
          <p:cNvPr id="13" name="그림 12" descr="P20150728_101130556_DD34D155-53BB-4876-BD2B-687CB92966B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857232"/>
            <a:ext cx="1993287" cy="1497305"/>
          </a:xfrm>
          <a:prstGeom prst="rect">
            <a:avLst/>
          </a:prstGeom>
        </p:spPr>
      </p:pic>
      <p:pic>
        <p:nvPicPr>
          <p:cNvPr id="14" name="그림 13" descr="P20150728_101927478_258C456D-9A50-4F6E-94E8-10999EE6EAA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29454" y="857232"/>
            <a:ext cx="1993287" cy="1497305"/>
          </a:xfrm>
          <a:prstGeom prst="rect">
            <a:avLst/>
          </a:prstGeom>
        </p:spPr>
      </p:pic>
      <p:pic>
        <p:nvPicPr>
          <p:cNvPr id="16" name="그림 15" descr="P20150728_103813958_99839F86-C85A-4251-A1CB-1FE2FFB6FCF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0298" y="4143380"/>
            <a:ext cx="2071702" cy="1425867"/>
          </a:xfrm>
          <a:prstGeom prst="rect">
            <a:avLst/>
          </a:prstGeom>
        </p:spPr>
      </p:pic>
      <p:pic>
        <p:nvPicPr>
          <p:cNvPr id="17" name="그림 16" descr="P20150728_110813525_7A2F1D91-8336-4E67-987C-CA3B747E7E0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6200000">
            <a:off x="7264150" y="3880121"/>
            <a:ext cx="1402311" cy="1928827"/>
          </a:xfrm>
          <a:prstGeom prst="rect">
            <a:avLst/>
          </a:prstGeom>
        </p:spPr>
      </p:pic>
      <p:pic>
        <p:nvPicPr>
          <p:cNvPr id="19" name="그림 18" descr="P20150728_110823336_CDF6D854-FD70-4D86-8780-A14DEBF7AD7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86314" y="4143380"/>
            <a:ext cx="2071702" cy="1425867"/>
          </a:xfrm>
          <a:prstGeom prst="rect">
            <a:avLst/>
          </a:prstGeom>
        </p:spPr>
      </p:pic>
      <p:pic>
        <p:nvPicPr>
          <p:cNvPr id="20" name="그림 19" descr="P20150728_110932956_421FD40F-8578-4EDB-889B-0F377064167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4282" y="2500306"/>
            <a:ext cx="2143140" cy="1425867"/>
          </a:xfrm>
          <a:prstGeom prst="rect">
            <a:avLst/>
          </a:prstGeom>
        </p:spPr>
      </p:pic>
      <p:pic>
        <p:nvPicPr>
          <p:cNvPr id="21" name="그림 20" descr="P20150728_111242554_8C8A5CB5-897A-4B8C-95C6-E1641DF522A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00298" y="2500306"/>
            <a:ext cx="2071702" cy="1425867"/>
          </a:xfrm>
          <a:prstGeom prst="rect">
            <a:avLst/>
          </a:prstGeom>
        </p:spPr>
      </p:pic>
      <p:pic>
        <p:nvPicPr>
          <p:cNvPr id="22" name="그림 21" descr="P20150728_121250427_4C6902F6-F86C-47C3-8EDD-41E886107923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86314" y="857232"/>
            <a:ext cx="1993287" cy="1497305"/>
          </a:xfrm>
          <a:prstGeom prst="rect">
            <a:avLst/>
          </a:prstGeom>
        </p:spPr>
      </p:pic>
      <p:pic>
        <p:nvPicPr>
          <p:cNvPr id="23" name="그림 22" descr="P20150728_183645000_8FA8AE00-9CBF-4856-82A9-B17BC297A21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4282" y="4143380"/>
            <a:ext cx="2143140" cy="142876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428596" y="214290"/>
            <a:ext cx="807249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참나물 밥과 </a:t>
            </a:r>
            <a:r>
              <a:rPr lang="ko-KR" altLang="en-US" sz="3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짜박된장</a:t>
            </a:r>
            <a:endParaRPr lang="en-US" altLang="ko-KR" sz="3000" dirty="0" smtClean="0">
              <a:latin typeface="양재난초체M" pitchFamily="18" charset="-127"/>
              <a:ea typeface="문체부 쓰기 정체" pitchFamily="17" charset="-127"/>
              <a:cs typeface="+mj-cs"/>
            </a:endParaRPr>
          </a:p>
        </p:txBody>
      </p:sp>
      <p:pic>
        <p:nvPicPr>
          <p:cNvPr id="9" name="내용 개체 틀 8" descr="P20150728_120119676_7CE67B6F-5E44-40FF-83FD-1EEF23159E6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00100" y="1500174"/>
            <a:ext cx="3143272" cy="2214578"/>
          </a:xfr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500034" y="3786190"/>
            <a:ext cx="8072494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ea typeface="문체부 쓰기 정체" pitchFamily="17" charset="-127"/>
              </a:rPr>
              <a:t>참나물 밥</a:t>
            </a:r>
            <a:r>
              <a:rPr lang="en-US" altLang="ko-KR" sz="1600" dirty="0" smtClean="0">
                <a:ea typeface="문체부 쓰기 정체" pitchFamily="17" charset="-127"/>
              </a:rPr>
              <a:t>:8~9</a:t>
            </a:r>
            <a:r>
              <a:rPr lang="ko-KR" altLang="en-US" sz="1600" dirty="0" smtClean="0">
                <a:ea typeface="문체부 쓰기 정체" pitchFamily="17" charset="-127"/>
              </a:rPr>
              <a:t>월이 제철인 참나물은 열량이 낮고 </a:t>
            </a:r>
            <a:r>
              <a:rPr lang="ko-KR" altLang="en-US" sz="1600" b="1" dirty="0" smtClean="0">
                <a:ea typeface="문체부 쓰기 정체" pitchFamily="17" charset="-127"/>
              </a:rPr>
              <a:t>비만을 방지</a:t>
            </a:r>
            <a:r>
              <a:rPr lang="ko-KR" altLang="en-US" sz="1600" dirty="0" smtClean="0">
                <a:ea typeface="문체부 쓰기 정체" pitchFamily="17" charset="-127"/>
              </a:rPr>
              <a:t>해주며</a:t>
            </a:r>
            <a:r>
              <a:rPr lang="en-US" altLang="ko-KR" sz="1600" dirty="0" smtClean="0">
                <a:ea typeface="문체부 쓰기 정체" pitchFamily="17" charset="-127"/>
              </a:rPr>
              <a:t> </a:t>
            </a:r>
            <a:r>
              <a:rPr lang="ko-KR" altLang="en-US" sz="1600" dirty="0" smtClean="0">
                <a:ea typeface="문체부 쓰기 정체" pitchFamily="17" charset="-127"/>
              </a:rPr>
              <a:t>베타카로틴이 높아 </a:t>
            </a:r>
            <a:r>
              <a:rPr lang="ko-KR" altLang="en-US" sz="1600" b="1" dirty="0" smtClean="0">
                <a:ea typeface="문체부 쓰기 정체" pitchFamily="17" charset="-127"/>
              </a:rPr>
              <a:t>안구건조증을 예방</a:t>
            </a:r>
            <a:r>
              <a:rPr lang="ko-KR" altLang="en-US" sz="1600" dirty="0" smtClean="0">
                <a:ea typeface="문체부 쓰기 정체" pitchFamily="17" charset="-127"/>
              </a:rPr>
              <a:t>해주는 효과가 있습니다 참나물로 밥을 지어 보았습니다</a:t>
            </a:r>
            <a:r>
              <a:rPr lang="en-US" altLang="ko-KR" sz="1600" dirty="0" smtClean="0">
                <a:ea typeface="문체부 쓰기 정체" pitchFamily="17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600" dirty="0" smtClean="0">
              <a:ea typeface="문체부 쓰기 정체" pitchFamily="17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dirty="0" err="1" smtClean="0">
                <a:ea typeface="문체부 쓰기 정체" pitchFamily="17" charset="-127"/>
              </a:rPr>
              <a:t>짜박된장</a:t>
            </a:r>
            <a:r>
              <a:rPr lang="en-US" altLang="ko-KR" sz="1600" dirty="0" smtClean="0">
                <a:ea typeface="문체부 쓰기 정체" pitchFamily="17" charset="-127"/>
              </a:rPr>
              <a:t>:</a:t>
            </a:r>
            <a:r>
              <a:rPr lang="ko-KR" altLang="en-US" sz="1600" dirty="0" smtClean="0">
                <a:ea typeface="문체부 쓰기 정체" pitchFamily="17" charset="-127"/>
              </a:rPr>
              <a:t>우리나라 대표 발효음식인 된장은 </a:t>
            </a:r>
            <a:r>
              <a:rPr lang="ko-KR" altLang="en-US" sz="1600" b="1" dirty="0" smtClean="0">
                <a:ea typeface="문체부 쓰기 정체" pitchFamily="17" charset="-127"/>
              </a:rPr>
              <a:t>항암효과</a:t>
            </a:r>
            <a:r>
              <a:rPr lang="en-US" altLang="ko-KR" sz="1600" dirty="0" smtClean="0">
                <a:ea typeface="문체부 쓰기 정체" pitchFamily="17" charset="-127"/>
              </a:rPr>
              <a:t>,</a:t>
            </a:r>
            <a:r>
              <a:rPr lang="ko-KR" altLang="en-US" sz="1600" b="1" dirty="0" smtClean="0">
                <a:ea typeface="문체부 쓰기 정체" pitchFamily="17" charset="-127"/>
              </a:rPr>
              <a:t>변비예방</a:t>
            </a:r>
            <a:r>
              <a:rPr lang="en-US" altLang="ko-KR" sz="1600" dirty="0" smtClean="0">
                <a:ea typeface="문체부 쓰기 정체" pitchFamily="17" charset="-127"/>
              </a:rPr>
              <a:t>,</a:t>
            </a:r>
            <a:r>
              <a:rPr lang="ko-KR" altLang="en-US" sz="1600" b="1" dirty="0" err="1" smtClean="0">
                <a:ea typeface="문체부 쓰기 정체" pitchFamily="17" charset="-127"/>
              </a:rPr>
              <a:t>간기능</a:t>
            </a:r>
            <a:r>
              <a:rPr lang="ko-KR" altLang="en-US" sz="1600" b="1" dirty="0" smtClean="0">
                <a:ea typeface="문체부 쓰기 정체" pitchFamily="17" charset="-127"/>
              </a:rPr>
              <a:t> 강화</a:t>
            </a:r>
            <a:r>
              <a:rPr lang="en-US" altLang="ko-KR" sz="1600" dirty="0" smtClean="0">
                <a:ea typeface="문체부 쓰기 정체" pitchFamily="17" charset="-127"/>
              </a:rPr>
              <a:t>,</a:t>
            </a:r>
            <a:r>
              <a:rPr lang="ko-KR" altLang="en-US" sz="1600" b="1" dirty="0" smtClean="0">
                <a:ea typeface="문체부 쓰기 정체" pitchFamily="17" charset="-127"/>
              </a:rPr>
              <a:t>뇌기능 강화</a:t>
            </a:r>
            <a:r>
              <a:rPr lang="en-US" altLang="ko-KR" sz="1600" dirty="0" smtClean="0">
                <a:ea typeface="문체부 쓰기 정체" pitchFamily="17" charset="-127"/>
              </a:rPr>
              <a:t>,</a:t>
            </a:r>
            <a:r>
              <a:rPr lang="ko-KR" altLang="en-US" sz="1600" b="1" dirty="0" smtClean="0">
                <a:ea typeface="문체부 쓰기 정체" pitchFamily="17" charset="-127"/>
              </a:rPr>
              <a:t>혈액순환</a:t>
            </a:r>
            <a:r>
              <a:rPr lang="ko-KR" altLang="en-US" sz="1600" dirty="0" smtClean="0">
                <a:ea typeface="문체부 쓰기 정체" pitchFamily="17" charset="-127"/>
              </a:rPr>
              <a:t> 개선 등 많은 효능을 가진 음식입니다</a:t>
            </a:r>
            <a:r>
              <a:rPr lang="en-US" altLang="ko-KR" sz="1600" dirty="0" smtClean="0">
                <a:ea typeface="문체부 쓰기 정체" pitchFamily="17" charset="-127"/>
              </a:rPr>
              <a:t>.</a:t>
            </a:r>
            <a:r>
              <a:rPr lang="ko-KR" altLang="en-US" sz="1600" dirty="0" smtClean="0">
                <a:ea typeface="문체부 쓰기 정체" pitchFamily="17" charset="-127"/>
              </a:rPr>
              <a:t>나물과 </a:t>
            </a:r>
            <a:r>
              <a:rPr lang="ko-KR" altLang="en-US" sz="1600" dirty="0" err="1" smtClean="0">
                <a:ea typeface="문체부 쓰기 정체" pitchFamily="17" charset="-127"/>
              </a:rPr>
              <a:t>집된장에</a:t>
            </a:r>
            <a:r>
              <a:rPr lang="ko-KR" altLang="en-US" sz="1600" dirty="0" smtClean="0">
                <a:ea typeface="문체부 쓰기 정체" pitchFamily="17" charset="-127"/>
              </a:rPr>
              <a:t> 갖은 채소</a:t>
            </a:r>
            <a:r>
              <a:rPr lang="en-US" altLang="ko-KR" sz="1600" dirty="0" smtClean="0">
                <a:ea typeface="문체부 쓰기 정체" pitchFamily="17" charset="-127"/>
              </a:rPr>
              <a:t>,</a:t>
            </a:r>
            <a:r>
              <a:rPr lang="ko-KR" altLang="en-US" sz="1600" dirty="0" smtClean="0">
                <a:ea typeface="문체부 쓰기 정체" pitchFamily="17" charset="-127"/>
              </a:rPr>
              <a:t>마늘양념과 다시마육수를 이용하여 </a:t>
            </a:r>
            <a:r>
              <a:rPr lang="ko-KR" altLang="en-US" sz="1600" dirty="0" smtClean="0">
                <a:ea typeface="문체부 쓰기 정체" pitchFamily="17" charset="-127"/>
              </a:rPr>
              <a:t>나물과 </a:t>
            </a:r>
            <a:r>
              <a:rPr lang="ko-KR" altLang="en-US" sz="1600" dirty="0" err="1" smtClean="0">
                <a:ea typeface="문체부 쓰기 정체" pitchFamily="17" charset="-127"/>
              </a:rPr>
              <a:t>잘어울리는</a:t>
            </a:r>
            <a:r>
              <a:rPr lang="ko-KR" altLang="en-US" sz="1600" dirty="0" smtClean="0">
                <a:ea typeface="문체부 쓰기 정체" pitchFamily="17" charset="-127"/>
              </a:rPr>
              <a:t>  </a:t>
            </a:r>
            <a:r>
              <a:rPr lang="ko-KR" altLang="en-US" sz="1600" dirty="0" err="1" smtClean="0">
                <a:ea typeface="문체부 쓰기 정체" pitchFamily="17" charset="-127"/>
              </a:rPr>
              <a:t>짜박된장을</a:t>
            </a:r>
            <a:r>
              <a:rPr lang="ko-KR" altLang="en-US" sz="1600" dirty="0" smtClean="0">
                <a:ea typeface="문체부 쓰기 정체" pitchFamily="17" charset="-127"/>
              </a:rPr>
              <a:t> 만들었습니다</a:t>
            </a:r>
            <a:r>
              <a:rPr lang="en-US" altLang="ko-KR" sz="1600" dirty="0" smtClean="0">
                <a:ea typeface="문체부 쓰기 정체" pitchFamily="17" charset="-127"/>
              </a:rPr>
              <a:t>.</a:t>
            </a:r>
            <a:r>
              <a:rPr lang="ko-KR" altLang="en-US" sz="1600" dirty="0" smtClean="0">
                <a:ea typeface="문체부 쓰기 정체" pitchFamily="17" charset="-127"/>
              </a:rPr>
              <a:t>  </a:t>
            </a:r>
            <a:endParaRPr lang="en-US" altLang="ko-KR" sz="1600" dirty="0"/>
          </a:p>
        </p:txBody>
      </p:sp>
      <p:pic>
        <p:nvPicPr>
          <p:cNvPr id="12" name="그림 11" descr="P20150728_120016963_40E7B1CE-6479-4ED3-AC07-0DD14AD6EB2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571612"/>
            <a:ext cx="3000396" cy="214110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428596" y="214290"/>
            <a:ext cx="807249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가지냉국</a:t>
            </a:r>
            <a:endParaRPr lang="en-US" altLang="ko-KR" sz="3000" dirty="0" smtClean="0">
              <a:latin typeface="양재난초체M" pitchFamily="18" charset="-127"/>
              <a:ea typeface="문체부 쓰기 정체" pitchFamily="17" charset="-127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00034" y="3929066"/>
            <a:ext cx="8072494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ko-KR" sz="2900" b="1" dirty="0" smtClean="0">
                <a:ea typeface="문체부 쓰기 정체" pitchFamily="17" charset="-127"/>
              </a:rPr>
              <a:t>’</a:t>
            </a:r>
            <a:r>
              <a:rPr lang="ko-KR" altLang="en-US" sz="2900" b="1" dirty="0" smtClean="0">
                <a:ea typeface="문체부 쓰기 정체" pitchFamily="17" charset="-127"/>
              </a:rPr>
              <a:t>가지의 계절</a:t>
            </a:r>
            <a:r>
              <a:rPr lang="en-US" altLang="ko-KR" sz="2900" b="1" dirty="0" smtClean="0">
                <a:ea typeface="문체부 쓰기 정체" pitchFamily="17" charset="-127"/>
              </a:rPr>
              <a:t>,</a:t>
            </a:r>
            <a:r>
              <a:rPr lang="ko-KR" altLang="en-US" sz="2900" b="1" dirty="0" smtClean="0">
                <a:ea typeface="문체부 쓰기 정체" pitchFamily="17" charset="-127"/>
              </a:rPr>
              <a:t>여름</a:t>
            </a:r>
            <a:r>
              <a:rPr lang="en-US" altLang="ko-KR" sz="2900" dirty="0" smtClean="0">
                <a:ea typeface="문체부 쓰기 정체" pitchFamily="17" charset="-127"/>
              </a:rPr>
              <a:t>’</a:t>
            </a:r>
            <a:r>
              <a:rPr lang="ko-KR" altLang="en-US" sz="2900" dirty="0" smtClean="0">
                <a:ea typeface="문체부 쓰기 정체" pitchFamily="17" charset="-127"/>
              </a:rPr>
              <a:t> 이라고 불릴 정도로 가지는 여름대표 </a:t>
            </a:r>
            <a:r>
              <a:rPr lang="ko-KR" altLang="en-US" sz="2900" dirty="0" err="1" smtClean="0">
                <a:ea typeface="문체부 쓰기 정체" pitchFamily="17" charset="-127"/>
              </a:rPr>
              <a:t>식재료</a:t>
            </a:r>
            <a:r>
              <a:rPr lang="ko-KR" altLang="en-US" sz="2900" dirty="0" smtClean="0">
                <a:ea typeface="문체부 쓰기 정체" pitchFamily="17" charset="-127"/>
              </a:rPr>
              <a:t> 입니다</a:t>
            </a:r>
            <a:r>
              <a:rPr lang="en-US" altLang="ko-KR" sz="2900" dirty="0" smtClean="0">
                <a:ea typeface="문체부 쓰기 정체" pitchFamily="17" charset="-127"/>
              </a:rPr>
              <a:t>. </a:t>
            </a:r>
            <a:r>
              <a:rPr lang="ko-KR" altLang="en-US" sz="2900" dirty="0" smtClean="0">
                <a:ea typeface="문체부 쓰기 정체" pitchFamily="17" charset="-127"/>
              </a:rPr>
              <a:t>또한 가지에는 </a:t>
            </a:r>
            <a:r>
              <a:rPr lang="ko-KR" altLang="en-US" sz="2900" dirty="0" err="1" smtClean="0">
                <a:ea typeface="문체부 쓰기 정체" pitchFamily="17" charset="-127"/>
              </a:rPr>
              <a:t>안토시아닌색소가있어</a:t>
            </a:r>
            <a:r>
              <a:rPr lang="ko-KR" altLang="en-US" sz="2900" dirty="0" smtClean="0">
                <a:ea typeface="문체부 쓰기 정체" pitchFamily="17" charset="-127"/>
              </a:rPr>
              <a:t> </a:t>
            </a:r>
            <a:r>
              <a:rPr lang="ko-KR" altLang="en-US" sz="2900" b="1" dirty="0" smtClean="0">
                <a:ea typeface="문체부 쓰기 정체" pitchFamily="17" charset="-127"/>
              </a:rPr>
              <a:t>항암효과</a:t>
            </a:r>
            <a:r>
              <a:rPr lang="en-US" altLang="ko-KR" sz="2900" dirty="0">
                <a:ea typeface="문체부 쓰기 정체" pitchFamily="17" charset="-127"/>
              </a:rPr>
              <a:t>,</a:t>
            </a:r>
            <a:r>
              <a:rPr lang="ko-KR" altLang="en-US" sz="2900" b="1" dirty="0" err="1" smtClean="0">
                <a:ea typeface="문체부 쓰기 정체" pitchFamily="17" charset="-127"/>
              </a:rPr>
              <a:t>항산화효과</a:t>
            </a:r>
            <a:r>
              <a:rPr lang="ko-KR" altLang="en-US" sz="2900" dirty="0" smtClean="0">
                <a:ea typeface="문체부 쓰기 정체" pitchFamily="17" charset="-127"/>
              </a:rPr>
              <a:t> 가있으며 뿐만 아니라 </a:t>
            </a:r>
            <a:r>
              <a:rPr lang="ko-KR" altLang="en-US" sz="2900" b="1" dirty="0" smtClean="0">
                <a:ea typeface="문체부 쓰기 정체" pitchFamily="17" charset="-127"/>
              </a:rPr>
              <a:t>나트륨배출</a:t>
            </a:r>
            <a:r>
              <a:rPr lang="en-US" altLang="ko-KR" sz="2900" dirty="0" smtClean="0">
                <a:ea typeface="문체부 쓰기 정체" pitchFamily="17" charset="-127"/>
              </a:rPr>
              <a:t>,</a:t>
            </a:r>
            <a:r>
              <a:rPr lang="ko-KR" altLang="en-US" sz="2900" dirty="0" err="1" smtClean="0">
                <a:ea typeface="문체부 쓰기 정체" pitchFamily="17" charset="-127"/>
              </a:rPr>
              <a:t>채소중</a:t>
            </a:r>
            <a:r>
              <a:rPr lang="ko-KR" altLang="en-US" sz="2900" dirty="0" smtClean="0">
                <a:ea typeface="문체부 쓰기 정체" pitchFamily="17" charset="-127"/>
              </a:rPr>
              <a:t> 가장 칼로리가 낮아 </a:t>
            </a:r>
            <a:r>
              <a:rPr lang="ko-KR" altLang="en-US" sz="2900" b="1" dirty="0" smtClean="0">
                <a:ea typeface="문체부 쓰기 정체" pitchFamily="17" charset="-127"/>
              </a:rPr>
              <a:t>다이어트</a:t>
            </a:r>
            <a:r>
              <a:rPr lang="ko-KR" altLang="en-US" sz="2900" dirty="0" smtClean="0">
                <a:ea typeface="문체부 쓰기 정체" pitchFamily="17" charset="-127"/>
              </a:rPr>
              <a:t>에도 좋다고 합니다 살짝 쪄낸 가지에 </a:t>
            </a:r>
            <a:r>
              <a:rPr lang="ko-KR" altLang="en-US" sz="2900" dirty="0" err="1" smtClean="0">
                <a:ea typeface="문체부 쓰기 정체" pitchFamily="17" charset="-127"/>
              </a:rPr>
              <a:t>집간장</a:t>
            </a:r>
            <a:r>
              <a:rPr lang="en-US" altLang="ko-KR" sz="2900" dirty="0" smtClean="0">
                <a:ea typeface="문체부 쓰기 정체" pitchFamily="17" charset="-127"/>
              </a:rPr>
              <a:t>,</a:t>
            </a:r>
            <a:r>
              <a:rPr lang="ko-KR" altLang="en-US" sz="2900" dirty="0" smtClean="0">
                <a:ea typeface="문체부 쓰기 정체" pitchFamily="17" charset="-127"/>
              </a:rPr>
              <a:t>고춧가루</a:t>
            </a:r>
            <a:r>
              <a:rPr lang="en-US" altLang="ko-KR" sz="2900" dirty="0" smtClean="0">
                <a:ea typeface="문체부 쓰기 정체" pitchFamily="17" charset="-127"/>
              </a:rPr>
              <a:t>,</a:t>
            </a:r>
            <a:r>
              <a:rPr lang="ko-KR" altLang="en-US" sz="2900" dirty="0" err="1" smtClean="0">
                <a:ea typeface="문체부 쓰기 정체" pitchFamily="17" charset="-127"/>
              </a:rPr>
              <a:t>다진마늘</a:t>
            </a:r>
            <a:r>
              <a:rPr lang="ko-KR" altLang="en-US" sz="2900" dirty="0" smtClean="0">
                <a:ea typeface="문체부 쓰기 정체" pitchFamily="17" charset="-127"/>
              </a:rPr>
              <a:t> 등을 이용하여 갖은 양념을 하여 </a:t>
            </a:r>
            <a:r>
              <a:rPr lang="ko-KR" altLang="en-US" sz="2900" b="1" dirty="0" err="1" smtClean="0">
                <a:ea typeface="문체부 쓰기 정체" pitchFamily="17" charset="-127"/>
              </a:rPr>
              <a:t>입맛없는</a:t>
            </a:r>
            <a:r>
              <a:rPr lang="ko-KR" altLang="en-US" sz="2900" b="1" dirty="0" smtClean="0">
                <a:ea typeface="문체부 쓰기 정체" pitchFamily="17" charset="-127"/>
              </a:rPr>
              <a:t>  여름 </a:t>
            </a:r>
            <a:r>
              <a:rPr lang="en-US" altLang="ko-KR" sz="2900" b="1" dirty="0" smtClean="0">
                <a:ea typeface="문체부 쓰기 정체" pitchFamily="17" charset="-127"/>
              </a:rPr>
              <a:t>,</a:t>
            </a:r>
            <a:r>
              <a:rPr lang="ko-KR" altLang="en-US" sz="2900" b="1" dirty="0" smtClean="0">
                <a:ea typeface="문체부 쓰기 정체" pitchFamily="17" charset="-127"/>
              </a:rPr>
              <a:t>식욕을 </a:t>
            </a:r>
            <a:r>
              <a:rPr lang="ko-KR" altLang="en-US" sz="2900" b="1" dirty="0" err="1" smtClean="0">
                <a:ea typeface="문체부 쓰기 정체" pitchFamily="17" charset="-127"/>
              </a:rPr>
              <a:t>돋구워주는</a:t>
            </a:r>
            <a:r>
              <a:rPr lang="ko-KR" altLang="en-US" sz="2900" b="1" dirty="0" smtClean="0">
                <a:ea typeface="문체부 쓰기 정체" pitchFamily="17" charset="-127"/>
              </a:rPr>
              <a:t>  </a:t>
            </a:r>
            <a:r>
              <a:rPr lang="ko-KR" altLang="en-US" sz="2900" b="1" dirty="0" err="1" smtClean="0">
                <a:ea typeface="문체부 쓰기 정체" pitchFamily="17" charset="-127"/>
              </a:rPr>
              <a:t>가지</a:t>
            </a:r>
            <a:r>
              <a:rPr lang="ko-KR" altLang="en-US" sz="2900" b="1" dirty="0" err="1" smtClean="0">
                <a:ea typeface="문체부 쓰기 정체" pitchFamily="17" charset="-127"/>
              </a:rPr>
              <a:t>냉국</a:t>
            </a:r>
            <a:r>
              <a:rPr lang="ko-KR" altLang="en-US" sz="2900" dirty="0" err="1" smtClean="0">
                <a:ea typeface="문체부 쓰기 정체" pitchFamily="17" charset="-127"/>
              </a:rPr>
              <a:t>을</a:t>
            </a:r>
            <a:r>
              <a:rPr lang="ko-KR" altLang="en-US" sz="2900" dirty="0" smtClean="0">
                <a:ea typeface="문체부 쓰기 정체" pitchFamily="17" charset="-127"/>
              </a:rPr>
              <a:t> 만들어보았습니다</a:t>
            </a:r>
            <a:r>
              <a:rPr lang="en-US" altLang="ko-KR" sz="2900" dirty="0" smtClean="0">
                <a:ea typeface="문체부 쓰기 정체" pitchFamily="17" charset="-127"/>
              </a:rPr>
              <a:t>.</a:t>
            </a:r>
            <a:endParaRPr lang="en-US" altLang="ko-KR" sz="3200" dirty="0"/>
          </a:p>
        </p:txBody>
      </p:sp>
      <p:pic>
        <p:nvPicPr>
          <p:cNvPr id="13" name="내용 개체 틀 12" descr="P20150728_120147933_69F1F4BC-DA3F-4B75-9A5D-12B510D2555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643174" y="1500174"/>
            <a:ext cx="3298346" cy="2477631"/>
          </a:xfrm>
        </p:spPr>
      </p:pic>
      <p:sp>
        <p:nvSpPr>
          <p:cNvPr id="14" name="직사각형 13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428596" y="214290"/>
            <a:ext cx="807249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매실청</a:t>
            </a:r>
            <a:r>
              <a:rPr lang="ko-KR" altLang="en-US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 도미조림</a:t>
            </a:r>
            <a:endParaRPr lang="en-US" altLang="ko-KR" sz="3000" dirty="0" smtClean="0">
              <a:latin typeface="양재난초체M" pitchFamily="18" charset="-127"/>
              <a:ea typeface="문체부 쓰기 정체" pitchFamily="17" charset="-127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00034" y="3929066"/>
            <a:ext cx="8072494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70000"/>
              </a:lnSpc>
            </a:pPr>
            <a:endParaRPr lang="en-US" altLang="ko-KR" sz="3200" dirty="0"/>
          </a:p>
        </p:txBody>
      </p:sp>
      <p:pic>
        <p:nvPicPr>
          <p:cNvPr id="11" name="내용 개체 틀 10" descr="P20150728_120137006_4E99AD1C-A3DB-46A6-BFBE-94F6CBDF5508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643174" y="1428736"/>
            <a:ext cx="3714776" cy="2286016"/>
          </a:xfr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642910" y="3857628"/>
            <a:ext cx="8072494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1900" dirty="0" smtClean="0">
                <a:ea typeface="문체부 쓰기 정체" pitchFamily="17" charset="-127"/>
              </a:rPr>
              <a:t>우송대회를 </a:t>
            </a:r>
            <a:r>
              <a:rPr lang="ko-KR" altLang="en-US" sz="1900" dirty="0" err="1" smtClean="0">
                <a:ea typeface="문체부 쓰기 정체" pitchFamily="17" charset="-127"/>
              </a:rPr>
              <a:t>준비하기위해</a:t>
            </a:r>
            <a:r>
              <a:rPr lang="ko-KR" altLang="en-US" sz="1900" dirty="0" smtClean="0">
                <a:ea typeface="문체부 쓰기 정체" pitchFamily="17" charset="-127"/>
              </a:rPr>
              <a:t> 제철음식에 대한 책을 보던 중 도미가 여름에 </a:t>
            </a:r>
            <a:r>
              <a:rPr lang="ko-KR" altLang="en-US" sz="1900" dirty="0" err="1" smtClean="0">
                <a:ea typeface="문체부 쓰기 정체" pitchFamily="17" charset="-127"/>
              </a:rPr>
              <a:t>잘맞는</a:t>
            </a:r>
            <a:r>
              <a:rPr lang="ko-KR" altLang="en-US" sz="1900" dirty="0" smtClean="0">
                <a:ea typeface="문체부 쓰기 정체" pitchFamily="17" charset="-127"/>
              </a:rPr>
              <a:t> 생선이라는  것을 </a:t>
            </a:r>
            <a:r>
              <a:rPr lang="ko-KR" altLang="en-US" sz="1900" dirty="0" err="1" smtClean="0">
                <a:ea typeface="문체부 쓰기 정체" pitchFamily="17" charset="-127"/>
              </a:rPr>
              <a:t>알게되었습니다</a:t>
            </a:r>
            <a:r>
              <a:rPr lang="en-US" altLang="ko-KR" sz="1900" dirty="0" smtClean="0">
                <a:ea typeface="문체부 쓰기 정체" pitchFamily="17" charset="-127"/>
              </a:rPr>
              <a:t>. </a:t>
            </a:r>
            <a:r>
              <a:rPr lang="ko-KR" altLang="en-US" sz="1900" dirty="0" smtClean="0">
                <a:ea typeface="문체부 쓰기 정체" pitchFamily="17" charset="-127"/>
              </a:rPr>
              <a:t>지방이 적고 살이 단단해서 비만이 걱정되는 중년기에 좋은 식품 도미는 </a:t>
            </a:r>
            <a:r>
              <a:rPr lang="en-US" altLang="ko-KR" sz="1900" dirty="0" smtClean="0">
                <a:ea typeface="문체부 쓰기 정체" pitchFamily="17" charset="-127"/>
              </a:rPr>
              <a:t> </a:t>
            </a:r>
            <a:r>
              <a:rPr lang="ko-KR" altLang="en-US" sz="1900" b="1" dirty="0" smtClean="0">
                <a:ea typeface="문체부 쓰기 정체" pitchFamily="17" charset="-127"/>
              </a:rPr>
              <a:t>단백질이 풍부</a:t>
            </a:r>
            <a:r>
              <a:rPr lang="ko-KR" altLang="en-US" sz="1900" dirty="0" smtClean="0">
                <a:ea typeface="문체부 쓰기 정체" pitchFamily="17" charset="-127"/>
              </a:rPr>
              <a:t>하고 </a:t>
            </a:r>
            <a:r>
              <a:rPr lang="ko-KR" altLang="en-US" sz="1900" b="1" dirty="0" smtClean="0">
                <a:ea typeface="문체부 쓰기 정체" pitchFamily="17" charset="-127"/>
              </a:rPr>
              <a:t>지방질이 적어 </a:t>
            </a:r>
            <a:r>
              <a:rPr lang="ko-KR" altLang="en-US" sz="1900" dirty="0" smtClean="0">
                <a:ea typeface="문체부 쓰기 정체" pitchFamily="17" charset="-127"/>
              </a:rPr>
              <a:t>수술 후 회복기 환자에도 아주 좋다고 합니다</a:t>
            </a:r>
            <a:r>
              <a:rPr lang="en-US" altLang="ko-KR" sz="1900" dirty="0" smtClean="0">
                <a:ea typeface="문체부 쓰기 정체" pitchFamily="17" charset="-127"/>
              </a:rPr>
              <a:t>. </a:t>
            </a:r>
            <a:r>
              <a:rPr lang="ko-KR" altLang="en-US" sz="1900" dirty="0" smtClean="0">
                <a:ea typeface="문체부 쓰기 정체" pitchFamily="17" charset="-127"/>
              </a:rPr>
              <a:t>손질한 도미를 소금</a:t>
            </a:r>
            <a:r>
              <a:rPr lang="en-US" altLang="ko-KR" sz="1900" dirty="0" smtClean="0">
                <a:ea typeface="문체부 쓰기 정체" pitchFamily="17" charset="-127"/>
              </a:rPr>
              <a:t>,</a:t>
            </a:r>
            <a:r>
              <a:rPr lang="ko-KR" altLang="en-US" sz="1900" dirty="0" smtClean="0">
                <a:ea typeface="문체부 쓰기 정체" pitchFamily="17" charset="-127"/>
              </a:rPr>
              <a:t>후추</a:t>
            </a:r>
            <a:r>
              <a:rPr lang="en-US" altLang="ko-KR" sz="1900" dirty="0" smtClean="0">
                <a:ea typeface="문체부 쓰기 정체" pitchFamily="17" charset="-127"/>
              </a:rPr>
              <a:t>,</a:t>
            </a:r>
            <a:r>
              <a:rPr lang="ko-KR" altLang="en-US" sz="1900" dirty="0" smtClean="0">
                <a:ea typeface="문체부 쓰기 정체" pitchFamily="17" charset="-127"/>
              </a:rPr>
              <a:t>레몬즙에 밑간을 한 뒤 한번 구워준 후 </a:t>
            </a:r>
            <a:r>
              <a:rPr lang="ko-KR" altLang="en-US" sz="1900" b="1" dirty="0" err="1" smtClean="0">
                <a:ea typeface="문체부 쓰기 정체" pitchFamily="17" charset="-127"/>
              </a:rPr>
              <a:t>매실청을</a:t>
            </a:r>
            <a:r>
              <a:rPr lang="ko-KR" altLang="en-US" sz="1900" b="1" dirty="0" smtClean="0">
                <a:ea typeface="문체부 쓰기 정체" pitchFamily="17" charset="-127"/>
              </a:rPr>
              <a:t> 이용한 간장소스</a:t>
            </a:r>
            <a:r>
              <a:rPr lang="ko-KR" altLang="en-US" sz="1900" dirty="0" smtClean="0">
                <a:ea typeface="문체부 쓰기 정체" pitchFamily="17" charset="-127"/>
              </a:rPr>
              <a:t>에 조려</a:t>
            </a:r>
            <a:r>
              <a:rPr lang="en-US" altLang="ko-KR" sz="1900" dirty="0" smtClean="0">
                <a:ea typeface="문체부 쓰기 정체" pitchFamily="17" charset="-127"/>
              </a:rPr>
              <a:t> </a:t>
            </a:r>
            <a:r>
              <a:rPr lang="ko-KR" altLang="en-US" sz="1900" dirty="0" err="1" smtClean="0">
                <a:ea typeface="문체부 쓰기 정체" pitchFamily="17" charset="-127"/>
              </a:rPr>
              <a:t>홍고추</a:t>
            </a:r>
            <a:r>
              <a:rPr lang="en-US" altLang="ko-KR" sz="1900" dirty="0" smtClean="0">
                <a:ea typeface="문체부 쓰기 정체" pitchFamily="17" charset="-127"/>
              </a:rPr>
              <a:t>,</a:t>
            </a:r>
            <a:r>
              <a:rPr lang="ko-KR" altLang="en-US" sz="1900" dirty="0" smtClean="0">
                <a:ea typeface="문체부 쓰기 정체" pitchFamily="17" charset="-127"/>
              </a:rPr>
              <a:t>청양고추</a:t>
            </a:r>
            <a:r>
              <a:rPr lang="en-US" altLang="ko-KR" sz="1900" dirty="0" smtClean="0">
                <a:ea typeface="문체부 쓰기 정체" pitchFamily="17" charset="-127"/>
              </a:rPr>
              <a:t>,</a:t>
            </a:r>
            <a:r>
              <a:rPr lang="ko-KR" altLang="en-US" sz="1900" dirty="0" err="1" smtClean="0">
                <a:ea typeface="문체부 쓰기 정체" pitchFamily="17" charset="-127"/>
              </a:rPr>
              <a:t>생강채와</a:t>
            </a:r>
            <a:r>
              <a:rPr lang="ko-KR" altLang="en-US" sz="1900" dirty="0" smtClean="0">
                <a:ea typeface="문체부 쓰기 정체" pitchFamily="17" charset="-127"/>
              </a:rPr>
              <a:t> 곁들여 먹을 수 있는 </a:t>
            </a:r>
            <a:r>
              <a:rPr lang="ko-KR" altLang="en-US" sz="1900" b="1" dirty="0" err="1" smtClean="0">
                <a:ea typeface="문체부 쓰기 정체" pitchFamily="17" charset="-127"/>
              </a:rPr>
              <a:t>매실청</a:t>
            </a:r>
            <a:r>
              <a:rPr lang="ko-KR" altLang="en-US" sz="1900" b="1" dirty="0" smtClean="0">
                <a:ea typeface="문체부 쓰기 정체" pitchFamily="17" charset="-127"/>
              </a:rPr>
              <a:t> 도미조림</a:t>
            </a:r>
            <a:r>
              <a:rPr lang="ko-KR" altLang="en-US" sz="1900" dirty="0" smtClean="0">
                <a:ea typeface="문체부 쓰기 정체" pitchFamily="17" charset="-127"/>
              </a:rPr>
              <a:t>을 만들어 보았습니다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428596" y="214290"/>
            <a:ext cx="807249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dirty="0" err="1" smtClean="0">
                <a:latin typeface="양재난초체M" pitchFamily="18" charset="-127"/>
                <a:ea typeface="문체부 쓰기 정체" pitchFamily="17" charset="-127"/>
                <a:cs typeface="+mj-cs"/>
              </a:rPr>
              <a:t>건자두</a:t>
            </a:r>
            <a:r>
              <a:rPr lang="ko-KR" altLang="en-US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 들깨강정</a:t>
            </a:r>
            <a:endParaRPr lang="en-US" altLang="ko-KR" sz="3000" dirty="0" smtClean="0">
              <a:latin typeface="양재난초체M" pitchFamily="18" charset="-127"/>
              <a:ea typeface="문체부 쓰기 정체" pitchFamily="17" charset="-127"/>
              <a:cs typeface="+mj-cs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00034" y="3929066"/>
            <a:ext cx="8072494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ea typeface="문체부 쓰기 정체" pitchFamily="17" charset="-127"/>
              </a:rPr>
              <a:t>들깨</a:t>
            </a:r>
            <a:r>
              <a:rPr lang="ko-KR" altLang="en-US" sz="2000" dirty="0" smtClean="0">
                <a:ea typeface="문체부 쓰기 정체" pitchFamily="17" charset="-127"/>
              </a:rPr>
              <a:t>는 </a:t>
            </a:r>
            <a:r>
              <a:rPr lang="ko-KR" altLang="en-US" sz="2000" b="1" dirty="0" smtClean="0">
                <a:ea typeface="문체부 쓰기 정체" pitchFamily="17" charset="-127"/>
              </a:rPr>
              <a:t>간을 윤택</a:t>
            </a:r>
            <a:r>
              <a:rPr lang="ko-KR" altLang="en-US" sz="2000" dirty="0" smtClean="0">
                <a:ea typeface="문체부 쓰기 정체" pitchFamily="17" charset="-127"/>
              </a:rPr>
              <a:t>하게 만들어주며 </a:t>
            </a:r>
            <a:r>
              <a:rPr lang="ko-KR" altLang="en-US" sz="2000" b="1" dirty="0" smtClean="0">
                <a:ea typeface="문체부 쓰기 정체" pitchFamily="17" charset="-127"/>
              </a:rPr>
              <a:t>속을 보하고 발암물질을 배출</a:t>
            </a:r>
            <a:r>
              <a:rPr lang="ko-KR" altLang="en-US" sz="2000" dirty="0" smtClean="0">
                <a:ea typeface="문체부 쓰기 정체" pitchFamily="17" charset="-127"/>
              </a:rPr>
              <a:t>해주며 </a:t>
            </a:r>
            <a:r>
              <a:rPr lang="ko-KR" altLang="en-US" sz="2000" b="1" dirty="0" smtClean="0">
                <a:ea typeface="문체부 쓰기 정체" pitchFamily="17" charset="-127"/>
              </a:rPr>
              <a:t>변비</a:t>
            </a:r>
            <a:r>
              <a:rPr lang="en-US" altLang="ko-KR" sz="2000" dirty="0" smtClean="0">
                <a:ea typeface="문체부 쓰기 정체" pitchFamily="17" charset="-127"/>
              </a:rPr>
              <a:t>,</a:t>
            </a:r>
            <a:r>
              <a:rPr lang="ko-KR" altLang="en-US" sz="2000" b="1" dirty="0" smtClean="0">
                <a:ea typeface="문체부 쓰기 정체" pitchFamily="17" charset="-127"/>
              </a:rPr>
              <a:t>피부미용</a:t>
            </a:r>
            <a:r>
              <a:rPr lang="en-US" altLang="ko-KR" sz="2000" dirty="0" smtClean="0">
                <a:ea typeface="문체부 쓰기 정체" pitchFamily="17" charset="-127"/>
              </a:rPr>
              <a:t>,</a:t>
            </a:r>
            <a:r>
              <a:rPr lang="ko-KR" altLang="en-US" sz="2000" b="1" dirty="0" smtClean="0">
                <a:ea typeface="문체부 쓰기 정체" pitchFamily="17" charset="-127"/>
              </a:rPr>
              <a:t>노화예방</a:t>
            </a:r>
            <a:r>
              <a:rPr lang="ko-KR" altLang="en-US" sz="2000" dirty="0" smtClean="0">
                <a:ea typeface="문체부 쓰기 정체" pitchFamily="17" charset="-127"/>
              </a:rPr>
              <a:t> 등 에 효과가 있는 건강음식입니다</a:t>
            </a:r>
            <a:r>
              <a:rPr lang="en-US" altLang="ko-KR" sz="2000" dirty="0">
                <a:ea typeface="문체부 쓰기 정체" pitchFamily="17" charset="-127"/>
              </a:rPr>
              <a:t> </a:t>
            </a:r>
            <a:r>
              <a:rPr lang="ko-KR" altLang="en-US" sz="2000" dirty="0" smtClean="0">
                <a:ea typeface="문체부 쓰기 정체" pitchFamily="17" charset="-127"/>
              </a:rPr>
              <a:t>들깨에 </a:t>
            </a:r>
            <a:r>
              <a:rPr lang="ko-KR" altLang="en-US" sz="2000" dirty="0" smtClean="0">
                <a:ea typeface="문체부 쓰기 정체" pitchFamily="17" charset="-127"/>
              </a:rPr>
              <a:t>자두보다 </a:t>
            </a:r>
            <a:r>
              <a:rPr lang="en-US" altLang="ko-KR" sz="2000" dirty="0" smtClean="0">
                <a:ea typeface="문체부 쓰기 정체" pitchFamily="17" charset="-127"/>
              </a:rPr>
              <a:t>3</a:t>
            </a:r>
            <a:r>
              <a:rPr lang="ko-KR" altLang="en-US" sz="2000" dirty="0" smtClean="0">
                <a:ea typeface="문체부 쓰기 정체" pitchFamily="17" charset="-127"/>
              </a:rPr>
              <a:t>배나 영양가가 높고 </a:t>
            </a:r>
            <a:r>
              <a:rPr lang="ko-KR" altLang="en-US" sz="2000" b="1" dirty="0" smtClean="0">
                <a:ea typeface="문체부 쓰기 정체" pitchFamily="17" charset="-127"/>
              </a:rPr>
              <a:t>미네랄이 풍부</a:t>
            </a:r>
            <a:r>
              <a:rPr lang="ko-KR" altLang="en-US" sz="2000" dirty="0" smtClean="0">
                <a:ea typeface="문체부 쓰기 정체" pitchFamily="17" charset="-127"/>
              </a:rPr>
              <a:t>하며 </a:t>
            </a:r>
            <a:r>
              <a:rPr lang="ko-KR" altLang="en-US" sz="2000" b="1" dirty="0" smtClean="0">
                <a:ea typeface="문체부 쓰기 정체" pitchFamily="17" charset="-127"/>
              </a:rPr>
              <a:t>변비</a:t>
            </a:r>
            <a:r>
              <a:rPr lang="ko-KR" altLang="en-US" sz="2000" dirty="0" smtClean="0">
                <a:ea typeface="문체부 쓰기 정체" pitchFamily="17" charset="-127"/>
              </a:rPr>
              <a:t>에 효과적인 기능식품으로 각광받고 있는 </a:t>
            </a:r>
            <a:r>
              <a:rPr lang="ko-KR" altLang="en-US" sz="2000" b="1" dirty="0" err="1" smtClean="0">
                <a:ea typeface="문체부 쓰기 정체" pitchFamily="17" charset="-127"/>
              </a:rPr>
              <a:t>건자두</a:t>
            </a:r>
            <a:r>
              <a:rPr lang="en-US" altLang="ko-KR" sz="2000" b="1" dirty="0" smtClean="0">
                <a:ea typeface="문체부 쓰기 정체" pitchFamily="17" charset="-127"/>
              </a:rPr>
              <a:t>(</a:t>
            </a:r>
            <a:r>
              <a:rPr lang="ko-KR" altLang="en-US" sz="2000" b="1" dirty="0" err="1" smtClean="0">
                <a:ea typeface="문체부 쓰기 정체" pitchFamily="17" charset="-127"/>
              </a:rPr>
              <a:t>프룬</a:t>
            </a:r>
            <a:r>
              <a:rPr lang="en-US" altLang="ko-KR" sz="2000" b="1" dirty="0" smtClean="0">
                <a:ea typeface="문체부 쓰기 정체" pitchFamily="17" charset="-127"/>
              </a:rPr>
              <a:t>)</a:t>
            </a:r>
            <a:r>
              <a:rPr lang="ko-KR" altLang="en-US" sz="2000" dirty="0" smtClean="0">
                <a:ea typeface="문체부 쓰기 정체" pitchFamily="17" charset="-127"/>
              </a:rPr>
              <a:t>을 이용하여 고소하지만 건자두의 씹는 재미까지 더한 </a:t>
            </a:r>
            <a:r>
              <a:rPr lang="ko-KR" altLang="en-US" sz="2000" b="1" dirty="0" err="1" smtClean="0">
                <a:ea typeface="문체부 쓰기 정체" pitchFamily="17" charset="-127"/>
              </a:rPr>
              <a:t>건자두</a:t>
            </a:r>
            <a:r>
              <a:rPr lang="ko-KR" altLang="en-US" sz="2000" b="1" dirty="0" smtClean="0">
                <a:ea typeface="문체부 쓰기 정체" pitchFamily="17" charset="-127"/>
              </a:rPr>
              <a:t> 들깨 강정</a:t>
            </a:r>
            <a:r>
              <a:rPr lang="ko-KR" altLang="en-US" sz="2000" dirty="0" smtClean="0">
                <a:ea typeface="문체부 쓰기 정체" pitchFamily="17" charset="-127"/>
              </a:rPr>
              <a:t>을 만들어 보았습니다</a:t>
            </a:r>
            <a:r>
              <a:rPr lang="en-US" altLang="ko-KR" sz="2000" dirty="0" smtClean="0">
                <a:ea typeface="문체부 쓰기 정체" pitchFamily="17" charset="-127"/>
              </a:rPr>
              <a:t>.</a:t>
            </a:r>
            <a:endParaRPr lang="ko-KR" altLang="en-US" sz="2000" dirty="0">
              <a:ea typeface="문체부 쓰기 정체" pitchFamily="17" charset="-127"/>
            </a:endParaRPr>
          </a:p>
        </p:txBody>
      </p:sp>
      <p:pic>
        <p:nvPicPr>
          <p:cNvPr id="11" name="내용 개체 틀 10" descr="P20150728_120001229_82F8EFA2-DEAA-4B4B-9475-BE091BEA7419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00100" y="1571612"/>
            <a:ext cx="3500462" cy="1994670"/>
          </a:xfrm>
        </p:spPr>
      </p:pic>
      <p:pic>
        <p:nvPicPr>
          <p:cNvPr id="12" name="그림 11" descr="P20150728_115952980_3AB027D3-1852-4AA5-AD64-F8F4D30186C0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1571612"/>
            <a:ext cx="2928958" cy="196773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00174"/>
            <a:ext cx="30555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13" y="5991225"/>
            <a:ext cx="91328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제목 1"/>
          <p:cNvSpPr txBox="1">
            <a:spLocks/>
          </p:cNvSpPr>
          <p:nvPr/>
        </p:nvSpPr>
        <p:spPr>
          <a:xfrm rot="20394173">
            <a:off x="1585790" y="1756787"/>
            <a:ext cx="807249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dirty="0" smtClean="0">
                <a:latin typeface="양재난초체M" pitchFamily="18" charset="-127"/>
                <a:ea typeface="문체부 쓰기 정체" pitchFamily="17" charset="-127"/>
                <a:cs typeface="+mj-cs"/>
              </a:rPr>
              <a:t>감사합니다</a:t>
            </a:r>
            <a:endParaRPr lang="en-US" altLang="ko-KR" sz="3000" dirty="0" smtClean="0">
              <a:latin typeface="양재난초체M" pitchFamily="18" charset="-127"/>
              <a:ea typeface="문체부 쓰기 정체" pitchFamily="17" charset="-127"/>
              <a:cs typeface="+mj-cs"/>
            </a:endParaRPr>
          </a:p>
        </p:txBody>
      </p:sp>
      <p:pic>
        <p:nvPicPr>
          <p:cNvPr id="21" name="그림 20" descr="P20150728_125048972_4BEFD654-02D2-4885-A2DB-05143E75E7D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8260" y="2357430"/>
            <a:ext cx="2515046" cy="314119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6931536" y="6488668"/>
            <a:ext cx="221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2015 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제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14</a:t>
            </a:r>
            <a:r>
              <a:rPr lang="ko-KR" altLang="en-US" dirty="0">
                <a:latin typeface="양재난초체M" pitchFamily="18" charset="-127"/>
                <a:ea typeface="문체부 쓰기 정체" pitchFamily="17" charset="-127"/>
              </a:rPr>
              <a:t>회</a:t>
            </a:r>
            <a:r>
              <a:rPr lang="en-US" altLang="ko-KR" dirty="0">
                <a:latin typeface="양재난초체M" pitchFamily="18" charset="-127"/>
                <a:ea typeface="문체부 쓰기 정체" pitchFamily="17" charset="-127"/>
              </a:rPr>
              <a:t> KWC </a:t>
            </a:r>
            <a:endParaRPr lang="en-US" altLang="ko-KR" dirty="0">
              <a:latin typeface="양재난초체M" pitchFamily="18" charset="-127"/>
              <a:ea typeface="문체부 쓰기 정체" pitchFamily="17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336</Words>
  <Application>Microsoft Office PowerPoint</Application>
  <PresentationFormat>화면 슬라이드 쇼(4:3)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여름과 웰빙사이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여름아 부탁해</dc:title>
  <dc:creator>Wolf</dc:creator>
  <cp:lastModifiedBy>Wolf</cp:lastModifiedBy>
  <cp:revision>21</cp:revision>
  <dcterms:created xsi:type="dcterms:W3CDTF">2015-07-28T10:26:55Z</dcterms:created>
  <dcterms:modified xsi:type="dcterms:W3CDTF">2015-07-28T13:47:12Z</dcterms:modified>
</cp:coreProperties>
</file>