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맑은 고딕" pitchFamily="50" charset="-127"/>
      <p:regular r:id="rId17"/>
      <p:bold r:id="rId18"/>
    </p:embeddedFont>
    <p:embeddedFont>
      <p:font typeface="배달의민족 주아" pitchFamily="18" charset="-127"/>
      <p:regular r:id="rId19"/>
    </p:embeddedFont>
    <p:embeddedFont>
      <p:font typeface="10X10 Bold" pitchFamily="50" charset="-127"/>
      <p:regular r:id="rId20"/>
    </p:embeddedFont>
    <p:embeddedFont>
      <p:font typeface="a파도소리" pitchFamily="18" charset="-127"/>
      <p:regular r:id="rId21"/>
    </p:embeddedFont>
    <p:embeddedFont>
      <p:font typeface="휴먼둥근헤드라인" pitchFamily="18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FFFF99"/>
    <a:srgbClr val="FFFF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918B8-C9B5-41A1-9F9D-D2182721E290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5748E-D181-4CBB-908A-3672E2B5A3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5748E-D181-4CBB-908A-3672E2B5A353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299B2-7994-4948-9A31-CC996B110847}" type="datetimeFigureOut">
              <a:rPr lang="ko-KR" altLang="en-US" smtClean="0"/>
              <a:pPr/>
              <a:t>2015-08-02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B2E37-314E-4C32-B8A4-9EED8880B2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11" Type="http://schemas.openxmlformats.org/officeDocument/2006/relationships/image" Target="../media/image39.png"/><Relationship Id="rId5" Type="http://schemas.openxmlformats.org/officeDocument/2006/relationships/image" Target="../media/image41.jpeg"/><Relationship Id="rId10" Type="http://schemas.openxmlformats.org/officeDocument/2006/relationships/image" Target="../media/image40.png"/><Relationship Id="rId4" Type="http://schemas.openxmlformats.org/officeDocument/2006/relationships/image" Target="../media/image6.pn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1.pn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6.png"/><Relationship Id="rId9" Type="http://schemas.openxmlformats.org/officeDocument/2006/relationships/image" Target="../media/image52.jpe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6.png"/><Relationship Id="rId9" Type="http://schemas.openxmlformats.org/officeDocument/2006/relationships/image" Target="../media/image14.jpe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6.png"/><Relationship Id="rId9" Type="http://schemas.openxmlformats.org/officeDocument/2006/relationships/image" Target="../media/image25.jpe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1.pn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6.pn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0" y="1412776"/>
            <a:ext cx="9144000" cy="194421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흰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8793">
            <a:off x="-157175" y="2282073"/>
            <a:ext cx="3155048" cy="42210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1881406"/>
            <a:ext cx="69319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solidFill>
                  <a:srgbClr val="595959"/>
                </a:solidFill>
                <a:latin typeface="배달의민족 주아" pitchFamily="18" charset="-127"/>
                <a:ea typeface="배달의민족 주아" pitchFamily="18" charset="-127"/>
              </a:rPr>
              <a:t>대전에서 만나</a:t>
            </a:r>
            <a:r>
              <a:rPr lang="en-US" altLang="ko-KR" sz="6600" dirty="0" smtClean="0">
                <a:solidFill>
                  <a:srgbClr val="595959"/>
                </a:solidFill>
                <a:latin typeface="배달의민족 주아" pitchFamily="18" charset="-127"/>
                <a:ea typeface="배달의민족 주아" pitchFamily="18" charset="-127"/>
              </a:rPr>
              <a:t>!</a:t>
            </a:r>
          </a:p>
          <a:p>
            <a:endParaRPr lang="en-US" altLang="ko-KR" sz="6600" dirty="0" smtClean="0">
              <a:solidFill>
                <a:srgbClr val="595959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602128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한국조리과학고등학교 </a:t>
            </a:r>
            <a:endParaRPr lang="en-US" altLang="ko-KR" sz="2000" dirty="0" smtClean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ko-KR" altLang="en-US" sz="20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 오상민 </a:t>
            </a:r>
            <a:r>
              <a:rPr lang="en-US" altLang="ko-KR" sz="20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</a:t>
            </a:r>
            <a:r>
              <a:rPr lang="ko-KR" altLang="en-US" sz="20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고나영</a:t>
            </a:r>
            <a:endParaRPr lang="ko-KR" altLang="en-US" sz="20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27584" y="1484784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347864" y="1484784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796136" y="1484784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051720" y="3717032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644008" y="3717032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 descr="토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628800"/>
            <a:ext cx="1824000" cy="1368000"/>
          </a:xfrm>
          <a:prstGeom prst="rect">
            <a:avLst/>
          </a:prstGeom>
        </p:spPr>
      </p:pic>
      <p:pic>
        <p:nvPicPr>
          <p:cNvPr id="21" name="그림 20" descr="토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628800"/>
            <a:ext cx="1824000" cy="1368000"/>
          </a:xfrm>
          <a:prstGeom prst="rect">
            <a:avLst/>
          </a:prstGeom>
        </p:spPr>
      </p:pic>
      <p:pic>
        <p:nvPicPr>
          <p:cNvPr id="22" name="그림 21" descr="토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1628800"/>
            <a:ext cx="1824000" cy="1368000"/>
          </a:xfrm>
          <a:prstGeom prst="rect">
            <a:avLst/>
          </a:prstGeom>
        </p:spPr>
      </p:pic>
      <p:pic>
        <p:nvPicPr>
          <p:cNvPr id="27" name="그림 26" descr="토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71936" y="3861200"/>
            <a:ext cx="1824000" cy="1368000"/>
          </a:xfrm>
          <a:prstGeom prst="rect">
            <a:avLst/>
          </a:prstGeom>
        </p:spPr>
      </p:pic>
      <p:pic>
        <p:nvPicPr>
          <p:cNvPr id="30" name="그림 29" descr="당첨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8024" y="3861048"/>
            <a:ext cx="1824000" cy="1368000"/>
          </a:xfrm>
          <a:prstGeom prst="rect">
            <a:avLst/>
          </a:prstGeom>
        </p:spPr>
      </p:pic>
      <p:sp>
        <p:nvSpPr>
          <p:cNvPr id="31" name="직각 삼각형 30"/>
          <p:cNvSpPr/>
          <p:nvPr/>
        </p:nvSpPr>
        <p:spPr>
          <a:xfrm rot="5400000">
            <a:off x="827584" y="1484784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각 삼각형 31"/>
          <p:cNvSpPr/>
          <p:nvPr/>
        </p:nvSpPr>
        <p:spPr>
          <a:xfrm rot="5400000">
            <a:off x="3347864" y="1484784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각 삼각형 32"/>
          <p:cNvSpPr/>
          <p:nvPr/>
        </p:nvSpPr>
        <p:spPr>
          <a:xfrm rot="5400000">
            <a:off x="5796136" y="1484784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5400000">
            <a:off x="2051720" y="3717032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각 삼각형 34"/>
          <p:cNvSpPr/>
          <p:nvPr/>
        </p:nvSpPr>
        <p:spPr>
          <a:xfrm rot="5400000">
            <a:off x="4644008" y="3717032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827584" y="14847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1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47864" y="14847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2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6136" y="14847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1720" y="37170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4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4008" y="37170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5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pic>
        <p:nvPicPr>
          <p:cNvPr id="41" name="그림 40" descr="vegetable2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198971">
            <a:off x="2287687" y="424607"/>
            <a:ext cx="363942" cy="363942"/>
          </a:xfrm>
          <a:prstGeom prst="rect">
            <a:avLst/>
          </a:prstGeom>
        </p:spPr>
      </p:pic>
      <p:pic>
        <p:nvPicPr>
          <p:cNvPr id="42" name="그림 41" descr="sea4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74037" y="548680"/>
            <a:ext cx="498163" cy="4981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11760" y="54868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장독대 탈출한 토마토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1124744"/>
            <a:ext cx="360040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pic>
        <p:nvPicPr>
          <p:cNvPr id="9" name="그림 8" descr="place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4797152"/>
            <a:ext cx="432048" cy="432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4727466"/>
            <a:ext cx="6624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7030A0"/>
                </a:solidFill>
                <a:latin typeface="10X10 Bold" pitchFamily="50" charset="-127"/>
                <a:ea typeface="10X10 Bold" pitchFamily="50" charset="-127"/>
              </a:rPr>
              <a:t>포도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는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대전광역시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포도의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레스베라트롤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은 호르몬 불균형에 의한</a:t>
            </a:r>
            <a:endParaRPr lang="en-US" altLang="ko-KR" sz="1600" dirty="0" smtClean="0">
              <a:latin typeface="10X10 Bold" pitchFamily="50" charset="-127"/>
              <a:ea typeface="10X10 Bold" pitchFamily="50" charset="-127"/>
            </a:endParaRPr>
          </a:p>
          <a:p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 피부트러블을 막아주고 지방세포의 크기도 줄여주며 신진대사를 높여 다이어트에 효과적이다   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pic>
        <p:nvPicPr>
          <p:cNvPr id="13" name="그림 12" descr="당첨.jpg"/>
          <p:cNvPicPr>
            <a:picLocks noChangeAspect="1"/>
          </p:cNvPicPr>
          <p:nvPr/>
        </p:nvPicPr>
        <p:blipFill>
          <a:blip r:embed="rId6" cstate="print"/>
          <a:srcRect r="2762"/>
          <a:stretch>
            <a:fillRect/>
          </a:stretch>
        </p:blipFill>
        <p:spPr>
          <a:xfrm>
            <a:off x="1331640" y="1340768"/>
            <a:ext cx="3131840" cy="241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6" y="124959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a파도소리" pitchFamily="18" charset="-127"/>
                <a:ea typeface="a파도소리" pitchFamily="18" charset="-127"/>
              </a:rPr>
              <a:t>니편내편</a:t>
            </a:r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 </a:t>
            </a:r>
            <a:r>
              <a:rPr lang="ko-KR" altLang="en-US" sz="2800" dirty="0" err="1" smtClean="0">
                <a:latin typeface="a파도소리" pitchFamily="18" charset="-127"/>
                <a:ea typeface="a파도소리" pitchFamily="18" charset="-127"/>
              </a:rPr>
              <a:t>포도편</a:t>
            </a:r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 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15" name="그림 14" descr="sweet3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1340768"/>
            <a:ext cx="432048" cy="43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1988840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색감</a:t>
            </a:r>
            <a:r>
              <a:rPr lang="en-US" altLang="ko-KR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향</a:t>
            </a:r>
            <a:r>
              <a:rPr lang="en-US" altLang="ko-KR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맛 삼박자를 고루 갖추고 있는 </a:t>
            </a:r>
            <a:r>
              <a:rPr lang="ko-KR" altLang="en-US" sz="2000" dirty="0" smtClean="0">
                <a:solidFill>
                  <a:srgbClr val="7030A0"/>
                </a:solidFill>
                <a:latin typeface="a파도소리" pitchFamily="18" charset="-127"/>
                <a:ea typeface="a파도소리" pitchFamily="18" charset="-127"/>
              </a:rPr>
              <a:t>포도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를 사용하여 만든 우리나라 전통 후식 중 하나인 </a:t>
            </a:r>
            <a:r>
              <a:rPr lang="ko-KR" altLang="en-US" sz="2000" dirty="0" err="1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과편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 </a:t>
            </a:r>
            <a:endParaRPr lang="ko-KR" altLang="en-US" sz="2000" dirty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27584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203848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580112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27584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27584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03848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580112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203848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580112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40" descr="포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800" y="1484784"/>
            <a:ext cx="1824000" cy="1368000"/>
          </a:xfrm>
          <a:prstGeom prst="rect">
            <a:avLst/>
          </a:prstGeom>
        </p:spPr>
      </p:pic>
      <p:pic>
        <p:nvPicPr>
          <p:cNvPr id="42" name="그림 41" descr="포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4064" y="1484784"/>
            <a:ext cx="1824000" cy="1368000"/>
          </a:xfrm>
          <a:prstGeom prst="rect">
            <a:avLst/>
          </a:prstGeom>
        </p:spPr>
      </p:pic>
      <p:pic>
        <p:nvPicPr>
          <p:cNvPr id="43" name="그림 42" descr="포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1484784"/>
            <a:ext cx="1824000" cy="1368000"/>
          </a:xfrm>
          <a:prstGeom prst="rect">
            <a:avLst/>
          </a:prstGeom>
        </p:spPr>
      </p:pic>
      <p:pic>
        <p:nvPicPr>
          <p:cNvPr id="44" name="그림 43" descr="포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3285136"/>
            <a:ext cx="1824000" cy="1368000"/>
          </a:xfrm>
          <a:prstGeom prst="rect">
            <a:avLst/>
          </a:prstGeom>
        </p:spPr>
      </p:pic>
      <p:pic>
        <p:nvPicPr>
          <p:cNvPr id="45" name="그림 44" descr="포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3284984"/>
            <a:ext cx="1824000" cy="1368000"/>
          </a:xfrm>
          <a:prstGeom prst="rect">
            <a:avLst/>
          </a:prstGeom>
        </p:spPr>
      </p:pic>
      <p:pic>
        <p:nvPicPr>
          <p:cNvPr id="46" name="그림 45" descr="포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3284984"/>
            <a:ext cx="1824000" cy="1368000"/>
          </a:xfrm>
          <a:prstGeom prst="rect">
            <a:avLst/>
          </a:prstGeom>
        </p:spPr>
      </p:pic>
      <p:pic>
        <p:nvPicPr>
          <p:cNvPr id="47" name="그림 46" descr="포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1600" y="5085184"/>
            <a:ext cx="1824000" cy="1368000"/>
          </a:xfrm>
          <a:prstGeom prst="rect">
            <a:avLst/>
          </a:prstGeom>
        </p:spPr>
      </p:pic>
      <p:pic>
        <p:nvPicPr>
          <p:cNvPr id="48" name="그림 47" descr="포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47864" y="5085184"/>
            <a:ext cx="1824000" cy="1368000"/>
          </a:xfrm>
          <a:prstGeom prst="rect">
            <a:avLst/>
          </a:prstGeom>
        </p:spPr>
      </p:pic>
      <p:pic>
        <p:nvPicPr>
          <p:cNvPr id="49" name="그림 48" descr="당첨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4128" y="5085184"/>
            <a:ext cx="1824000" cy="1368000"/>
          </a:xfrm>
          <a:prstGeom prst="rect">
            <a:avLst/>
          </a:prstGeom>
        </p:spPr>
      </p:pic>
      <p:sp>
        <p:nvSpPr>
          <p:cNvPr id="50" name="직각 삼각형 49"/>
          <p:cNvSpPr/>
          <p:nvPr/>
        </p:nvSpPr>
        <p:spPr>
          <a:xfrm rot="5400000">
            <a:off x="827584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각 삼각형 50"/>
          <p:cNvSpPr/>
          <p:nvPr/>
        </p:nvSpPr>
        <p:spPr>
          <a:xfrm rot="5400000">
            <a:off x="3203848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각 삼각형 51"/>
          <p:cNvSpPr/>
          <p:nvPr/>
        </p:nvSpPr>
        <p:spPr>
          <a:xfrm rot="5400000">
            <a:off x="5580112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각 삼각형 52"/>
          <p:cNvSpPr/>
          <p:nvPr/>
        </p:nvSpPr>
        <p:spPr>
          <a:xfrm rot="5400000">
            <a:off x="827584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각 삼각형 53"/>
          <p:cNvSpPr/>
          <p:nvPr/>
        </p:nvSpPr>
        <p:spPr>
          <a:xfrm rot="5400000">
            <a:off x="3203848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각 삼각형 54"/>
          <p:cNvSpPr/>
          <p:nvPr/>
        </p:nvSpPr>
        <p:spPr>
          <a:xfrm rot="5400000">
            <a:off x="5580112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각 삼각형 55"/>
          <p:cNvSpPr/>
          <p:nvPr/>
        </p:nvSpPr>
        <p:spPr>
          <a:xfrm rot="5400000">
            <a:off x="827584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각 삼각형 56"/>
          <p:cNvSpPr/>
          <p:nvPr/>
        </p:nvSpPr>
        <p:spPr>
          <a:xfrm rot="5400000">
            <a:off x="3203848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직각 삼각형 57"/>
          <p:cNvSpPr/>
          <p:nvPr/>
        </p:nvSpPr>
        <p:spPr>
          <a:xfrm rot="5400000">
            <a:off x="5580112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827584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1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03848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2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580112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7584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4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03848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5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80112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6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7584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7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03848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8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580112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9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83768" y="40466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a파도소리" pitchFamily="18" charset="-127"/>
                <a:ea typeface="a파도소리" pitchFamily="18" charset="-127"/>
              </a:rPr>
              <a:t>니편내편</a:t>
            </a:r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 </a:t>
            </a:r>
            <a:r>
              <a:rPr lang="ko-KR" altLang="en-US" sz="2800" dirty="0" err="1" smtClean="0">
                <a:latin typeface="a파도소리" pitchFamily="18" charset="-127"/>
                <a:ea typeface="a파도소리" pitchFamily="18" charset="-127"/>
              </a:rPr>
              <a:t>포도편</a:t>
            </a:r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 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69" name="그림 68" descr="sweet38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92080" y="476672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411760" y="908720"/>
            <a:ext cx="4248472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당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052736"/>
            <a:ext cx="3840001" cy="2880000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 rot="21161376">
            <a:off x="1423853" y="2988168"/>
            <a:ext cx="1917734" cy="1455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 descr="image (2).jpg"/>
          <p:cNvPicPr>
            <a:picLocks noChangeAspect="1"/>
          </p:cNvPicPr>
          <p:nvPr/>
        </p:nvPicPr>
        <p:blipFill>
          <a:blip r:embed="rId6" cstate="print"/>
          <a:srcRect t="4277"/>
          <a:stretch>
            <a:fillRect/>
          </a:stretch>
        </p:blipFill>
        <p:spPr>
          <a:xfrm rot="21132370">
            <a:off x="1550672" y="3104984"/>
            <a:ext cx="1702594" cy="12223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7624" y="4725144"/>
            <a:ext cx="684076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결국 상민이와 나영이는 대전에서 만나 </a:t>
            </a:r>
            <a:r>
              <a:rPr lang="ko-KR" altLang="en-US" sz="2000" dirty="0" err="1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화해를하고</a:t>
            </a:r>
            <a:endParaRPr lang="en-US" altLang="ko-KR" sz="2000" dirty="0" smtClean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하루가 다 저물어 </a:t>
            </a:r>
            <a:r>
              <a:rPr lang="ko-KR" altLang="en-US" sz="2000" dirty="0" err="1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버린지도</a:t>
            </a:r>
            <a:r>
              <a:rPr lang="ko-KR" altLang="en-US" sz="2000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 모를 정도로 서로를 칭찬만 하다</a:t>
            </a:r>
            <a:endParaRPr lang="en-US" altLang="ko-KR" sz="2000" dirty="0" smtClean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밤늦게  헤어져 집으로 돌아갔다고 합니다 </a:t>
            </a:r>
            <a:r>
              <a:rPr lang="en-US" altLang="ko-KR" sz="2000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  <a:sym typeface="Wingdings" pitchFamily="2" charset="2"/>
              </a:rPr>
              <a:t></a:t>
            </a:r>
            <a:endParaRPr lang="en-US" altLang="ko-KR" sz="2000" dirty="0" smtClean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640" y="2492896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600" dirty="0" smtClean="0">
                <a:latin typeface="a파도소리" pitchFamily="18" charset="-127"/>
                <a:ea typeface="a파도소리" pitchFamily="18" charset="-127"/>
              </a:rPr>
              <a:t>감사합니다</a:t>
            </a:r>
            <a:endParaRPr lang="ko-KR" altLang="en-US" sz="96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11" name="그림 10" descr="social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5355" y="2014483"/>
            <a:ext cx="622429" cy="622429"/>
          </a:xfrm>
          <a:prstGeom prst="rect">
            <a:avLst/>
          </a:prstGeom>
        </p:spPr>
      </p:pic>
      <p:pic>
        <p:nvPicPr>
          <p:cNvPr id="12" name="그림 11" descr="social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29491" y="2014483"/>
            <a:ext cx="622429" cy="622429"/>
          </a:xfrm>
          <a:prstGeom prst="rect">
            <a:avLst/>
          </a:prstGeom>
        </p:spPr>
      </p:pic>
      <p:pic>
        <p:nvPicPr>
          <p:cNvPr id="13" name="그림 12" descr="social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619" y="2014483"/>
            <a:ext cx="622429" cy="622429"/>
          </a:xfrm>
          <a:prstGeom prst="rect">
            <a:avLst/>
          </a:prstGeom>
        </p:spPr>
      </p:pic>
      <p:pic>
        <p:nvPicPr>
          <p:cNvPr id="15" name="그림 14" descr="social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3747" y="2014483"/>
            <a:ext cx="622429" cy="622429"/>
          </a:xfrm>
          <a:prstGeom prst="rect">
            <a:avLst/>
          </a:prstGeom>
        </p:spPr>
      </p:pic>
      <p:pic>
        <p:nvPicPr>
          <p:cNvPr id="19" name="그림 18" descr="social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2014483"/>
            <a:ext cx="622429" cy="622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pic>
        <p:nvPicPr>
          <p:cNvPr id="12" name="그림 11" descr="칼라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71493">
            <a:off x="267476" y="1171414"/>
            <a:ext cx="3737784" cy="49411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5976" y="1844824"/>
            <a:ext cx="4212976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FF99"/>
                </a:solidFill>
                <a:latin typeface="배달의민족 주아" pitchFamily="18" charset="-127"/>
                <a:ea typeface="배달의민족 주아" pitchFamily="18" charset="-127"/>
              </a:rPr>
              <a:t>경기도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 하남시에 사는 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상민이와</a:t>
            </a:r>
            <a:endParaRPr lang="en-US" altLang="ko-KR" dirty="0" smtClean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rgbClr val="FFFF99"/>
                </a:solidFill>
                <a:latin typeface="배달의민족 주아" pitchFamily="18" charset="-127"/>
                <a:ea typeface="배달의민족 주아" pitchFamily="18" charset="-127"/>
              </a:rPr>
              <a:t>경상남도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 창원시에 사는 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나영이는</a:t>
            </a:r>
            <a:endParaRPr lang="en-US" altLang="ko-KR" dirty="0" smtClean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이번 여름방학 여행 계획을 세우던 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도중</a:t>
            </a:r>
            <a:endParaRPr lang="en-US" altLang="ko-KR" dirty="0" smtClean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서로의 이동거리가 너무 멀어  논쟁이 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일어났어요</a:t>
            </a:r>
            <a:endParaRPr lang="en-US" altLang="ko-KR" dirty="0" smtClean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그래서  우선</a:t>
            </a:r>
            <a:r>
              <a:rPr lang="en-US" altLang="ko-KR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 ,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두 지역의 중간지점인 </a:t>
            </a:r>
            <a:r>
              <a:rPr lang="ko-KR" altLang="en-US" dirty="0" smtClean="0">
                <a:solidFill>
                  <a:srgbClr val="92D050"/>
                </a:solidFill>
                <a:latin typeface="배달의민족 주아" pitchFamily="18" charset="-127"/>
                <a:ea typeface="배달의민족 주아" pitchFamily="18" charset="-127"/>
              </a:rPr>
              <a:t>대전</a:t>
            </a:r>
            <a:r>
              <a:rPr lang="ko-KR" altLang="en-US" dirty="0" smtClean="0">
                <a:solidFill>
                  <a:schemeClr val="bg1"/>
                </a:solidFill>
                <a:latin typeface="배달의민족 주아" pitchFamily="18" charset="-127"/>
                <a:ea typeface="배달의민족 주아" pitchFamily="18" charset="-127"/>
              </a:rPr>
              <a:t>에서 만나기로 했어요 </a:t>
            </a:r>
            <a:endParaRPr lang="ko-KR" altLang="en-US" dirty="0">
              <a:solidFill>
                <a:schemeClr val="bg1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pic>
        <p:nvPicPr>
          <p:cNvPr id="14" name="그림 13" descr="상민쓰얼굴이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94922">
            <a:off x="7040848" y="1819958"/>
            <a:ext cx="467966" cy="487146"/>
          </a:xfrm>
          <a:prstGeom prst="rect">
            <a:avLst/>
          </a:prstGeom>
        </p:spPr>
      </p:pic>
      <p:pic>
        <p:nvPicPr>
          <p:cNvPr id="15" name="그림 14" descr="염페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32686">
            <a:off x="7193281" y="2295709"/>
            <a:ext cx="376556" cy="43551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1" name="그림 20" descr="transport19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1124744"/>
            <a:ext cx="360040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당첨.jpg"/>
          <p:cNvPicPr>
            <a:picLocks noChangeAspect="1"/>
          </p:cNvPicPr>
          <p:nvPr/>
        </p:nvPicPr>
        <p:blipFill>
          <a:blip r:embed="rId4" cstate="print"/>
          <a:srcRect l="4255" t="5674" r="6383" b="3546"/>
          <a:stretch>
            <a:fillRect/>
          </a:stretch>
        </p:blipFill>
        <p:spPr>
          <a:xfrm>
            <a:off x="1331640" y="1340768"/>
            <a:ext cx="3168352" cy="2413982"/>
          </a:xfrm>
          <a:prstGeom prst="rect">
            <a:avLst/>
          </a:prstGeom>
        </p:spPr>
      </p:pic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pic>
        <p:nvPicPr>
          <p:cNvPr id="9" name="그림 8" descr="place4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4653136"/>
            <a:ext cx="432048" cy="432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4581129"/>
            <a:ext cx="63367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800000"/>
                </a:solidFill>
                <a:latin typeface="10X10 Bold" pitchFamily="50" charset="-127"/>
                <a:ea typeface="10X10 Bold" pitchFamily="50" charset="-127"/>
              </a:rPr>
              <a:t>장어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는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경상남도 통영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 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특산물로 장어에 함유되어 있는 비타민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E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와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레티놀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성분이 모세혈관을 튼튼하게하고 노화를 방지한다</a:t>
            </a:r>
          </a:p>
          <a:p>
            <a:r>
              <a:rPr lang="ko-KR" altLang="en-US" dirty="0" smtClean="0">
                <a:latin typeface="10X10 Bold" pitchFamily="50" charset="-127"/>
                <a:ea typeface="10X10 Bold" pitchFamily="50" charset="-127"/>
              </a:rPr>
              <a:t> </a:t>
            </a:r>
            <a:endParaRPr lang="ko-KR" altLang="en-US" dirty="0">
              <a:latin typeface="10X10 Bold" pitchFamily="50" charset="-127"/>
              <a:ea typeface="10X10 Bold" pitchFamily="50" charset="-127"/>
            </a:endParaRPr>
          </a:p>
        </p:txBody>
      </p:sp>
      <p:pic>
        <p:nvPicPr>
          <p:cNvPr id="11" name="그림 10" descr="place4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5589240"/>
            <a:ext cx="432048" cy="43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446965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B050"/>
                </a:solidFill>
                <a:latin typeface="10X10 Bold" pitchFamily="50" charset="-127"/>
                <a:ea typeface="10X10 Bold" pitchFamily="50" charset="-127"/>
              </a:rPr>
              <a:t>깻잎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은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경상남도 밀양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깻잎에 들어있는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파이톨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 성분이 암 세포만을 골라서 제거해주는 효과가 있어 항암작용에 효과적이다 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119675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깻잎 송송 장어 탁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16" name="그림 15" descr="healthy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72401" y="1196753"/>
            <a:ext cx="432048" cy="4320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6056" y="1916832"/>
            <a:ext cx="3528392" cy="212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여름철 </a:t>
            </a:r>
            <a:r>
              <a:rPr lang="ko-KR" altLang="en-US" dirty="0" err="1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스테미너</a:t>
            </a:r>
            <a:r>
              <a:rPr lang="ko-KR" altLang="en-US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 음식으로</a:t>
            </a:r>
            <a:endParaRPr lang="en-US" altLang="ko-KR" dirty="0" smtClean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대표되는 </a:t>
            </a:r>
            <a:r>
              <a:rPr lang="ko-KR" altLang="en-US" dirty="0" smtClean="0">
                <a:solidFill>
                  <a:srgbClr val="800000"/>
                </a:solidFill>
                <a:latin typeface="a파도소리" pitchFamily="18" charset="-127"/>
                <a:ea typeface="a파도소리" pitchFamily="18" charset="-127"/>
              </a:rPr>
              <a:t>장어</a:t>
            </a:r>
            <a:r>
              <a:rPr lang="ko-KR" altLang="en-US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와 장어의 비린내를 잡아줄 </a:t>
            </a:r>
            <a:r>
              <a:rPr lang="ko-KR" altLang="en-US" dirty="0" smtClean="0">
                <a:solidFill>
                  <a:srgbClr val="00B050"/>
                </a:solidFill>
                <a:latin typeface="a파도소리" pitchFamily="18" charset="-127"/>
                <a:ea typeface="a파도소리" pitchFamily="18" charset="-127"/>
              </a:rPr>
              <a:t>깻잎</a:t>
            </a:r>
            <a:r>
              <a:rPr lang="ko-KR" altLang="en-US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을 이용하여</a:t>
            </a:r>
            <a:endParaRPr lang="en-US" altLang="ko-KR" dirty="0" smtClean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남녀노소 누구에게나 든든한</a:t>
            </a:r>
            <a:endParaRPr lang="en-US" altLang="ko-KR" dirty="0" smtClean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한끼를 제공할 수 있는 장어덮밥</a:t>
            </a:r>
            <a:endParaRPr lang="ko-KR" altLang="en-US" dirty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27584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203848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580112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27584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27584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03848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580112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203848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580112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31" descr="장어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800" y="1484936"/>
            <a:ext cx="1824000" cy="1368000"/>
          </a:xfrm>
          <a:prstGeom prst="rect">
            <a:avLst/>
          </a:prstGeom>
        </p:spPr>
      </p:pic>
      <p:pic>
        <p:nvPicPr>
          <p:cNvPr id="33" name="그림 32" descr="장어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24064" y="1484936"/>
            <a:ext cx="1824000" cy="1368000"/>
          </a:xfrm>
          <a:prstGeom prst="rect">
            <a:avLst/>
          </a:prstGeom>
        </p:spPr>
      </p:pic>
      <p:pic>
        <p:nvPicPr>
          <p:cNvPr id="34" name="그림 33" descr="장어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0328" y="1484784"/>
            <a:ext cx="1824000" cy="1368000"/>
          </a:xfrm>
          <a:prstGeom prst="rect">
            <a:avLst/>
          </a:prstGeom>
        </p:spPr>
      </p:pic>
      <p:pic>
        <p:nvPicPr>
          <p:cNvPr id="35" name="그림 34" descr="장어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7800" y="3284984"/>
            <a:ext cx="1824000" cy="1368000"/>
          </a:xfrm>
          <a:prstGeom prst="rect">
            <a:avLst/>
          </a:prstGeom>
        </p:spPr>
      </p:pic>
      <p:pic>
        <p:nvPicPr>
          <p:cNvPr id="36" name="그림 35" descr="장어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4064" y="3284984"/>
            <a:ext cx="1824000" cy="1368000"/>
          </a:xfrm>
          <a:prstGeom prst="rect">
            <a:avLst/>
          </a:prstGeom>
        </p:spPr>
      </p:pic>
      <p:pic>
        <p:nvPicPr>
          <p:cNvPr id="37" name="그림 36" descr="장어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7" y="3284984"/>
            <a:ext cx="1824000" cy="1368000"/>
          </a:xfrm>
          <a:prstGeom prst="rect">
            <a:avLst/>
          </a:prstGeom>
        </p:spPr>
      </p:pic>
      <p:pic>
        <p:nvPicPr>
          <p:cNvPr id="38" name="그림 37" descr="장어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1600" y="5085184"/>
            <a:ext cx="1824000" cy="1368000"/>
          </a:xfrm>
          <a:prstGeom prst="rect">
            <a:avLst/>
          </a:prstGeom>
        </p:spPr>
      </p:pic>
      <p:pic>
        <p:nvPicPr>
          <p:cNvPr id="39" name="그림 38" descr="장어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4064" y="5085184"/>
            <a:ext cx="1824000" cy="1368000"/>
          </a:xfrm>
          <a:prstGeom prst="rect">
            <a:avLst/>
          </a:prstGeom>
        </p:spPr>
      </p:pic>
      <p:pic>
        <p:nvPicPr>
          <p:cNvPr id="40" name="그림 39" descr="당첨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4127" y="5085184"/>
            <a:ext cx="1824000" cy="1368000"/>
          </a:xfrm>
          <a:prstGeom prst="rect">
            <a:avLst/>
          </a:prstGeom>
        </p:spPr>
      </p:pic>
      <p:sp>
        <p:nvSpPr>
          <p:cNvPr id="41" name="직각 삼각형 40"/>
          <p:cNvSpPr/>
          <p:nvPr/>
        </p:nvSpPr>
        <p:spPr>
          <a:xfrm rot="5400000">
            <a:off x="827584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각 삼각형 41"/>
          <p:cNvSpPr/>
          <p:nvPr/>
        </p:nvSpPr>
        <p:spPr>
          <a:xfrm rot="5400000">
            <a:off x="3203848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각 삼각형 42"/>
          <p:cNvSpPr/>
          <p:nvPr/>
        </p:nvSpPr>
        <p:spPr>
          <a:xfrm rot="5400000">
            <a:off x="5580112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각 삼각형 43"/>
          <p:cNvSpPr/>
          <p:nvPr/>
        </p:nvSpPr>
        <p:spPr>
          <a:xfrm rot="5400000">
            <a:off x="827584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각 삼각형 44"/>
          <p:cNvSpPr/>
          <p:nvPr/>
        </p:nvSpPr>
        <p:spPr>
          <a:xfrm rot="5400000">
            <a:off x="3203848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각 삼각형 45"/>
          <p:cNvSpPr/>
          <p:nvPr/>
        </p:nvSpPr>
        <p:spPr>
          <a:xfrm rot="5400000">
            <a:off x="5580112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각 삼각형 46"/>
          <p:cNvSpPr/>
          <p:nvPr/>
        </p:nvSpPr>
        <p:spPr>
          <a:xfrm rot="5400000">
            <a:off x="827584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각 삼각형 47"/>
          <p:cNvSpPr/>
          <p:nvPr/>
        </p:nvSpPr>
        <p:spPr>
          <a:xfrm rot="5400000">
            <a:off x="3203848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각 삼각형 48"/>
          <p:cNvSpPr/>
          <p:nvPr/>
        </p:nvSpPr>
        <p:spPr>
          <a:xfrm rot="5400000">
            <a:off x="5580112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1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203848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2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80112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7584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4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3848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5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80112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6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584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7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03848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8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80112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9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3768" y="40466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깻잎 송송 장어 탁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60" name="그림 59" descr="healthy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80112" y="404664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1124744"/>
            <a:ext cx="360040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pic>
        <p:nvPicPr>
          <p:cNvPr id="7" name="그림 6" descr="당첨.jpg"/>
          <p:cNvPicPr>
            <a:picLocks noChangeAspect="1"/>
          </p:cNvPicPr>
          <p:nvPr/>
        </p:nvPicPr>
        <p:blipFill>
          <a:blip r:embed="rId5" cstate="print"/>
          <a:srcRect r="1628"/>
          <a:stretch>
            <a:fillRect/>
          </a:stretch>
        </p:blipFill>
        <p:spPr>
          <a:xfrm>
            <a:off x="1331640" y="1373440"/>
            <a:ext cx="3168352" cy="2415600"/>
          </a:xfrm>
          <a:prstGeom prst="rect">
            <a:avLst/>
          </a:prstGeom>
        </p:spPr>
      </p:pic>
      <p:pic>
        <p:nvPicPr>
          <p:cNvPr id="9" name="그림 8" descr="place4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4653136"/>
            <a:ext cx="432048" cy="432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4581128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60066"/>
                </a:solidFill>
                <a:latin typeface="10X10 Bold" pitchFamily="50" charset="-127"/>
                <a:ea typeface="10X10 Bold" pitchFamily="50" charset="-127"/>
              </a:rPr>
              <a:t>가지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는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경상남도 진주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100g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당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16kcal 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저칼로리 음식으로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안토시아닌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 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성분이 시력을 보호해주고 안구질환의 개선에도 영향을 미친다   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pic>
        <p:nvPicPr>
          <p:cNvPr id="11" name="그림 10" descr="place4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5589240"/>
            <a:ext cx="432048" cy="43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446965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FF99"/>
                </a:solidFill>
                <a:latin typeface="10X10 Bold" pitchFamily="50" charset="-127"/>
                <a:ea typeface="10X10 Bold" pitchFamily="50" charset="-127"/>
              </a:rPr>
              <a:t>양파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는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경상남도 창녕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대표적인 황산화 물질인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퀘르세틴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성분이 체내 혈중 콜레스테롤 수치를 조절하여 고혈압과 동맥경화 등 혈관질환에 효과가 있다 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36096" y="1196752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새우 품은 가지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14" name="그림 13" descr="shrimp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46894" flipH="1">
            <a:off x="5158233" y="1062907"/>
            <a:ext cx="432048" cy="432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32040" y="2060848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660066"/>
                </a:solidFill>
                <a:latin typeface="a파도소리" pitchFamily="18" charset="-127"/>
                <a:ea typeface="a파도소리" pitchFamily="18" charset="-127"/>
              </a:rPr>
              <a:t>가지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 속에 새우와 두부 등 다양한 재료를 섞어 만든 소를 가득 채워 쪄낸 새우 가지 선 </a:t>
            </a:r>
            <a:endParaRPr lang="ko-KR" altLang="en-US" sz="2000" dirty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27584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203848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580112" y="13407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27584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827584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203848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580112" y="31409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203848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580112" y="4941168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 descr="가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800" y="1484784"/>
            <a:ext cx="1824000" cy="1368000"/>
          </a:xfrm>
          <a:prstGeom prst="rect">
            <a:avLst/>
          </a:prstGeom>
        </p:spPr>
      </p:pic>
      <p:pic>
        <p:nvPicPr>
          <p:cNvPr id="40" name="그림 39" descr="가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484784"/>
            <a:ext cx="1824000" cy="1368000"/>
          </a:xfrm>
          <a:prstGeom prst="rect">
            <a:avLst/>
          </a:prstGeom>
        </p:spPr>
      </p:pic>
      <p:pic>
        <p:nvPicPr>
          <p:cNvPr id="41" name="그림 40" descr="가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00328" y="1484784"/>
            <a:ext cx="1824000" cy="1368000"/>
          </a:xfrm>
          <a:prstGeom prst="rect">
            <a:avLst/>
          </a:prstGeom>
        </p:spPr>
      </p:pic>
      <p:pic>
        <p:nvPicPr>
          <p:cNvPr id="42" name="그림 41" descr="가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71600" y="3284984"/>
            <a:ext cx="1824000" cy="1368000"/>
          </a:xfrm>
          <a:prstGeom prst="rect">
            <a:avLst/>
          </a:prstGeom>
        </p:spPr>
      </p:pic>
      <p:pic>
        <p:nvPicPr>
          <p:cNvPr id="43" name="그림 42" descr="가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24064" y="3285136"/>
            <a:ext cx="1824000" cy="1368000"/>
          </a:xfrm>
          <a:prstGeom prst="rect">
            <a:avLst/>
          </a:prstGeom>
        </p:spPr>
      </p:pic>
      <p:pic>
        <p:nvPicPr>
          <p:cNvPr id="44" name="그림 43" descr="가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24128" y="3284984"/>
            <a:ext cx="1824000" cy="1368000"/>
          </a:xfrm>
          <a:prstGeom prst="rect">
            <a:avLst/>
          </a:prstGeom>
        </p:spPr>
      </p:pic>
      <p:pic>
        <p:nvPicPr>
          <p:cNvPr id="45" name="그림 44" descr="가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71600" y="5085184"/>
            <a:ext cx="1824000" cy="1368000"/>
          </a:xfrm>
          <a:prstGeom prst="rect">
            <a:avLst/>
          </a:prstGeom>
        </p:spPr>
      </p:pic>
      <p:pic>
        <p:nvPicPr>
          <p:cNvPr id="46" name="그림 45" descr="가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4064" y="5085336"/>
            <a:ext cx="1824000" cy="1368000"/>
          </a:xfrm>
          <a:prstGeom prst="rect">
            <a:avLst/>
          </a:prstGeom>
        </p:spPr>
      </p:pic>
      <p:pic>
        <p:nvPicPr>
          <p:cNvPr id="47" name="그림 46" descr="당첨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724128" y="5085184"/>
            <a:ext cx="1824001" cy="1368000"/>
          </a:xfrm>
          <a:prstGeom prst="rect">
            <a:avLst/>
          </a:prstGeom>
        </p:spPr>
      </p:pic>
      <p:sp>
        <p:nvSpPr>
          <p:cNvPr id="48" name="직각 삼각형 47"/>
          <p:cNvSpPr/>
          <p:nvPr/>
        </p:nvSpPr>
        <p:spPr>
          <a:xfrm rot="5400000">
            <a:off x="827584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각 삼각형 48"/>
          <p:cNvSpPr/>
          <p:nvPr/>
        </p:nvSpPr>
        <p:spPr>
          <a:xfrm rot="5400000">
            <a:off x="3203848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각 삼각형 49"/>
          <p:cNvSpPr/>
          <p:nvPr/>
        </p:nvSpPr>
        <p:spPr>
          <a:xfrm rot="5400000">
            <a:off x="5580112" y="13407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각 삼각형 50"/>
          <p:cNvSpPr/>
          <p:nvPr/>
        </p:nvSpPr>
        <p:spPr>
          <a:xfrm rot="5400000">
            <a:off x="827584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각 삼각형 51"/>
          <p:cNvSpPr/>
          <p:nvPr/>
        </p:nvSpPr>
        <p:spPr>
          <a:xfrm rot="5400000">
            <a:off x="3203848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각 삼각형 52"/>
          <p:cNvSpPr/>
          <p:nvPr/>
        </p:nvSpPr>
        <p:spPr>
          <a:xfrm rot="5400000">
            <a:off x="5580112" y="31409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각 삼각형 53"/>
          <p:cNvSpPr/>
          <p:nvPr/>
        </p:nvSpPr>
        <p:spPr>
          <a:xfrm rot="5400000">
            <a:off x="827584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각 삼각형 54"/>
          <p:cNvSpPr/>
          <p:nvPr/>
        </p:nvSpPr>
        <p:spPr>
          <a:xfrm rot="5400000">
            <a:off x="3203848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각 삼각형 55"/>
          <p:cNvSpPr/>
          <p:nvPr/>
        </p:nvSpPr>
        <p:spPr>
          <a:xfrm rot="5400000">
            <a:off x="5580112" y="4941168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827584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1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03848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2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80112" y="13407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7584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4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03848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5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80112" y="31409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6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7584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7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3848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8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80112" y="494116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9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843808" y="40466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새우 품은 가지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67" name="그림 66" descr="shrimp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946894" flipH="1">
            <a:off x="2565946" y="270818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1124744"/>
            <a:ext cx="360040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pic>
        <p:nvPicPr>
          <p:cNvPr id="9" name="그림 8" descr="place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4653136"/>
            <a:ext cx="432048" cy="432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4581128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00B050"/>
                </a:solidFill>
                <a:latin typeface="10X10 Bold" pitchFamily="50" charset="-127"/>
                <a:ea typeface="10X10 Bold" pitchFamily="50" charset="-127"/>
              </a:rPr>
              <a:t>오이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는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대전광역시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수분이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95% 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차지하고 오이에 함유되어 있는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아스코리빈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성분은 알코올 분해에 탁월하다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pic>
        <p:nvPicPr>
          <p:cNvPr id="11" name="그림 10" descr="place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5589240"/>
            <a:ext cx="432048" cy="43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446965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rgbClr val="FF0000"/>
                </a:solidFill>
                <a:latin typeface="10X10 Bold" pitchFamily="50" charset="-127"/>
                <a:ea typeface="10X10 Bold" pitchFamily="50" charset="-127"/>
              </a:rPr>
              <a:t>홍고추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는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경기도 양평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홍고추에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 함유된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캡사이신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은 신진대사를 활발하게 하고 뇌신경을 자극해 엔도르핀을 분비시켜 스트레스를 해소시켜준다 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pic>
        <p:nvPicPr>
          <p:cNvPr id="13" name="그림 12" descr="당첨.jpg"/>
          <p:cNvPicPr>
            <a:picLocks noChangeAspect="1"/>
          </p:cNvPicPr>
          <p:nvPr/>
        </p:nvPicPr>
        <p:blipFill>
          <a:blip r:embed="rId6" cstate="print"/>
          <a:srcRect l="2236"/>
          <a:stretch>
            <a:fillRect/>
          </a:stretch>
        </p:blipFill>
        <p:spPr>
          <a:xfrm>
            <a:off x="1331640" y="1340768"/>
            <a:ext cx="3148792" cy="241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32040" y="1196753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오이왕자 콩나물공주                        </a:t>
            </a:r>
            <a:r>
              <a:rPr lang="en-US" altLang="ko-KR" sz="2800" dirty="0" smtClean="0">
                <a:latin typeface="a파도소리" pitchFamily="18" charset="-127"/>
                <a:ea typeface="a파도소리" pitchFamily="18" charset="-127"/>
              </a:rPr>
              <a:t>  </a:t>
            </a:r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푹 빠졌네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15" name="그림 14" descr="ice-cubes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329686">
            <a:off x="5503462" y="1680322"/>
            <a:ext cx="444154" cy="4441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16016" y="2204864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수분이 가득한 </a:t>
            </a:r>
            <a:r>
              <a:rPr lang="ko-KR" altLang="en-US" sz="2000" dirty="0" smtClean="0">
                <a:solidFill>
                  <a:srgbClr val="00B050"/>
                </a:solidFill>
                <a:latin typeface="a파도소리" pitchFamily="18" charset="-127"/>
                <a:ea typeface="a파도소리" pitchFamily="18" charset="-127"/>
              </a:rPr>
              <a:t>오이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와 사시사철 쉽게 구할 수 있는 </a:t>
            </a:r>
            <a:r>
              <a:rPr lang="ko-KR" altLang="en-US" sz="2000" dirty="0" smtClean="0">
                <a:solidFill>
                  <a:srgbClr val="FFFF00"/>
                </a:solidFill>
                <a:latin typeface="a파도소리" pitchFamily="18" charset="-127"/>
                <a:ea typeface="a파도소리" pitchFamily="18" charset="-127"/>
              </a:rPr>
              <a:t>콩나물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을 </a:t>
            </a:r>
            <a:endParaRPr lang="en-US" altLang="ko-KR" sz="2000" dirty="0" smtClean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사용하여 간단하게 먹을 수 있는     콩나물 오이 냉국</a:t>
            </a:r>
            <a:endParaRPr lang="ko-KR" altLang="en-US" sz="2000" dirty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827584" y="1484784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347864" y="1484784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796136" y="1484784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827584" y="3717032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347864" y="3717032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868144" y="3717032"/>
            <a:ext cx="2088232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콩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1628800"/>
            <a:ext cx="1824000" cy="1368000"/>
          </a:xfrm>
          <a:prstGeom prst="rect">
            <a:avLst/>
          </a:prstGeom>
        </p:spPr>
      </p:pic>
      <p:pic>
        <p:nvPicPr>
          <p:cNvPr id="15" name="그림 14" descr="콩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8080" y="1628800"/>
            <a:ext cx="1824000" cy="1368000"/>
          </a:xfrm>
          <a:prstGeom prst="rect">
            <a:avLst/>
          </a:prstGeom>
        </p:spPr>
      </p:pic>
      <p:pic>
        <p:nvPicPr>
          <p:cNvPr id="16" name="그림 15" descr="콩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16352" y="1628800"/>
            <a:ext cx="1824000" cy="1368000"/>
          </a:xfrm>
          <a:prstGeom prst="rect">
            <a:avLst/>
          </a:prstGeom>
        </p:spPr>
      </p:pic>
      <p:pic>
        <p:nvPicPr>
          <p:cNvPr id="17" name="그림 16" descr="콩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7800" y="3861200"/>
            <a:ext cx="1824000" cy="1368000"/>
          </a:xfrm>
          <a:prstGeom prst="rect">
            <a:avLst/>
          </a:prstGeom>
        </p:spPr>
      </p:pic>
      <p:pic>
        <p:nvPicPr>
          <p:cNvPr id="18" name="그림 17" descr="콩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3861048"/>
            <a:ext cx="1824000" cy="1368000"/>
          </a:xfrm>
          <a:prstGeom prst="rect">
            <a:avLst/>
          </a:prstGeom>
        </p:spPr>
      </p:pic>
      <p:pic>
        <p:nvPicPr>
          <p:cNvPr id="19" name="그림 18" descr="당첨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88360" y="3861048"/>
            <a:ext cx="1824000" cy="1368000"/>
          </a:xfrm>
          <a:prstGeom prst="rect">
            <a:avLst/>
          </a:prstGeom>
        </p:spPr>
      </p:pic>
      <p:sp>
        <p:nvSpPr>
          <p:cNvPr id="20" name="직각 삼각형 19"/>
          <p:cNvSpPr/>
          <p:nvPr/>
        </p:nvSpPr>
        <p:spPr>
          <a:xfrm rot="5400000">
            <a:off x="827584" y="1484784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각 삼각형 20"/>
          <p:cNvSpPr/>
          <p:nvPr/>
        </p:nvSpPr>
        <p:spPr>
          <a:xfrm rot="5400000">
            <a:off x="3347864" y="1484784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각 삼각형 21"/>
          <p:cNvSpPr/>
          <p:nvPr/>
        </p:nvSpPr>
        <p:spPr>
          <a:xfrm rot="5400000">
            <a:off x="5796136" y="1484784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각 삼각형 31"/>
          <p:cNvSpPr/>
          <p:nvPr/>
        </p:nvSpPr>
        <p:spPr>
          <a:xfrm rot="5400000">
            <a:off x="827584" y="3717032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각 삼각형 32"/>
          <p:cNvSpPr/>
          <p:nvPr/>
        </p:nvSpPr>
        <p:spPr>
          <a:xfrm rot="5400000">
            <a:off x="3347864" y="3717032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각 삼각형 33"/>
          <p:cNvSpPr/>
          <p:nvPr/>
        </p:nvSpPr>
        <p:spPr>
          <a:xfrm rot="5400000">
            <a:off x="5868144" y="3717032"/>
            <a:ext cx="504056" cy="504056"/>
          </a:xfrm>
          <a:prstGeom prst="rtTriangle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ice-cubes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329686">
            <a:off x="3418027" y="749839"/>
            <a:ext cx="376750" cy="3767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71800" y="33265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a파도소리" pitchFamily="18" charset="-127"/>
                <a:ea typeface="a파도소리" pitchFamily="18" charset="-127"/>
              </a:rPr>
              <a:t>오이왕자 콩나물공주                        </a:t>
            </a:r>
            <a:r>
              <a:rPr lang="en-US" altLang="ko-KR" sz="2400" dirty="0" smtClean="0">
                <a:latin typeface="a파도소리" pitchFamily="18" charset="-127"/>
                <a:ea typeface="a파도소리" pitchFamily="18" charset="-127"/>
              </a:rPr>
              <a:t>  </a:t>
            </a:r>
            <a:r>
              <a:rPr lang="ko-KR" altLang="en-US" sz="2400" dirty="0" smtClean="0">
                <a:latin typeface="a파도소리" pitchFamily="18" charset="-127"/>
                <a:ea typeface="a파도소리" pitchFamily="18" charset="-127"/>
              </a:rPr>
              <a:t>푹 빠졌네</a:t>
            </a:r>
            <a:endParaRPr lang="ko-KR" altLang="en-US" sz="2400" dirty="0">
              <a:latin typeface="a파도소리" pitchFamily="18" charset="-127"/>
              <a:ea typeface="a파도소리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7584" y="1465039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1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47864" y="14847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2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6136" y="1484784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3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7584" y="37170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4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47864" y="37170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5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68144" y="37170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휴먼둥근헤드라인" pitchFamily="18" charset="-127"/>
                <a:ea typeface="휴먼둥근헤드라인" pitchFamily="18" charset="-127"/>
              </a:rPr>
              <a:t>6</a:t>
            </a:r>
            <a:endParaRPr lang="ko-KR" altLang="en-US" sz="1400" dirty="0"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우송대마크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872" y="107136"/>
            <a:ext cx="1259632" cy="801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630" y="188640"/>
            <a:ext cx="672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대전에서 만나</a:t>
            </a:r>
            <a:r>
              <a:rPr lang="en-US" altLang="ko-KR" sz="1600" dirty="0" smtClean="0">
                <a:solidFill>
                  <a:srgbClr val="595959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ko-KR" altLang="en-US" sz="1600" dirty="0">
              <a:solidFill>
                <a:srgbClr val="595959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115616" y="1124744"/>
            <a:ext cx="3600400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transport19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79862"/>
            <a:ext cx="296810" cy="296810"/>
          </a:xfrm>
          <a:prstGeom prst="rect">
            <a:avLst/>
          </a:prstGeom>
        </p:spPr>
      </p:pic>
      <p:pic>
        <p:nvPicPr>
          <p:cNvPr id="9" name="그림 8" descr="place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4653136"/>
            <a:ext cx="432048" cy="432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4581128"/>
            <a:ext cx="63367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10X10 Bold" pitchFamily="50" charset="-127"/>
                <a:ea typeface="10X10 Bold" pitchFamily="50" charset="-127"/>
              </a:rPr>
              <a:t>토마토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는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대전광역시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토마토에 들어 있는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펙틴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성분이 변비 해소에 좋으며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err="1" smtClean="0">
                <a:latin typeface="10X10 Bold" pitchFamily="50" charset="-127"/>
                <a:ea typeface="10X10 Bold" pitchFamily="50" charset="-127"/>
              </a:rPr>
              <a:t>라이코펜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이라는 황산화 물질이 많아 노화예방에 효과가 있다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pic>
        <p:nvPicPr>
          <p:cNvPr id="11" name="그림 10" descr="place4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28235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9592" y="5589240"/>
            <a:ext cx="432048" cy="4320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5446965"/>
            <a:ext cx="67687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92D050"/>
                </a:solidFill>
                <a:latin typeface="10X10 Bold" pitchFamily="50" charset="-127"/>
                <a:ea typeface="10X10 Bold" pitchFamily="50" charset="-127"/>
              </a:rPr>
              <a:t>부추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는 </a:t>
            </a:r>
            <a:r>
              <a:rPr lang="ko-KR" altLang="en-US" sz="1600" dirty="0" smtClean="0">
                <a:solidFill>
                  <a:schemeClr val="bg1"/>
                </a:solidFill>
                <a:latin typeface="10X10 Bold" pitchFamily="50" charset="-127"/>
                <a:ea typeface="10X10 Bold" pitchFamily="50" charset="-127"/>
              </a:rPr>
              <a:t>경기도 김포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의 특산물로 부추에 풍부하게 들어있는 칼륨이 체내의 나트륨을 배출시키고 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‘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아릴</a:t>
            </a:r>
            <a:r>
              <a:rPr lang="en-US" altLang="ko-KR" sz="1600" dirty="0" smtClean="0">
                <a:latin typeface="10X10 Bold" pitchFamily="50" charset="-127"/>
                <a:ea typeface="10X10 Bold" pitchFamily="50" charset="-127"/>
              </a:rPr>
              <a:t>’</a:t>
            </a:r>
            <a:r>
              <a:rPr lang="ko-KR" altLang="en-US" sz="1600" dirty="0" smtClean="0">
                <a:latin typeface="10X10 Bold" pitchFamily="50" charset="-127"/>
                <a:ea typeface="10X10 Bold" pitchFamily="50" charset="-127"/>
              </a:rPr>
              <a:t>성분이 소화를 도우며 장을 튼튼하게 해준다 </a:t>
            </a:r>
            <a:endParaRPr lang="ko-KR" altLang="en-US" sz="1600" dirty="0">
              <a:latin typeface="10X10 Bold" pitchFamily="50" charset="-127"/>
              <a:ea typeface="10X10 Bold" pitchFamily="50" charset="-127"/>
            </a:endParaRPr>
          </a:p>
        </p:txBody>
      </p:sp>
      <p:pic>
        <p:nvPicPr>
          <p:cNvPr id="14" name="그림 13" descr="당첨.jpg"/>
          <p:cNvPicPr>
            <a:picLocks noChangeAspect="1"/>
          </p:cNvPicPr>
          <p:nvPr/>
        </p:nvPicPr>
        <p:blipFill>
          <a:blip r:embed="rId6" cstate="print"/>
          <a:srcRect l="3338"/>
          <a:stretch>
            <a:fillRect/>
          </a:stretch>
        </p:blipFill>
        <p:spPr>
          <a:xfrm>
            <a:off x="1331640" y="1340768"/>
            <a:ext cx="3113296" cy="2415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04048" y="1916832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기본에 사용되는 재료 대신 </a:t>
            </a:r>
            <a:r>
              <a:rPr lang="ko-KR" altLang="en-US" sz="2000" dirty="0" smtClean="0">
                <a:solidFill>
                  <a:srgbClr val="FF0000"/>
                </a:solidFill>
                <a:latin typeface="a파도소리" pitchFamily="18" charset="-127"/>
                <a:ea typeface="a파도소리" pitchFamily="18" charset="-127"/>
              </a:rPr>
              <a:t>토마토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와 </a:t>
            </a:r>
            <a:r>
              <a:rPr lang="ko-KR" altLang="en-US" sz="2000" dirty="0" smtClean="0">
                <a:solidFill>
                  <a:srgbClr val="92D050"/>
                </a:solidFill>
                <a:latin typeface="a파도소리" pitchFamily="18" charset="-127"/>
                <a:ea typeface="a파도소리" pitchFamily="18" charset="-127"/>
              </a:rPr>
              <a:t>부추</a:t>
            </a: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를 사용하여 만든 아이들도 </a:t>
            </a:r>
            <a:r>
              <a:rPr lang="ko-KR" altLang="en-US" sz="2000" dirty="0" err="1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부담없이</a:t>
            </a:r>
            <a:endParaRPr lang="en-US" altLang="ko-KR" sz="2000" dirty="0" smtClean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1"/>
                </a:solidFill>
                <a:latin typeface="a파도소리" pitchFamily="18" charset="-127"/>
                <a:ea typeface="a파도소리" pitchFamily="18" charset="-127"/>
              </a:rPr>
              <a:t> 먹을 수 있는 토마토 김치 </a:t>
            </a:r>
            <a:endParaRPr lang="ko-KR" altLang="en-US" sz="2000" dirty="0">
              <a:solidFill>
                <a:schemeClr val="bg1"/>
              </a:solidFill>
              <a:latin typeface="a파도소리" pitchFamily="18" charset="-127"/>
              <a:ea typeface="a파도소리" pitchFamily="18" charset="-127"/>
            </a:endParaRPr>
          </a:p>
        </p:txBody>
      </p:sp>
      <p:pic>
        <p:nvPicPr>
          <p:cNvPr id="16" name="그림 15" descr="sea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88424" y="1268760"/>
            <a:ext cx="498163" cy="498163"/>
          </a:xfrm>
          <a:prstGeom prst="rect">
            <a:avLst/>
          </a:prstGeom>
        </p:spPr>
      </p:pic>
      <p:pic>
        <p:nvPicPr>
          <p:cNvPr id="17" name="그림 16" descr="vegetable2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198971">
            <a:off x="4860032" y="1196752"/>
            <a:ext cx="363942" cy="3639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32040" y="1268761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a파도소리" pitchFamily="18" charset="-127"/>
                <a:ea typeface="a파도소리" pitchFamily="18" charset="-127"/>
              </a:rPr>
              <a:t>장독대 탈출한 토마토</a:t>
            </a:r>
            <a:endParaRPr lang="ko-KR" altLang="en-US" sz="2800" dirty="0">
              <a:latin typeface="a파도소리" pitchFamily="18" charset="-127"/>
              <a:ea typeface="a파도소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446</Words>
  <Application>Microsoft Office PowerPoint</Application>
  <PresentationFormat>화면 슬라이드 쇼(4:3)</PresentationFormat>
  <Paragraphs>109</Paragraphs>
  <Slides>14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3" baseType="lpstr">
      <vt:lpstr>굴림</vt:lpstr>
      <vt:lpstr>Arial</vt:lpstr>
      <vt:lpstr>맑은 고딕</vt:lpstr>
      <vt:lpstr>배달의민족 주아</vt:lpstr>
      <vt:lpstr>10X10 Bold</vt:lpstr>
      <vt:lpstr>a파도소리</vt:lpstr>
      <vt:lpstr>휴먼둥근헤드라인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Angel</dc:creator>
  <cp:lastModifiedBy>Angel</cp:lastModifiedBy>
  <cp:revision>9</cp:revision>
  <dcterms:created xsi:type="dcterms:W3CDTF">2015-07-27T07:20:44Z</dcterms:created>
  <dcterms:modified xsi:type="dcterms:W3CDTF">2015-08-02T04:54:51Z</dcterms:modified>
</cp:coreProperties>
</file>