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61" r:id="rId3"/>
    <p:sldId id="262" r:id="rId4"/>
    <p:sldId id="263" r:id="rId5"/>
    <p:sldId id="273" r:id="rId6"/>
    <p:sldId id="272" r:id="rId7"/>
    <p:sldId id="274" r:id="rId8"/>
    <p:sldId id="264" r:id="rId9"/>
    <p:sldId id="265" r:id="rId10"/>
    <p:sldId id="276" r:id="rId11"/>
    <p:sldId id="277" r:id="rId12"/>
    <p:sldId id="266" r:id="rId13"/>
    <p:sldId id="267" r:id="rId14"/>
    <p:sldId id="281" r:id="rId15"/>
    <p:sldId id="280" r:id="rId16"/>
    <p:sldId id="270" r:id="rId17"/>
    <p:sldId id="284" r:id="rId18"/>
    <p:sldId id="271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제목 없는 구역" id="{EF4528F6-ECA4-442F-BAAC-699EF1D092C4}">
          <p14:sldIdLst>
            <p14:sldId id="260"/>
            <p14:sldId id="261"/>
            <p14:sldId id="262"/>
            <p14:sldId id="263"/>
            <p14:sldId id="273"/>
            <p14:sldId id="272"/>
            <p14:sldId id="274"/>
            <p14:sldId id="264"/>
            <p14:sldId id="265"/>
            <p14:sldId id="276"/>
            <p14:sldId id="277"/>
            <p14:sldId id="266"/>
            <p14:sldId id="267"/>
            <p14:sldId id="281"/>
            <p14:sldId id="280"/>
            <p14:sldId id="270"/>
            <p14:sldId id="284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717"/>
    <a:srgbClr val="1F1F1F"/>
    <a:srgbClr val="0F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BAD545-C1C2-4D74-A469-6AD25121E001}" type="doc">
      <dgm:prSet loTypeId="urn:microsoft.com/office/officeart/2005/8/layout/cycle7" loCatId="cycle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pPr latinLnBrk="1"/>
          <a:endParaRPr lang="ko-KR" altLang="en-US"/>
        </a:p>
      </dgm:t>
    </dgm:pt>
    <dgm:pt modelId="{8E9E97DF-5BA2-4029-BC83-DE0207B9CC5A}">
      <dgm:prSet phldrT="[텍스트]"/>
      <dgm:spPr/>
      <dgm:t>
        <a:bodyPr/>
        <a:lstStyle/>
        <a:p>
          <a:pPr latinLnBrk="1"/>
          <a:r>
            <a:rPr lang="en-US" altLang="ko-KR" b="1" dirty="0" smtClean="0">
              <a:solidFill>
                <a:schemeClr val="tx1"/>
              </a:solidFill>
              <a:latin typeface="서울남산체 B" panose="02020603020101020101" pitchFamily="18" charset="-127"/>
              <a:ea typeface="서울남산체 B" panose="02020603020101020101" pitchFamily="18" charset="-127"/>
            </a:rPr>
            <a:t>Taste</a:t>
          </a:r>
          <a:endParaRPr lang="ko-KR" altLang="en-US" b="1" dirty="0">
            <a:solidFill>
              <a:schemeClr val="tx1"/>
            </a:solidFill>
            <a:latin typeface="서울남산체 B" panose="02020603020101020101" pitchFamily="18" charset="-127"/>
            <a:ea typeface="서울남산체 B" panose="02020603020101020101" pitchFamily="18" charset="-127"/>
          </a:endParaRPr>
        </a:p>
      </dgm:t>
    </dgm:pt>
    <dgm:pt modelId="{D61E08FF-DA4F-4987-A91E-BBD2DF3FDE9C}" type="parTrans" cxnId="{6C46D42F-81D3-4ED5-ABAD-372AD86FFBD7}">
      <dgm:prSet/>
      <dgm:spPr/>
      <dgm:t>
        <a:bodyPr/>
        <a:lstStyle/>
        <a:p>
          <a:pPr latinLnBrk="1"/>
          <a:endParaRPr lang="ko-KR" altLang="en-US"/>
        </a:p>
      </dgm:t>
    </dgm:pt>
    <dgm:pt modelId="{35704AAB-07DE-46F1-AAC7-0B7D17C6BC17}" type="sibTrans" cxnId="{6C46D42F-81D3-4ED5-ABAD-372AD86FFBD7}">
      <dgm:prSet/>
      <dgm:spPr/>
      <dgm:t>
        <a:bodyPr/>
        <a:lstStyle/>
        <a:p>
          <a:pPr latinLnBrk="1"/>
          <a:endParaRPr lang="ko-KR" altLang="en-US"/>
        </a:p>
      </dgm:t>
    </dgm:pt>
    <dgm:pt modelId="{8C286E76-3DC3-43BC-9519-8B17527818A2}">
      <dgm:prSet phldrT="[텍스트]"/>
      <dgm:spPr/>
      <dgm:t>
        <a:bodyPr/>
        <a:lstStyle/>
        <a:p>
          <a:pPr latinLnBrk="1"/>
          <a:r>
            <a:rPr lang="en-US" altLang="ko-KR" b="1" dirty="0" smtClean="0">
              <a:solidFill>
                <a:schemeClr val="tx1"/>
              </a:solidFill>
              <a:latin typeface="서울남산체 B" panose="02020603020101020101" pitchFamily="18" charset="-127"/>
              <a:ea typeface="서울남산체 B" panose="02020603020101020101" pitchFamily="18" charset="-127"/>
            </a:rPr>
            <a:t>Creativity</a:t>
          </a:r>
          <a:endParaRPr lang="ko-KR" altLang="en-US" b="1" dirty="0">
            <a:solidFill>
              <a:schemeClr val="tx1"/>
            </a:solidFill>
            <a:latin typeface="서울남산체 B" panose="02020603020101020101" pitchFamily="18" charset="-127"/>
            <a:ea typeface="서울남산체 B" panose="02020603020101020101" pitchFamily="18" charset="-127"/>
          </a:endParaRPr>
        </a:p>
      </dgm:t>
    </dgm:pt>
    <dgm:pt modelId="{4FECBC9A-A01F-4994-8E9E-557F15246619}" type="parTrans" cxnId="{6607D6C8-4193-4060-BE17-1605564465D1}">
      <dgm:prSet/>
      <dgm:spPr/>
      <dgm:t>
        <a:bodyPr/>
        <a:lstStyle/>
        <a:p>
          <a:pPr latinLnBrk="1"/>
          <a:endParaRPr lang="ko-KR" altLang="en-US"/>
        </a:p>
      </dgm:t>
    </dgm:pt>
    <dgm:pt modelId="{21E6105E-ECAB-45CD-BE5A-8D95DC760547}" type="sibTrans" cxnId="{6607D6C8-4193-4060-BE17-1605564465D1}">
      <dgm:prSet/>
      <dgm:spPr/>
      <dgm:t>
        <a:bodyPr/>
        <a:lstStyle/>
        <a:p>
          <a:pPr latinLnBrk="1"/>
          <a:endParaRPr lang="ko-KR" altLang="en-US"/>
        </a:p>
      </dgm:t>
    </dgm:pt>
    <dgm:pt modelId="{98254821-ACDE-4AA6-A0C4-09CBE06D0FE6}">
      <dgm:prSet phldrT="[텍스트]"/>
      <dgm:spPr/>
      <dgm:t>
        <a:bodyPr/>
        <a:lstStyle/>
        <a:p>
          <a:pPr latinLnBrk="1"/>
          <a:r>
            <a:rPr lang="en-US" altLang="ko-KR" b="1" dirty="0" smtClean="0">
              <a:solidFill>
                <a:schemeClr val="tx1"/>
              </a:solidFill>
              <a:latin typeface="서울남산체 B" panose="02020603020101020101" pitchFamily="18" charset="-127"/>
              <a:ea typeface="서울남산체 B" panose="02020603020101020101" pitchFamily="18" charset="-127"/>
            </a:rPr>
            <a:t>Harmony</a:t>
          </a:r>
          <a:endParaRPr lang="ko-KR" altLang="en-US" b="1" dirty="0">
            <a:solidFill>
              <a:schemeClr val="tx1"/>
            </a:solidFill>
            <a:latin typeface="서울남산체 B" panose="02020603020101020101" pitchFamily="18" charset="-127"/>
            <a:ea typeface="서울남산체 B" panose="02020603020101020101" pitchFamily="18" charset="-127"/>
          </a:endParaRPr>
        </a:p>
      </dgm:t>
    </dgm:pt>
    <dgm:pt modelId="{7C3CD1F3-7F99-499D-9D16-9A7FEC3EE735}" type="parTrans" cxnId="{6101E5A5-0745-493B-BD34-19455A4CE285}">
      <dgm:prSet/>
      <dgm:spPr/>
      <dgm:t>
        <a:bodyPr/>
        <a:lstStyle/>
        <a:p>
          <a:pPr latinLnBrk="1"/>
          <a:endParaRPr lang="ko-KR" altLang="en-US"/>
        </a:p>
      </dgm:t>
    </dgm:pt>
    <dgm:pt modelId="{00B057AC-0134-4EB0-AB5E-442CFBA0D15F}" type="sibTrans" cxnId="{6101E5A5-0745-493B-BD34-19455A4CE285}">
      <dgm:prSet/>
      <dgm:spPr/>
      <dgm:t>
        <a:bodyPr/>
        <a:lstStyle/>
        <a:p>
          <a:pPr latinLnBrk="1"/>
          <a:endParaRPr lang="ko-KR" altLang="en-US"/>
        </a:p>
      </dgm:t>
    </dgm:pt>
    <dgm:pt modelId="{F4109953-C4CB-4FEC-B549-A29CF8571692}" type="pres">
      <dgm:prSet presAssocID="{50BAD545-C1C2-4D74-A469-6AD25121E001}" presName="Name0" presStyleCnt="0">
        <dgm:presLayoutVars>
          <dgm:dir/>
          <dgm:resizeHandles val="exact"/>
        </dgm:presLayoutVars>
      </dgm:prSet>
      <dgm:spPr/>
    </dgm:pt>
    <dgm:pt modelId="{E9017CF5-AE7C-4404-B807-74E5DC9E816A}" type="pres">
      <dgm:prSet presAssocID="{8E9E97DF-5BA2-4029-BC83-DE0207B9CC5A}" presName="node" presStyleLbl="node1" presStyleIdx="0" presStyleCnt="3" custRadScaleRad="95294" custRadScaleInc="-185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65D4339-A547-4ED6-9979-28983EF75F6D}" type="pres">
      <dgm:prSet presAssocID="{35704AAB-07DE-46F1-AAC7-0B7D17C6BC17}" presName="sibTrans" presStyleLbl="sibTrans2D1" presStyleIdx="0" presStyleCnt="3"/>
      <dgm:spPr/>
    </dgm:pt>
    <dgm:pt modelId="{D834490E-F215-4E72-98FF-632B6A2C6A4B}" type="pres">
      <dgm:prSet presAssocID="{35704AAB-07DE-46F1-AAC7-0B7D17C6BC17}" presName="connectorText" presStyleLbl="sibTrans2D1" presStyleIdx="0" presStyleCnt="3"/>
      <dgm:spPr/>
    </dgm:pt>
    <dgm:pt modelId="{9D1D05AA-E17E-4C41-9357-D813D289EC33}" type="pres">
      <dgm:prSet presAssocID="{8C286E76-3DC3-43BC-9519-8B17527818A2}" presName="node" presStyleLbl="node1" presStyleIdx="1" presStyleCnt="3" custScaleX="119698" custRadScaleRad="102748" custRadScaleInc="-1753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77DFA32-0740-48B8-9D82-5E633FB18CE1}" type="pres">
      <dgm:prSet presAssocID="{21E6105E-ECAB-45CD-BE5A-8D95DC760547}" presName="sibTrans" presStyleLbl="sibTrans2D1" presStyleIdx="1" presStyleCnt="3"/>
      <dgm:spPr/>
    </dgm:pt>
    <dgm:pt modelId="{EF497627-3274-49D5-BCCC-6B5F3C801E16}" type="pres">
      <dgm:prSet presAssocID="{21E6105E-ECAB-45CD-BE5A-8D95DC760547}" presName="connectorText" presStyleLbl="sibTrans2D1" presStyleIdx="1" presStyleCnt="3"/>
      <dgm:spPr/>
    </dgm:pt>
    <dgm:pt modelId="{B0DE0B52-123D-41D5-BF1C-39149B8B8366}" type="pres">
      <dgm:prSet presAssocID="{98254821-ACDE-4AA6-A0C4-09CBE06D0FE6}" presName="node" presStyleLbl="node1" presStyleIdx="2" presStyleCnt="3" custScaleX="126767" custRadScaleRad="97556" custRadScaleInc="1572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D7CB70F-AC93-47EE-ADC3-81F98BC18B94}" type="pres">
      <dgm:prSet presAssocID="{00B057AC-0134-4EB0-AB5E-442CFBA0D15F}" presName="sibTrans" presStyleLbl="sibTrans2D1" presStyleIdx="2" presStyleCnt="3"/>
      <dgm:spPr/>
    </dgm:pt>
    <dgm:pt modelId="{A24D79DD-1978-44A8-98D8-83FDEA16ACF3}" type="pres">
      <dgm:prSet presAssocID="{00B057AC-0134-4EB0-AB5E-442CFBA0D15F}" presName="connectorText" presStyleLbl="sibTrans2D1" presStyleIdx="2" presStyleCnt="3"/>
      <dgm:spPr/>
    </dgm:pt>
  </dgm:ptLst>
  <dgm:cxnLst>
    <dgm:cxn modelId="{6BA228F7-0ED6-4A54-B2D6-EC243DFAE643}" type="presOf" srcId="{35704AAB-07DE-46F1-AAC7-0B7D17C6BC17}" destId="{165D4339-A547-4ED6-9979-28983EF75F6D}" srcOrd="0" destOrd="0" presId="urn:microsoft.com/office/officeart/2005/8/layout/cycle7"/>
    <dgm:cxn modelId="{AB5AC577-6337-4DC9-8FBA-FB06A2DB4FE7}" type="presOf" srcId="{21E6105E-ECAB-45CD-BE5A-8D95DC760547}" destId="{EF497627-3274-49D5-BCCC-6B5F3C801E16}" srcOrd="1" destOrd="0" presId="urn:microsoft.com/office/officeart/2005/8/layout/cycle7"/>
    <dgm:cxn modelId="{B0AFC3F5-7896-4C65-BF0D-26E67AFD5F14}" type="presOf" srcId="{00B057AC-0134-4EB0-AB5E-442CFBA0D15F}" destId="{A24D79DD-1978-44A8-98D8-83FDEA16ACF3}" srcOrd="1" destOrd="0" presId="urn:microsoft.com/office/officeart/2005/8/layout/cycle7"/>
    <dgm:cxn modelId="{6C98598D-C221-49CC-9979-161B690A881D}" type="presOf" srcId="{21E6105E-ECAB-45CD-BE5A-8D95DC760547}" destId="{077DFA32-0740-48B8-9D82-5E633FB18CE1}" srcOrd="0" destOrd="0" presId="urn:microsoft.com/office/officeart/2005/8/layout/cycle7"/>
    <dgm:cxn modelId="{498A57D7-B78B-49C1-8170-8F6CC140B40F}" type="presOf" srcId="{50BAD545-C1C2-4D74-A469-6AD25121E001}" destId="{F4109953-C4CB-4FEC-B549-A29CF8571692}" srcOrd="0" destOrd="0" presId="urn:microsoft.com/office/officeart/2005/8/layout/cycle7"/>
    <dgm:cxn modelId="{B4BE1659-9207-493A-A69F-8395AE53BAA5}" type="presOf" srcId="{8C286E76-3DC3-43BC-9519-8B17527818A2}" destId="{9D1D05AA-E17E-4C41-9357-D813D289EC33}" srcOrd="0" destOrd="0" presId="urn:microsoft.com/office/officeart/2005/8/layout/cycle7"/>
    <dgm:cxn modelId="{6101E5A5-0745-493B-BD34-19455A4CE285}" srcId="{50BAD545-C1C2-4D74-A469-6AD25121E001}" destId="{98254821-ACDE-4AA6-A0C4-09CBE06D0FE6}" srcOrd="2" destOrd="0" parTransId="{7C3CD1F3-7F99-499D-9D16-9A7FEC3EE735}" sibTransId="{00B057AC-0134-4EB0-AB5E-442CFBA0D15F}"/>
    <dgm:cxn modelId="{C0A90519-A323-4EA6-9C74-155012B710D7}" type="presOf" srcId="{00B057AC-0134-4EB0-AB5E-442CFBA0D15F}" destId="{DD7CB70F-AC93-47EE-ADC3-81F98BC18B94}" srcOrd="0" destOrd="0" presId="urn:microsoft.com/office/officeart/2005/8/layout/cycle7"/>
    <dgm:cxn modelId="{6607D6C8-4193-4060-BE17-1605564465D1}" srcId="{50BAD545-C1C2-4D74-A469-6AD25121E001}" destId="{8C286E76-3DC3-43BC-9519-8B17527818A2}" srcOrd="1" destOrd="0" parTransId="{4FECBC9A-A01F-4994-8E9E-557F15246619}" sibTransId="{21E6105E-ECAB-45CD-BE5A-8D95DC760547}"/>
    <dgm:cxn modelId="{6C46D42F-81D3-4ED5-ABAD-372AD86FFBD7}" srcId="{50BAD545-C1C2-4D74-A469-6AD25121E001}" destId="{8E9E97DF-5BA2-4029-BC83-DE0207B9CC5A}" srcOrd="0" destOrd="0" parTransId="{D61E08FF-DA4F-4987-A91E-BBD2DF3FDE9C}" sibTransId="{35704AAB-07DE-46F1-AAC7-0B7D17C6BC17}"/>
    <dgm:cxn modelId="{708EE020-4974-4FB4-BD35-8D1ADC56CC90}" type="presOf" srcId="{98254821-ACDE-4AA6-A0C4-09CBE06D0FE6}" destId="{B0DE0B52-123D-41D5-BF1C-39149B8B8366}" srcOrd="0" destOrd="0" presId="urn:microsoft.com/office/officeart/2005/8/layout/cycle7"/>
    <dgm:cxn modelId="{16FFAB58-7573-4B3F-8F87-0F5E9E383C38}" type="presOf" srcId="{35704AAB-07DE-46F1-AAC7-0B7D17C6BC17}" destId="{D834490E-F215-4E72-98FF-632B6A2C6A4B}" srcOrd="1" destOrd="0" presId="urn:microsoft.com/office/officeart/2005/8/layout/cycle7"/>
    <dgm:cxn modelId="{116D10CC-1BBC-4CFD-AB02-C2063C260D21}" type="presOf" srcId="{8E9E97DF-5BA2-4029-BC83-DE0207B9CC5A}" destId="{E9017CF5-AE7C-4404-B807-74E5DC9E816A}" srcOrd="0" destOrd="0" presId="urn:microsoft.com/office/officeart/2005/8/layout/cycle7"/>
    <dgm:cxn modelId="{FF46449A-9067-49D8-9BB6-A7FEB601AD97}" type="presParOf" srcId="{F4109953-C4CB-4FEC-B549-A29CF8571692}" destId="{E9017CF5-AE7C-4404-B807-74E5DC9E816A}" srcOrd="0" destOrd="0" presId="urn:microsoft.com/office/officeart/2005/8/layout/cycle7"/>
    <dgm:cxn modelId="{19828635-65C1-4845-94D2-9E4FF267D792}" type="presParOf" srcId="{F4109953-C4CB-4FEC-B549-A29CF8571692}" destId="{165D4339-A547-4ED6-9979-28983EF75F6D}" srcOrd="1" destOrd="0" presId="urn:microsoft.com/office/officeart/2005/8/layout/cycle7"/>
    <dgm:cxn modelId="{E6DF16F7-05EB-4F91-A140-91FB883318E6}" type="presParOf" srcId="{165D4339-A547-4ED6-9979-28983EF75F6D}" destId="{D834490E-F215-4E72-98FF-632B6A2C6A4B}" srcOrd="0" destOrd="0" presId="urn:microsoft.com/office/officeart/2005/8/layout/cycle7"/>
    <dgm:cxn modelId="{9481329D-3300-4571-AF49-E01DF718D2CC}" type="presParOf" srcId="{F4109953-C4CB-4FEC-B549-A29CF8571692}" destId="{9D1D05AA-E17E-4C41-9357-D813D289EC33}" srcOrd="2" destOrd="0" presId="urn:microsoft.com/office/officeart/2005/8/layout/cycle7"/>
    <dgm:cxn modelId="{84A3908B-E585-4135-81F9-F951F697DE8E}" type="presParOf" srcId="{F4109953-C4CB-4FEC-B549-A29CF8571692}" destId="{077DFA32-0740-48B8-9D82-5E633FB18CE1}" srcOrd="3" destOrd="0" presId="urn:microsoft.com/office/officeart/2005/8/layout/cycle7"/>
    <dgm:cxn modelId="{90B2BB01-8830-4B66-8565-98A5C4526BC9}" type="presParOf" srcId="{077DFA32-0740-48B8-9D82-5E633FB18CE1}" destId="{EF497627-3274-49D5-BCCC-6B5F3C801E16}" srcOrd="0" destOrd="0" presId="urn:microsoft.com/office/officeart/2005/8/layout/cycle7"/>
    <dgm:cxn modelId="{37E034F4-5EA2-47AD-80D9-C94C6D5A7184}" type="presParOf" srcId="{F4109953-C4CB-4FEC-B549-A29CF8571692}" destId="{B0DE0B52-123D-41D5-BF1C-39149B8B8366}" srcOrd="4" destOrd="0" presId="urn:microsoft.com/office/officeart/2005/8/layout/cycle7"/>
    <dgm:cxn modelId="{C812144B-0FA2-4FBA-B810-FCC47AE5C644}" type="presParOf" srcId="{F4109953-C4CB-4FEC-B549-A29CF8571692}" destId="{DD7CB70F-AC93-47EE-ADC3-81F98BC18B94}" srcOrd="5" destOrd="0" presId="urn:microsoft.com/office/officeart/2005/8/layout/cycle7"/>
    <dgm:cxn modelId="{228D3883-4977-40A9-9F2B-3DCD14F26F37}" type="presParOf" srcId="{DD7CB70F-AC93-47EE-ADC3-81F98BC18B94}" destId="{A24D79DD-1978-44A8-98D8-83FDEA16ACF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17CF5-AE7C-4404-B807-74E5DC9E816A}">
      <dsp:nvSpPr>
        <dsp:cNvPr id="0" name=""/>
        <dsp:cNvSpPr/>
      </dsp:nvSpPr>
      <dsp:spPr>
        <a:xfrm>
          <a:off x="2633766" y="72003"/>
          <a:ext cx="1573241" cy="786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900" b="1" kern="1200" dirty="0" smtClean="0">
              <a:solidFill>
                <a:schemeClr val="tx1"/>
              </a:solidFill>
              <a:latin typeface="서울남산체 B" panose="02020603020101020101" pitchFamily="18" charset="-127"/>
              <a:ea typeface="서울남산체 B" panose="02020603020101020101" pitchFamily="18" charset="-127"/>
            </a:rPr>
            <a:t>Taste</a:t>
          </a:r>
          <a:endParaRPr lang="ko-KR" altLang="en-US" sz="2900" b="1" kern="1200" dirty="0">
            <a:solidFill>
              <a:schemeClr val="tx1"/>
            </a:solidFill>
            <a:latin typeface="서울남산체 B" panose="02020603020101020101" pitchFamily="18" charset="-127"/>
            <a:ea typeface="서울남산체 B" panose="02020603020101020101" pitchFamily="18" charset="-127"/>
          </a:endParaRPr>
        </a:p>
      </dsp:txBody>
      <dsp:txXfrm>
        <a:off x="2656805" y="95042"/>
        <a:ext cx="1527163" cy="740542"/>
      </dsp:txXfrm>
    </dsp:sp>
    <dsp:sp modelId="{165D4339-A547-4ED6-9979-28983EF75F6D}">
      <dsp:nvSpPr>
        <dsp:cNvPr id="0" name=""/>
        <dsp:cNvSpPr/>
      </dsp:nvSpPr>
      <dsp:spPr>
        <a:xfrm rot="3161413">
          <a:off x="3806808" y="1299764"/>
          <a:ext cx="708778" cy="27531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800" kern="1200"/>
        </a:p>
      </dsp:txBody>
      <dsp:txXfrm>
        <a:off x="3889403" y="1354827"/>
        <a:ext cx="543588" cy="165191"/>
      </dsp:txXfrm>
    </dsp:sp>
    <dsp:sp modelId="{9D1D05AA-E17E-4C41-9357-D813D289EC33}">
      <dsp:nvSpPr>
        <dsp:cNvPr id="0" name=""/>
        <dsp:cNvSpPr/>
      </dsp:nvSpPr>
      <dsp:spPr>
        <a:xfrm>
          <a:off x="3960439" y="2016221"/>
          <a:ext cx="1883138" cy="786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900" b="1" kern="1200" dirty="0" smtClean="0">
              <a:solidFill>
                <a:schemeClr val="tx1"/>
              </a:solidFill>
              <a:latin typeface="서울남산체 B" panose="02020603020101020101" pitchFamily="18" charset="-127"/>
              <a:ea typeface="서울남산체 B" panose="02020603020101020101" pitchFamily="18" charset="-127"/>
            </a:rPr>
            <a:t>Creativity</a:t>
          </a:r>
          <a:endParaRPr lang="ko-KR" altLang="en-US" sz="2900" b="1" kern="1200" dirty="0">
            <a:solidFill>
              <a:schemeClr val="tx1"/>
            </a:solidFill>
            <a:latin typeface="서울남산체 B" panose="02020603020101020101" pitchFamily="18" charset="-127"/>
            <a:ea typeface="서울남산체 B" panose="02020603020101020101" pitchFamily="18" charset="-127"/>
          </a:endParaRPr>
        </a:p>
      </dsp:txBody>
      <dsp:txXfrm>
        <a:off x="3983478" y="2039260"/>
        <a:ext cx="1837060" cy="740542"/>
      </dsp:txXfrm>
    </dsp:sp>
    <dsp:sp modelId="{077DFA32-0740-48B8-9D82-5E633FB18CE1}">
      <dsp:nvSpPr>
        <dsp:cNvPr id="0" name=""/>
        <dsp:cNvSpPr/>
      </dsp:nvSpPr>
      <dsp:spPr>
        <a:xfrm rot="10799998">
          <a:off x="3163064" y="2271873"/>
          <a:ext cx="708778" cy="27531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250074"/>
                <a:satOff val="-4618"/>
                <a:lumOff val="21418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250074"/>
                <a:satOff val="-4618"/>
                <a:lumOff val="21418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250074"/>
                <a:satOff val="-4618"/>
                <a:lumOff val="214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800" kern="1200"/>
        </a:p>
      </dsp:txBody>
      <dsp:txXfrm rot="10800000">
        <a:off x="3245659" y="2326936"/>
        <a:ext cx="543588" cy="165191"/>
      </dsp:txXfrm>
    </dsp:sp>
    <dsp:sp modelId="{B0DE0B52-123D-41D5-BF1C-39149B8B8366}">
      <dsp:nvSpPr>
        <dsp:cNvPr id="0" name=""/>
        <dsp:cNvSpPr/>
      </dsp:nvSpPr>
      <dsp:spPr>
        <a:xfrm>
          <a:off x="1080116" y="2016223"/>
          <a:ext cx="1994350" cy="786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900" b="1" kern="1200" dirty="0" smtClean="0">
              <a:solidFill>
                <a:schemeClr val="tx1"/>
              </a:solidFill>
              <a:latin typeface="서울남산체 B" panose="02020603020101020101" pitchFamily="18" charset="-127"/>
              <a:ea typeface="서울남산체 B" panose="02020603020101020101" pitchFamily="18" charset="-127"/>
            </a:rPr>
            <a:t>Harmony</a:t>
          </a:r>
          <a:endParaRPr lang="ko-KR" altLang="en-US" sz="2900" b="1" kern="1200" dirty="0">
            <a:solidFill>
              <a:schemeClr val="tx1"/>
            </a:solidFill>
            <a:latin typeface="서울남산체 B" panose="02020603020101020101" pitchFamily="18" charset="-127"/>
            <a:ea typeface="서울남산체 B" panose="02020603020101020101" pitchFamily="18" charset="-127"/>
          </a:endParaRPr>
        </a:p>
      </dsp:txBody>
      <dsp:txXfrm>
        <a:off x="1103155" y="2039262"/>
        <a:ext cx="1948272" cy="740542"/>
      </dsp:txXfrm>
    </dsp:sp>
    <dsp:sp modelId="{DD7CB70F-AC93-47EE-ADC3-81F98BC18B94}">
      <dsp:nvSpPr>
        <dsp:cNvPr id="0" name=""/>
        <dsp:cNvSpPr/>
      </dsp:nvSpPr>
      <dsp:spPr>
        <a:xfrm rot="18278237">
          <a:off x="2394450" y="1299765"/>
          <a:ext cx="708778" cy="27531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250074"/>
                <a:satOff val="-4618"/>
                <a:lumOff val="21418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250074"/>
                <a:satOff val="-4618"/>
                <a:lumOff val="21418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250074"/>
                <a:satOff val="-4618"/>
                <a:lumOff val="214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800" kern="1200"/>
        </a:p>
      </dsp:txBody>
      <dsp:txXfrm>
        <a:off x="2477045" y="1354828"/>
        <a:ext cx="543588" cy="165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62473-E8C2-4412-ADC0-46953E35A82D}" type="datetimeFigureOut">
              <a:rPr lang="ko-KR" altLang="en-US" smtClean="0"/>
              <a:t>2015-08-03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91FA4-7DCB-44CF-98DD-1D1CF85A80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9805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1C11-7A70-4E02-B7AD-909E5B5B44B3}" type="datetimeFigureOut">
              <a:rPr lang="ko-KR" altLang="en-US" smtClean="0"/>
              <a:t>2015-08-03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6ADA0-7249-4C45-AFA2-6E920EBE84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480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1C11-7A70-4E02-B7AD-909E5B5B44B3}" type="datetimeFigureOut">
              <a:rPr lang="ko-KR" altLang="en-US" smtClean="0"/>
              <a:t>2015-08-03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6ADA0-7249-4C45-AFA2-6E920EBE84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227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1C11-7A70-4E02-B7AD-909E5B5B44B3}" type="datetimeFigureOut">
              <a:rPr lang="ko-KR" altLang="en-US" smtClean="0"/>
              <a:t>2015-08-03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6ADA0-7249-4C45-AFA2-6E920EBE84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58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1C11-7A70-4E02-B7AD-909E5B5B44B3}" type="datetimeFigureOut">
              <a:rPr lang="ko-KR" altLang="en-US" smtClean="0"/>
              <a:t>2015-08-03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6ADA0-7249-4C45-AFA2-6E920EBE84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258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1C11-7A70-4E02-B7AD-909E5B5B44B3}" type="datetimeFigureOut">
              <a:rPr lang="ko-KR" altLang="en-US" smtClean="0"/>
              <a:t>2015-08-03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6ADA0-7249-4C45-AFA2-6E920EBE84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570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1C11-7A70-4E02-B7AD-909E5B5B44B3}" type="datetimeFigureOut">
              <a:rPr lang="ko-KR" altLang="en-US" smtClean="0"/>
              <a:t>2015-08-03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6ADA0-7249-4C45-AFA2-6E920EBE84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058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1C11-7A70-4E02-B7AD-909E5B5B44B3}" type="datetimeFigureOut">
              <a:rPr lang="ko-KR" altLang="en-US" smtClean="0"/>
              <a:t>2015-08-03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6ADA0-7249-4C45-AFA2-6E920EBE84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464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1C11-7A70-4E02-B7AD-909E5B5B44B3}" type="datetimeFigureOut">
              <a:rPr lang="ko-KR" altLang="en-US" smtClean="0"/>
              <a:t>2015-08-03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6ADA0-7249-4C45-AFA2-6E920EBE84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833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1C11-7A70-4E02-B7AD-909E5B5B44B3}" type="datetimeFigureOut">
              <a:rPr lang="ko-KR" altLang="en-US" smtClean="0"/>
              <a:t>2015-08-03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6ADA0-7249-4C45-AFA2-6E920EBE84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585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1C11-7A70-4E02-B7AD-909E5B5B44B3}" type="datetimeFigureOut">
              <a:rPr lang="ko-KR" altLang="en-US" smtClean="0"/>
              <a:t>2015-08-03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6ADA0-7249-4C45-AFA2-6E920EBE84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205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1C11-7A70-4E02-B7AD-909E5B5B44B3}" type="datetimeFigureOut">
              <a:rPr lang="ko-KR" altLang="en-US" smtClean="0"/>
              <a:t>2015-08-03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6ADA0-7249-4C45-AFA2-6E920EBE84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88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51C11-7A70-4E02-B7AD-909E5B5B44B3}" type="datetimeFigureOut">
              <a:rPr lang="ko-KR" altLang="en-US" smtClean="0"/>
              <a:t>2015-08-03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6ADA0-7249-4C45-AFA2-6E920EBE84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48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73216" y="-114709"/>
            <a:ext cx="3970784" cy="778098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2015 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제 </a:t>
            </a:r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14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회 </a:t>
            </a:r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KWC 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요리대회</a:t>
            </a:r>
            <a:endParaRPr lang="ko-KR" altLang="en-US" sz="2400" dirty="0">
              <a:solidFill>
                <a:srgbClr val="0F0F0F"/>
              </a:solidFill>
              <a:latin typeface="서울남산체 B" panose="02020603020101020101" pitchFamily="18" charset="-127"/>
              <a:ea typeface="서울남산체 B" panose="0202060302010102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644623" y="6352827"/>
            <a:ext cx="3495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2400" dirty="0">
                <a:solidFill>
                  <a:srgbClr val="1F1F1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강릉 명륜고등학교 이도훈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427984" y="1916832"/>
            <a:ext cx="43942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서울남산체 L" panose="02020603020101020101" pitchFamily="18" charset="-127"/>
                <a:ea typeface="서울남산체 L" panose="02020603020101020101" pitchFamily="18" charset="-127"/>
              </a:rPr>
              <a:t>지친 </a:t>
            </a:r>
            <a:r>
              <a:rPr lang="ko-KR" alt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남산체 L" panose="02020603020101020101" pitchFamily="18" charset="-127"/>
                <a:ea typeface="서울남산체 L" panose="02020603020101020101" pitchFamily="18" charset="-127"/>
              </a:rPr>
              <a:t>당신을</a:t>
            </a:r>
            <a:r>
              <a:rPr lang="en-US" altLang="ko-KR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남산체 L" panose="02020603020101020101" pitchFamily="18" charset="-127"/>
                <a:ea typeface="서울남산체 L" panose="02020603020101020101" pitchFamily="18" charset="-127"/>
              </a:rPr>
              <a:t>,   </a:t>
            </a:r>
            <a:r>
              <a:rPr lang="ko-KR" alt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남산체 L" panose="02020603020101020101" pitchFamily="18" charset="-127"/>
                <a:ea typeface="서울남산체 L" panose="02020603020101020101" pitchFamily="18" charset="-127"/>
              </a:rPr>
              <a:t>위한</a:t>
            </a:r>
            <a:endParaRPr lang="en-US" altLang="ko-KR" sz="6600" dirty="0" smtClean="0">
              <a:solidFill>
                <a:schemeClr val="tx1">
                  <a:lumMod val="75000"/>
                  <a:lumOff val="25000"/>
                </a:schemeClr>
              </a:solidFill>
              <a:latin typeface="서울남산체 L" panose="02020603020101020101" pitchFamily="18" charset="-127"/>
              <a:ea typeface="서울남산체 L" panose="02020603020101020101" pitchFamily="18" charset="-127"/>
            </a:endParaRPr>
          </a:p>
          <a:p>
            <a:pPr lvl="0"/>
            <a:r>
              <a:rPr lang="ko-KR" alt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남산체 L" panose="02020603020101020101" pitchFamily="18" charset="-127"/>
                <a:ea typeface="서울남산체 L" panose="02020603020101020101" pitchFamily="18" charset="-127"/>
              </a:rPr>
              <a:t>여름특식</a:t>
            </a:r>
            <a:endParaRPr lang="ko-KR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서울남산체 L" panose="02020603020101020101" pitchFamily="18" charset="-127"/>
              <a:ea typeface="서울남산체 L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299" y="619139"/>
            <a:ext cx="8568952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</a:t>
            </a: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서울남산체 L" panose="02020603020101020101" pitchFamily="18" charset="-127"/>
                <a:ea typeface="서울남산체 L" panose="02020603020101020101" pitchFamily="18" charset="-127"/>
              </a:rPr>
              <a:t>여름철 특산물을 이용한 </a:t>
            </a:r>
            <a:r>
              <a:rPr lang="ko-KR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서울남산체 L" panose="02020603020101020101" pitchFamily="18" charset="-127"/>
                <a:ea typeface="서울남산체 L" panose="02020603020101020101" pitchFamily="18" charset="-127"/>
              </a:rPr>
              <a:t>웰빙</a:t>
            </a: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서울남산체 L" panose="02020603020101020101" pitchFamily="18" charset="-127"/>
                <a:ea typeface="서울남산체 L" panose="02020603020101020101" pitchFamily="18" charset="-127"/>
              </a:rPr>
              <a:t> 음식 만들기</a:t>
            </a:r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  <a:latin typeface="서울남산체 L" panose="02020603020101020101" pitchFamily="18" charset="-127"/>
              <a:ea typeface="서울남산체 L" panose="02020603020101020101" pitchFamily="18" charset="-127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" name="그림 19" descr="무제-2 복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52827"/>
            <a:ext cx="1403648" cy="5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2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73216" y="-114709"/>
            <a:ext cx="3970784" cy="778098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2015 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제 </a:t>
            </a:r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14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회 </a:t>
            </a:r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KWC 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요리대회</a:t>
            </a:r>
            <a:endParaRPr lang="ko-KR" altLang="en-US" sz="2400" dirty="0">
              <a:solidFill>
                <a:srgbClr val="0F0F0F"/>
              </a:solidFill>
              <a:latin typeface="서울남산체 B" panose="02020603020101020101" pitchFamily="18" charset="-127"/>
              <a:ea typeface="서울남산체 B" panose="02020603020101020101" pitchFamily="18" charset="-127"/>
            </a:endParaRPr>
          </a:p>
        </p:txBody>
      </p:sp>
      <p:pic>
        <p:nvPicPr>
          <p:cNvPr id="3" name="그림 2" descr="무제-2 복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10" y="6309320"/>
            <a:ext cx="1619672" cy="54868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644623" y="6352827"/>
            <a:ext cx="3495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강릉 명륜고등학교 이도훈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48680"/>
            <a:ext cx="8712968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                                                                           2.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연잎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 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영양밥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-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요리 과정 사진</a:t>
            </a:r>
          </a:p>
        </p:txBody>
      </p:sp>
      <p:pic>
        <p:nvPicPr>
          <p:cNvPr id="4098" name="Picture 2" descr="C:\Users\Jaydon\Desktop\KakaoTalk_20150803_1648127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9" y="3654832"/>
            <a:ext cx="2592735" cy="186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aydon\Desktop\KakaoTalk_20150803_1648128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34162"/>
            <a:ext cx="259228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aydon\Desktop\KakaoTalk_20150803_1648146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69260"/>
            <a:ext cx="2088232" cy="20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aydon\Desktop\KakaoTalk_20150803_16481498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45" y="1001857"/>
            <a:ext cx="2450764" cy="205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Jaydon\Desktop\KakaoTalk_20150803_16475893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330" y="1001857"/>
            <a:ext cx="3284299" cy="237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37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73216" y="-114709"/>
            <a:ext cx="3970784" cy="778098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2015 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제 </a:t>
            </a:r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14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회 </a:t>
            </a:r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KWC 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요리대회</a:t>
            </a:r>
            <a:endParaRPr lang="ko-KR" altLang="en-US" sz="2400" dirty="0">
              <a:solidFill>
                <a:srgbClr val="0F0F0F"/>
              </a:solidFill>
              <a:latin typeface="서울남산체 B" panose="02020603020101020101" pitchFamily="18" charset="-127"/>
              <a:ea typeface="서울남산체 B" panose="02020603020101020101" pitchFamily="18" charset="-127"/>
            </a:endParaRPr>
          </a:p>
        </p:txBody>
      </p:sp>
      <p:pic>
        <p:nvPicPr>
          <p:cNvPr id="3" name="그림 2" descr="무제-2 복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10" y="6309320"/>
            <a:ext cx="1619672" cy="54868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644623" y="6352827"/>
            <a:ext cx="3495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강릉 명륜고등학교 이도훈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48680"/>
            <a:ext cx="8712968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                                                                      2.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연잎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 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영양밥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-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재료 및 분량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,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레시피</a:t>
            </a:r>
            <a:endParaRPr lang="ko-KR" altLang="en-US" dirty="0" smtClean="0">
              <a:latin typeface="서울남산체 L" panose="02020603020101020101" pitchFamily="18" charset="-127"/>
              <a:ea typeface="서울남산체 L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268760"/>
            <a:ext cx="8568952" cy="923330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주재료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: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잡곡쌀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 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250g,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가지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1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개</a:t>
            </a:r>
            <a:r>
              <a:rPr lang="en-US" altLang="ko-KR" dirty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,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느타리버섯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1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팩</a:t>
            </a:r>
            <a:endParaRPr lang="en-US" altLang="ko-KR" dirty="0" smtClean="0">
              <a:latin typeface="서울남산체 L" panose="02020603020101020101" pitchFamily="18" charset="-127"/>
              <a:ea typeface="서울남산체 L" panose="02020603020101020101" pitchFamily="18" charset="-127"/>
            </a:endParaRPr>
          </a:p>
          <a:p>
            <a:endParaRPr lang="en-US" altLang="ko-KR" dirty="0" smtClean="0">
              <a:latin typeface="서울남산체 L" panose="02020603020101020101" pitchFamily="18" charset="-127"/>
              <a:ea typeface="서울남산체 L" panose="02020603020101020101" pitchFamily="18" charset="-127"/>
            </a:endParaRPr>
          </a:p>
          <a:p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양념재료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: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간장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3TS,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다진파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1TS,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고추가루약</a:t>
            </a:r>
            <a:r>
              <a:rPr lang="ko-KR" altLang="en-US" dirty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간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,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들기름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1TS,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홍고추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,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청고추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,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깨소금 약간씩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967037"/>
              </p:ext>
            </p:extLst>
          </p:nvPr>
        </p:nvGraphicFramePr>
        <p:xfrm>
          <a:off x="290043" y="2420888"/>
          <a:ext cx="8550217" cy="364468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09549"/>
                <a:gridCol w="7940668"/>
              </a:tblGrid>
              <a:tr h="60744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latin typeface="서울남산체 EB" panose="02020603020101020101" pitchFamily="18" charset="-127"/>
                          <a:ea typeface="서울남산체 EB" panose="02020603020101020101" pitchFamily="18" charset="-127"/>
                        </a:rPr>
                        <a:t>1.</a:t>
                      </a:r>
                      <a:endParaRPr lang="ko-KR" altLang="en-US" b="1" dirty="0">
                        <a:latin typeface="서울남산체 EB" panose="02020603020101020101" pitchFamily="18" charset="-127"/>
                        <a:ea typeface="서울남산체 EB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잡곡 쌀은 </a:t>
                      </a:r>
                      <a:r>
                        <a:rPr lang="en-US" altLang="ko-KR" b="0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30</a:t>
                      </a:r>
                      <a:r>
                        <a:rPr lang="ko-KR" altLang="en-US" b="0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분간 불려서 체에 건져서 준비한다</a:t>
                      </a:r>
                      <a:r>
                        <a:rPr lang="en-US" altLang="ko-KR" b="0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.</a:t>
                      </a:r>
                      <a:endParaRPr lang="ko-KR" altLang="en-US" b="0" dirty="0">
                        <a:latin typeface="서울남산체 L" panose="02020603020101020101" pitchFamily="18" charset="-127"/>
                        <a:ea typeface="서울남산체 L" panose="02020603020101020101" pitchFamily="18" charset="-127"/>
                      </a:endParaRPr>
                    </a:p>
                  </a:txBody>
                  <a:tcPr/>
                </a:tc>
              </a:tr>
              <a:tr h="60744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latin typeface="서울남산체 EB" panose="02020603020101020101" pitchFamily="18" charset="-127"/>
                          <a:ea typeface="서울남산체 EB" panose="02020603020101020101" pitchFamily="18" charset="-127"/>
                        </a:rPr>
                        <a:t>2.</a:t>
                      </a:r>
                      <a:endParaRPr lang="ko-KR" altLang="en-US" b="1" dirty="0">
                        <a:latin typeface="서울남산체 EB" panose="02020603020101020101" pitchFamily="18" charset="-127"/>
                        <a:ea typeface="서울남산체 EB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가지는 깍둑썰기를 하고 느타리버섯은 </a:t>
                      </a:r>
                      <a:r>
                        <a:rPr lang="ko-KR" altLang="en-US" dirty="0" err="1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찟어서</a:t>
                      </a:r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 준비한다</a:t>
                      </a:r>
                      <a:r>
                        <a:rPr lang="en-US" altLang="ko-KR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..</a:t>
                      </a:r>
                      <a:endParaRPr lang="ko-KR" altLang="en-US" dirty="0">
                        <a:latin typeface="서울남산체 L" panose="02020603020101020101" pitchFamily="18" charset="-127"/>
                        <a:ea typeface="서울남산체 L" panose="02020603020101020101" pitchFamily="18" charset="-127"/>
                      </a:endParaRPr>
                    </a:p>
                  </a:txBody>
                  <a:tcPr/>
                </a:tc>
              </a:tr>
              <a:tr h="60744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latin typeface="서울남산체 EB" panose="02020603020101020101" pitchFamily="18" charset="-127"/>
                          <a:ea typeface="서울남산체 EB" panose="02020603020101020101" pitchFamily="18" charset="-127"/>
                        </a:rPr>
                        <a:t>3.</a:t>
                      </a:r>
                      <a:endParaRPr lang="ko-KR" altLang="en-US" b="1" dirty="0">
                        <a:latin typeface="서울남산체 EB" panose="02020603020101020101" pitchFamily="18" charset="-127"/>
                        <a:ea typeface="서울남산체 EB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냄비에 밥을 짓고 </a:t>
                      </a:r>
                      <a:r>
                        <a:rPr lang="en-US" altLang="ko-KR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10</a:t>
                      </a:r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분간 뜸을 </a:t>
                      </a:r>
                      <a:r>
                        <a:rPr lang="ko-KR" altLang="en-US" dirty="0" err="1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들일때</a:t>
                      </a:r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 가지와 느타리버섯을 넣고 뜸을 드린다</a:t>
                      </a:r>
                      <a:endParaRPr lang="ko-KR" altLang="en-US" dirty="0">
                        <a:latin typeface="서울남산체 L" panose="02020603020101020101" pitchFamily="18" charset="-127"/>
                        <a:ea typeface="서울남산체 L" panose="02020603020101020101" pitchFamily="18" charset="-127"/>
                      </a:endParaRPr>
                    </a:p>
                  </a:txBody>
                  <a:tcPr/>
                </a:tc>
              </a:tr>
              <a:tr h="60744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latin typeface="서울남산체 EB" panose="02020603020101020101" pitchFamily="18" charset="-127"/>
                          <a:ea typeface="서울남산체 EB" panose="02020603020101020101" pitchFamily="18" charset="-127"/>
                        </a:rPr>
                        <a:t>4.</a:t>
                      </a:r>
                      <a:endParaRPr lang="ko-KR" altLang="en-US" b="1" dirty="0">
                        <a:latin typeface="서울남산체 EB" panose="02020603020101020101" pitchFamily="18" charset="-127"/>
                        <a:ea typeface="서울남산체 EB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다</a:t>
                      </a:r>
                      <a:r>
                        <a:rPr lang="ko-KR" altLang="en-US" baseline="0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 된 밥을 </a:t>
                      </a:r>
                      <a:r>
                        <a:rPr lang="ko-KR" altLang="en-US" baseline="0" dirty="0" err="1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연잎으로</a:t>
                      </a:r>
                      <a:r>
                        <a:rPr lang="ko-KR" altLang="en-US" baseline="0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 감싼 후에 </a:t>
                      </a:r>
                      <a:r>
                        <a:rPr lang="ko-KR" altLang="en-US" baseline="0" dirty="0" err="1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찜기에</a:t>
                      </a:r>
                      <a:r>
                        <a:rPr lang="ko-KR" altLang="en-US" baseline="0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 </a:t>
                      </a:r>
                      <a:r>
                        <a:rPr lang="en-US" altLang="ko-KR" baseline="0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40</a:t>
                      </a:r>
                      <a:r>
                        <a:rPr lang="ko-KR" altLang="en-US" baseline="0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분 정도 찐다</a:t>
                      </a:r>
                      <a:r>
                        <a:rPr lang="en-US" altLang="ko-KR" baseline="0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.</a:t>
                      </a:r>
                      <a:endParaRPr lang="ko-KR" altLang="en-US" dirty="0">
                        <a:latin typeface="서울남산체 L" panose="02020603020101020101" pitchFamily="18" charset="-127"/>
                        <a:ea typeface="서울남산체 L" panose="02020603020101020101" pitchFamily="18" charset="-127"/>
                      </a:endParaRPr>
                    </a:p>
                  </a:txBody>
                  <a:tcPr/>
                </a:tc>
              </a:tr>
              <a:tr h="60744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latin typeface="서울남산체 EB" panose="02020603020101020101" pitchFamily="18" charset="-127"/>
                          <a:ea typeface="서울남산체 EB" panose="02020603020101020101" pitchFamily="18" charset="-127"/>
                        </a:rPr>
                        <a:t>5.</a:t>
                      </a:r>
                      <a:endParaRPr lang="ko-KR" altLang="en-US" b="1" dirty="0">
                        <a:latin typeface="서울남산체 EB" panose="02020603020101020101" pitchFamily="18" charset="-127"/>
                        <a:ea typeface="서울남산체 EB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파와 </a:t>
                      </a:r>
                      <a:r>
                        <a:rPr lang="ko-KR" altLang="en-US" dirty="0" err="1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홍고추</a:t>
                      </a:r>
                      <a:r>
                        <a:rPr lang="en-US" altLang="ko-KR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,</a:t>
                      </a:r>
                      <a:r>
                        <a:rPr lang="ko-KR" altLang="en-US" dirty="0" err="1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청고추를</a:t>
                      </a:r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 다지고 양념재료와 함께 섞어 양념장을 준비한다</a:t>
                      </a:r>
                      <a:r>
                        <a:rPr lang="en-US" altLang="ko-KR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.</a:t>
                      </a:r>
                      <a:endParaRPr lang="ko-KR" altLang="en-US" dirty="0">
                        <a:latin typeface="서울남산체 L" panose="02020603020101020101" pitchFamily="18" charset="-127"/>
                        <a:ea typeface="서울남산체 L" panose="02020603020101020101" pitchFamily="18" charset="-127"/>
                      </a:endParaRPr>
                    </a:p>
                  </a:txBody>
                  <a:tcPr/>
                </a:tc>
              </a:tr>
              <a:tr h="60744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latin typeface="서울남산체 EB" panose="02020603020101020101" pitchFamily="18" charset="-127"/>
                          <a:ea typeface="서울남산체 EB" panose="02020603020101020101" pitchFamily="18" charset="-127"/>
                        </a:rPr>
                        <a:t>6.</a:t>
                      </a:r>
                      <a:endParaRPr lang="ko-KR" altLang="en-US" b="1" dirty="0">
                        <a:latin typeface="서울남산체 EB" panose="02020603020101020101" pitchFamily="18" charset="-127"/>
                        <a:ea typeface="서울남산체 EB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접시에 </a:t>
                      </a:r>
                      <a:r>
                        <a:rPr lang="ko-KR" altLang="en-US" dirty="0" err="1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연입을</a:t>
                      </a:r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 펼쳐 보기 좋게 담아서 완성한다</a:t>
                      </a:r>
                      <a:r>
                        <a:rPr lang="en-US" altLang="ko-KR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.        </a:t>
                      </a:r>
                      <a:endParaRPr lang="ko-KR" altLang="en-US" dirty="0">
                        <a:latin typeface="서울남산체 L" panose="02020603020101020101" pitchFamily="18" charset="-127"/>
                        <a:ea typeface="서울남산체 L" panose="02020603020101020101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5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73216" y="-114709"/>
            <a:ext cx="3970784" cy="778098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2015 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제 </a:t>
            </a:r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14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회 </a:t>
            </a:r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KWC 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요리대회</a:t>
            </a:r>
            <a:endParaRPr lang="ko-KR" altLang="en-US" sz="2400" dirty="0">
              <a:solidFill>
                <a:srgbClr val="0F0F0F"/>
              </a:solidFill>
              <a:latin typeface="서울남산체 B" panose="02020603020101020101" pitchFamily="18" charset="-127"/>
              <a:ea typeface="서울남산체 B" panose="02020603020101020101" pitchFamily="18" charset="-127"/>
            </a:endParaRPr>
          </a:p>
        </p:txBody>
      </p:sp>
      <p:pic>
        <p:nvPicPr>
          <p:cNvPr id="3" name="그림 2" descr="무제-2 복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10" y="6309320"/>
            <a:ext cx="1619672" cy="54868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644623" y="6352827"/>
            <a:ext cx="3495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강릉 명륜고등학교 이도훈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548680"/>
            <a:ext cx="8568952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                                       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3.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오징어로 감싼 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미나리초회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-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오징어 속에 미나리 숨었네</a:t>
            </a:r>
            <a:endParaRPr lang="ko-KR" altLang="en-US" dirty="0">
              <a:latin typeface="서울남산체 L" panose="02020603020101020101" pitchFamily="18" charset="-127"/>
              <a:ea typeface="서울남산체 L" panose="02020603020101020101" pitchFamily="18" charset="-127"/>
            </a:endParaRPr>
          </a:p>
        </p:txBody>
      </p:sp>
      <p:pic>
        <p:nvPicPr>
          <p:cNvPr id="5122" name="Picture 2" descr="C:\Users\Jaydon\Desktop\KakaoTalk_20150803_1647556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3224"/>
            <a:ext cx="7052390" cy="511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7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73216" y="-114709"/>
            <a:ext cx="3970784" cy="778098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2015 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제 </a:t>
            </a:r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14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회 </a:t>
            </a:r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KWC 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요리대회</a:t>
            </a:r>
            <a:endParaRPr lang="ko-KR" altLang="en-US" sz="2400" dirty="0">
              <a:solidFill>
                <a:srgbClr val="0F0F0F"/>
              </a:solidFill>
              <a:latin typeface="서울남산체 B" panose="02020603020101020101" pitchFamily="18" charset="-127"/>
              <a:ea typeface="서울남산체 B" panose="02020603020101020101" pitchFamily="18" charset="-127"/>
            </a:endParaRPr>
          </a:p>
        </p:txBody>
      </p:sp>
      <p:pic>
        <p:nvPicPr>
          <p:cNvPr id="3" name="그림 2" descr="무제-2 복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10" y="6309320"/>
            <a:ext cx="1619672" cy="54868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644623" y="6352827"/>
            <a:ext cx="3495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강릉 명륜고등학교 이도훈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9793" y="548680"/>
            <a:ext cx="8568952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                                         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3-1.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오징어로 감싼 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미나리초회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 메뉴 선정배경과 효능</a:t>
            </a:r>
            <a:endParaRPr lang="ko-KR" altLang="en-US" dirty="0">
              <a:latin typeface="서울남산체 L" panose="02020603020101020101" pitchFamily="18" charset="-127"/>
              <a:ea typeface="서울남산체 L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793" y="1412776"/>
            <a:ext cx="1697182" cy="400110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서울남산체 B" panose="02020603020101020101" pitchFamily="18" charset="-127"/>
                <a:ea typeface="서울남산체 B" panose="02020603020101020101" pitchFamily="18" charset="-127"/>
              </a:rPr>
              <a:t>메뉴 선정배경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793" y="1873911"/>
            <a:ext cx="7956623" cy="923330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입맛도 잃어버리게 만드는 무더위 속에서 입맛으로 돌아오게 할 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매콤새콤하고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 신선한 맛을 찾다가 보니 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미나리초회가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 생각 났는데 거기에 오징어를 감싸서 좋은 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식감과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 맛을 나게 만들었다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.</a:t>
            </a:r>
            <a:endParaRPr lang="ko-KR" altLang="en-US" dirty="0" smtClean="0">
              <a:latin typeface="서울남산체 L" panose="02020603020101020101" pitchFamily="18" charset="-127"/>
              <a:ea typeface="서울남산체 L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783" y="3165798"/>
            <a:ext cx="714825" cy="400110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서울남산체 B" panose="02020603020101020101" pitchFamily="18" charset="-127"/>
                <a:ea typeface="서울남산체 B" panose="02020603020101020101" pitchFamily="18" charset="-127"/>
              </a:rPr>
              <a:t>효능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206" y="3624451"/>
            <a:ext cx="8136904" cy="646331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미나리는 사시사철 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즐길수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 있는 건강식품이고 여름이 제철인 오징어를 사용함으로써 미나리의 해독작용과 오징어의 피로회복으로 여름에 지친 심신을 회복할 수 있다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.</a:t>
            </a:r>
            <a:endParaRPr lang="ko-KR" altLang="en-US" dirty="0" smtClean="0">
              <a:latin typeface="서울남산체 L" panose="02020603020101020101" pitchFamily="18" charset="-127"/>
              <a:ea typeface="서울남산체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57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73216" y="-114709"/>
            <a:ext cx="3970784" cy="778098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2015 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제 </a:t>
            </a:r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14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회 </a:t>
            </a:r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KWC 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요리대회</a:t>
            </a:r>
            <a:endParaRPr lang="ko-KR" altLang="en-US" sz="2400" dirty="0">
              <a:solidFill>
                <a:srgbClr val="0F0F0F"/>
              </a:solidFill>
              <a:latin typeface="서울남산체 B" panose="02020603020101020101" pitchFamily="18" charset="-127"/>
              <a:ea typeface="서울남산체 B" panose="02020603020101020101" pitchFamily="18" charset="-127"/>
            </a:endParaRPr>
          </a:p>
        </p:txBody>
      </p:sp>
      <p:pic>
        <p:nvPicPr>
          <p:cNvPr id="3" name="그림 2" descr="무제-2 복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10" y="6309320"/>
            <a:ext cx="1619672" cy="54868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644623" y="6352827"/>
            <a:ext cx="3495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강릉 명륜고등학교 이도훈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548680"/>
            <a:ext cx="8568952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                                                     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3.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오징어로 감싼 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미나리초회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-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요리 과정 사진</a:t>
            </a:r>
            <a:endParaRPr lang="ko-KR" altLang="en-US" dirty="0">
              <a:latin typeface="서울남산체 L" panose="02020603020101020101" pitchFamily="18" charset="-127"/>
              <a:ea typeface="서울남산체 L" panose="02020603020101020101" pitchFamily="18" charset="-127"/>
            </a:endParaRPr>
          </a:p>
        </p:txBody>
      </p:sp>
      <p:pic>
        <p:nvPicPr>
          <p:cNvPr id="6146" name="Picture 2" descr="C:\Users\Jaydon\Desktop\KakaoTalk_20150803_1648145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3877406" cy="398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aydon\Desktop\KakaoTalk_20150803_1648123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484" y="1281334"/>
            <a:ext cx="2746475" cy="467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70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73216" y="-114709"/>
            <a:ext cx="3970784" cy="778098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2015 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제 </a:t>
            </a:r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14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회 </a:t>
            </a:r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KWC 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요리대회</a:t>
            </a:r>
            <a:endParaRPr lang="ko-KR" altLang="en-US" sz="2400" dirty="0">
              <a:solidFill>
                <a:srgbClr val="0F0F0F"/>
              </a:solidFill>
              <a:latin typeface="서울남산체 B" panose="02020603020101020101" pitchFamily="18" charset="-127"/>
              <a:ea typeface="서울남산체 B" panose="02020603020101020101" pitchFamily="18" charset="-127"/>
            </a:endParaRPr>
          </a:p>
        </p:txBody>
      </p:sp>
      <p:pic>
        <p:nvPicPr>
          <p:cNvPr id="3" name="그림 2" descr="무제-2 복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10" y="6309320"/>
            <a:ext cx="1619672" cy="54868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644623" y="6352827"/>
            <a:ext cx="3495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강릉 명륜고등학교 이도훈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548680"/>
            <a:ext cx="8568952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                                               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3.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오징어로 감싼 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미나리초회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-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재료 및 분량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,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레시피</a:t>
            </a:r>
            <a:endParaRPr lang="ko-KR" altLang="en-US" dirty="0">
              <a:latin typeface="서울남산체 L" panose="02020603020101020101" pitchFamily="18" charset="-127"/>
              <a:ea typeface="서울남산체 L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196752"/>
            <a:ext cx="8568952" cy="923330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주재료</a:t>
            </a:r>
            <a:r>
              <a:rPr lang="en-US" altLang="ko-KR" dirty="0" smtClean="0"/>
              <a:t>:</a:t>
            </a:r>
            <a:r>
              <a:rPr lang="ko-KR" altLang="en-US" dirty="0" smtClean="0"/>
              <a:t>오징어 </a:t>
            </a:r>
            <a:r>
              <a:rPr lang="en-US" altLang="ko-KR" dirty="0" smtClean="0"/>
              <a:t>2</a:t>
            </a:r>
            <a:r>
              <a:rPr lang="ko-KR" altLang="en-US" dirty="0" smtClean="0"/>
              <a:t>마리</a:t>
            </a:r>
            <a:r>
              <a:rPr lang="en-US" altLang="ko-KR" dirty="0" smtClean="0"/>
              <a:t>,</a:t>
            </a:r>
            <a:r>
              <a:rPr lang="ko-KR" altLang="en-US" dirty="0" smtClean="0"/>
              <a:t>미나리</a:t>
            </a:r>
            <a:r>
              <a:rPr lang="en-US" altLang="ko-KR" dirty="0" smtClean="0"/>
              <a:t>300g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양념장</a:t>
            </a:r>
            <a:r>
              <a:rPr lang="en-US" altLang="ko-KR" dirty="0" smtClean="0"/>
              <a:t>(</a:t>
            </a:r>
            <a:r>
              <a:rPr lang="ko-KR" altLang="en-US" dirty="0" smtClean="0"/>
              <a:t>초고추장</a:t>
            </a:r>
            <a:r>
              <a:rPr lang="en-US" altLang="ko-KR" dirty="0" smtClean="0"/>
              <a:t>):</a:t>
            </a:r>
            <a:r>
              <a:rPr lang="ko-KR" altLang="en-US" dirty="0" smtClean="0"/>
              <a:t>고추장</a:t>
            </a:r>
            <a:r>
              <a:rPr lang="en-US" altLang="ko-KR" dirty="0" smtClean="0"/>
              <a:t>3TS,</a:t>
            </a:r>
            <a:r>
              <a:rPr lang="ko-KR" altLang="en-US" dirty="0" smtClean="0"/>
              <a:t>사이다</a:t>
            </a:r>
            <a:r>
              <a:rPr lang="en-US" altLang="ko-KR" dirty="0" smtClean="0"/>
              <a:t>1TS,</a:t>
            </a:r>
            <a:r>
              <a:rPr lang="ko-KR" altLang="en-US" dirty="0" smtClean="0"/>
              <a:t>식초</a:t>
            </a:r>
            <a:r>
              <a:rPr lang="en-US" altLang="ko-KR" dirty="0" smtClean="0"/>
              <a:t>1TS,</a:t>
            </a:r>
            <a:r>
              <a:rPr lang="ko-KR" altLang="en-US" dirty="0" smtClean="0"/>
              <a:t>설탕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다진마늘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다진파</a:t>
            </a:r>
            <a:r>
              <a:rPr lang="ko-KR" altLang="en-US" dirty="0" smtClean="0"/>
              <a:t> 약간씩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156888"/>
              </p:ext>
            </p:extLst>
          </p:nvPr>
        </p:nvGraphicFramePr>
        <p:xfrm>
          <a:off x="432730" y="2420888"/>
          <a:ext cx="8568952" cy="304356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10878"/>
                <a:gridCol w="7958074"/>
              </a:tblGrid>
              <a:tr h="56166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latin typeface="서울남산체 EB" panose="02020603020101020101" pitchFamily="18" charset="-127"/>
                          <a:ea typeface="서울남산체 EB" panose="02020603020101020101" pitchFamily="18" charset="-127"/>
                        </a:rPr>
                        <a:t>1.</a:t>
                      </a:r>
                      <a:endParaRPr lang="ko-KR" altLang="en-US" b="1" dirty="0">
                        <a:latin typeface="서울남산체 EB" panose="02020603020101020101" pitchFamily="18" charset="-127"/>
                        <a:ea typeface="서울남산체 EB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오징어는 내장과 껍질을 제거 한 후 안쪽에 잔 칼집을 낸다</a:t>
                      </a:r>
                      <a:r>
                        <a:rPr lang="en-US" altLang="ko-KR" b="0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.</a:t>
                      </a:r>
                      <a:endParaRPr lang="ko-KR" altLang="en-US" b="0" dirty="0">
                        <a:latin typeface="서울남산체 L" panose="02020603020101020101" pitchFamily="18" charset="-127"/>
                        <a:ea typeface="서울남산체 L" panose="02020603020101020101" pitchFamily="18" charset="-127"/>
                      </a:endParaRPr>
                    </a:p>
                  </a:txBody>
                  <a:tcPr/>
                </a:tc>
              </a:tr>
              <a:tr h="56166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latin typeface="서울남산체 EB" panose="02020603020101020101" pitchFamily="18" charset="-127"/>
                          <a:ea typeface="서울남산체 EB" panose="02020603020101020101" pitchFamily="18" charset="-127"/>
                        </a:rPr>
                        <a:t>2.</a:t>
                      </a:r>
                      <a:endParaRPr lang="ko-KR" altLang="en-US" b="1" dirty="0">
                        <a:latin typeface="서울남산체 EB" panose="02020603020101020101" pitchFamily="18" charset="-127"/>
                        <a:ea typeface="서울남산체 EB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끓는 물에 오징어 다리를 살짝 삶는다</a:t>
                      </a:r>
                      <a:r>
                        <a:rPr lang="en-US" altLang="ko-KR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.</a:t>
                      </a:r>
                      <a:endParaRPr lang="ko-KR" altLang="en-US" dirty="0">
                        <a:latin typeface="서울남산체 L" panose="02020603020101020101" pitchFamily="18" charset="-127"/>
                        <a:ea typeface="서울남산체 L" panose="02020603020101020101" pitchFamily="18" charset="-127"/>
                      </a:endParaRPr>
                    </a:p>
                  </a:txBody>
                  <a:tcPr/>
                </a:tc>
              </a:tr>
              <a:tr h="56166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latin typeface="서울남산체 EB" panose="02020603020101020101" pitchFamily="18" charset="-127"/>
                          <a:ea typeface="서울남산체 EB" panose="02020603020101020101" pitchFamily="18" charset="-127"/>
                        </a:rPr>
                        <a:t>3.</a:t>
                      </a:r>
                      <a:endParaRPr lang="ko-KR" altLang="en-US" b="1" dirty="0">
                        <a:latin typeface="서울남산체 EB" panose="02020603020101020101" pitchFamily="18" charset="-127"/>
                        <a:ea typeface="서울남산체 EB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미나리는 다듬어 씻어 끓는 물에 소금을 살짝</a:t>
                      </a:r>
                      <a:r>
                        <a:rPr lang="ko-KR" altLang="en-US" baseline="0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 넣고 데쳐 찬물에 헹군 뒤 물기를 짜고 반으로 자른다</a:t>
                      </a:r>
                      <a:r>
                        <a:rPr lang="en-US" altLang="ko-KR" baseline="0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.</a:t>
                      </a:r>
                      <a:endParaRPr lang="ko-KR" altLang="en-US" dirty="0">
                        <a:latin typeface="서울남산체 L" panose="02020603020101020101" pitchFamily="18" charset="-127"/>
                        <a:ea typeface="서울남산체 L" panose="02020603020101020101" pitchFamily="18" charset="-127"/>
                      </a:endParaRPr>
                    </a:p>
                  </a:txBody>
                  <a:tcPr/>
                </a:tc>
              </a:tr>
              <a:tr h="56166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latin typeface="서울남산체 EB" panose="02020603020101020101" pitchFamily="18" charset="-127"/>
                          <a:ea typeface="서울남산체 EB" panose="02020603020101020101" pitchFamily="18" charset="-127"/>
                        </a:rPr>
                        <a:t>4.</a:t>
                      </a:r>
                      <a:endParaRPr lang="ko-KR" altLang="en-US" b="1" dirty="0">
                        <a:latin typeface="서울남산체 EB" panose="02020603020101020101" pitchFamily="18" charset="-127"/>
                        <a:ea typeface="서울남산체 EB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1</a:t>
                      </a:r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의 오징어 뒷면이 위로 오게 펼친 후에 </a:t>
                      </a:r>
                      <a:r>
                        <a:rPr lang="en-US" altLang="ko-KR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3</a:t>
                      </a:r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의 데친 미나리를 넓게 펴고 그 위에 오징어 다리를 올려 돌돌 말아 요리용 실로 고정한다</a:t>
                      </a:r>
                      <a:r>
                        <a:rPr lang="en-US" altLang="ko-KR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.</a:t>
                      </a:r>
                      <a:endParaRPr lang="ko-KR" altLang="en-US" dirty="0">
                        <a:latin typeface="서울남산체 L" panose="02020603020101020101" pitchFamily="18" charset="-127"/>
                        <a:ea typeface="서울남산체 L" panose="02020603020101020101" pitchFamily="18" charset="-127"/>
                      </a:endParaRPr>
                    </a:p>
                  </a:txBody>
                  <a:tcPr/>
                </a:tc>
              </a:tr>
              <a:tr h="56166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latin typeface="서울남산체 EB" panose="02020603020101020101" pitchFamily="18" charset="-127"/>
                          <a:ea typeface="서울남산체 EB" panose="02020603020101020101" pitchFamily="18" charset="-127"/>
                        </a:rPr>
                        <a:t>5.</a:t>
                      </a:r>
                      <a:endParaRPr lang="ko-KR" altLang="en-US" b="1" dirty="0">
                        <a:latin typeface="서울남산체 EB" panose="02020603020101020101" pitchFamily="18" charset="-127"/>
                        <a:ea typeface="서울남산체 EB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4</a:t>
                      </a:r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를 김이 오른 찜통에 넣어 </a:t>
                      </a:r>
                      <a:r>
                        <a:rPr lang="en-US" altLang="ko-KR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5</a:t>
                      </a:r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분간 찐 후 요리용 실로 제거하고 먹기 좋게 잘라 초고추장에 곁들여 낸다</a:t>
                      </a:r>
                      <a:r>
                        <a:rPr lang="en-US" altLang="ko-KR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.</a:t>
                      </a:r>
                      <a:endParaRPr lang="ko-KR" altLang="en-US" dirty="0">
                        <a:latin typeface="서울남산체 L" panose="02020603020101020101" pitchFamily="18" charset="-127"/>
                        <a:ea typeface="서울남산체 L" panose="02020603020101020101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20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73216" y="-114709"/>
            <a:ext cx="3970784" cy="778098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2015 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제 </a:t>
            </a:r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14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회 </a:t>
            </a:r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KWC 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요리대회</a:t>
            </a:r>
            <a:endParaRPr lang="ko-KR" altLang="en-US" sz="2400" dirty="0">
              <a:solidFill>
                <a:srgbClr val="0F0F0F"/>
              </a:solidFill>
              <a:latin typeface="서울남산체 B" panose="02020603020101020101" pitchFamily="18" charset="-127"/>
              <a:ea typeface="서울남산체 B" panose="02020603020101020101" pitchFamily="18" charset="-127"/>
            </a:endParaRPr>
          </a:p>
        </p:txBody>
      </p:sp>
      <p:pic>
        <p:nvPicPr>
          <p:cNvPr id="3" name="그림 2" descr="무제-2 복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10" y="6309320"/>
            <a:ext cx="1619672" cy="54868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644623" y="6352827"/>
            <a:ext cx="3495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강릉 명륜고등학교 이도훈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548680"/>
            <a:ext cx="8568952" cy="400110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서울남산체 B" panose="02020603020101020101" pitchFamily="18" charset="-127"/>
                <a:ea typeface="서울남산체 B" panose="02020603020101020101" pitchFamily="18" charset="-127"/>
              </a:rPr>
              <a:t>                                                                                     완성품 사진</a:t>
            </a:r>
            <a:endParaRPr lang="ko-KR" altLang="en-US" sz="2000" dirty="0">
              <a:latin typeface="서울남산체 B" panose="02020603020101020101" pitchFamily="18" charset="-127"/>
              <a:ea typeface="서울남산체 B" panose="02020603020101020101" pitchFamily="18" charset="-127"/>
            </a:endParaRPr>
          </a:p>
        </p:txBody>
      </p:sp>
      <p:pic>
        <p:nvPicPr>
          <p:cNvPr id="7170" name="Picture 2" descr="C:\Users\Jaydon\Desktop\KakaoTalk_20150803_1647571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948789"/>
            <a:ext cx="8335714" cy="478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7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242096548"/>
              </p:ext>
            </p:extLst>
          </p:nvPr>
        </p:nvGraphicFramePr>
        <p:xfrm>
          <a:off x="1115616" y="836712"/>
          <a:ext cx="6840760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5909" y="4077072"/>
            <a:ext cx="8136904" cy="2031325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KWC</a:t>
            </a:r>
            <a:r>
              <a:rPr lang="ko-KR" altLang="en-US" dirty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 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공모전에 참가하게 되었을 때 제가 가장 중요시 여긴 것은 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Taste(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맛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),Harmony(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어울림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),Creativity(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창의성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) 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입니다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.</a:t>
            </a:r>
          </a:p>
          <a:p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위 세가지 조건을 충족시키며 창조적인 사회에 어울릴 만한 음식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.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 </a:t>
            </a:r>
            <a:endParaRPr lang="en-US" altLang="ko-KR" dirty="0" smtClean="0">
              <a:latin typeface="서울남산체 L" panose="02020603020101020101" pitchFamily="18" charset="-127"/>
              <a:ea typeface="서울남산체 L" panose="02020603020101020101" pitchFamily="18" charset="-127"/>
            </a:endParaRPr>
          </a:p>
          <a:p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그리고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, 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글로벌사회로 한발 짝 나아갈 수 있는 한국음식은 제가 생각하기엔 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‘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가장 한국 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스러운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 맛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’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이였기 때문에 전통적인 재료와 요리과정을 고수하되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, 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저의 창의적인 생각과 아이디어로 재해석하여 만들었습니다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. </a:t>
            </a:r>
          </a:p>
          <a:p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지금까지 저의 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PPT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를 봐 주셔서 감사합니다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.</a:t>
            </a:r>
            <a:endParaRPr lang="ko-KR" altLang="en-US" dirty="0" smtClean="0">
              <a:latin typeface="서울남산체 L" panose="02020603020101020101" pitchFamily="18" charset="-127"/>
              <a:ea typeface="서울남산체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76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>
            <a:noAutofit/>
          </a:bodyPr>
          <a:lstStyle/>
          <a:p>
            <a:r>
              <a:rPr lang="ko-KR" altLang="en-US" sz="9600" dirty="0" smtClean="0">
                <a:latin typeface="서울남산체 B" panose="02020603020101020101" pitchFamily="18" charset="-127"/>
                <a:ea typeface="서울남산체 B" panose="02020603020101020101" pitchFamily="18" charset="-127"/>
              </a:rPr>
              <a:t> </a:t>
            </a:r>
            <a:r>
              <a:rPr lang="ko-KR" altLang="en-US" sz="9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감사합니다</a:t>
            </a:r>
            <a:r>
              <a:rPr lang="en-US" altLang="ko-KR" sz="9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.</a:t>
            </a:r>
            <a:endParaRPr lang="ko-KR" altLang="en-US" sz="9600" dirty="0">
              <a:solidFill>
                <a:schemeClr val="tx1">
                  <a:lumMod val="75000"/>
                  <a:lumOff val="25000"/>
                </a:schemeClr>
              </a:solidFill>
              <a:latin typeface="서울남산체 B" panose="02020603020101020101" pitchFamily="18" charset="-127"/>
              <a:ea typeface="서울남산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324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73216" y="-114709"/>
            <a:ext cx="3970784" cy="778098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2015 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제 </a:t>
            </a:r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14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회 </a:t>
            </a:r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KWC 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요리대회</a:t>
            </a:r>
            <a:endParaRPr lang="ko-KR" altLang="en-US" sz="2400" dirty="0">
              <a:solidFill>
                <a:srgbClr val="0F0F0F"/>
              </a:solidFill>
              <a:latin typeface="서울남산체 B" panose="02020603020101020101" pitchFamily="18" charset="-127"/>
              <a:ea typeface="서울남산체 B" panose="02020603020101020101" pitchFamily="18" charset="-127"/>
            </a:endParaRPr>
          </a:p>
        </p:txBody>
      </p:sp>
      <p:pic>
        <p:nvPicPr>
          <p:cNvPr id="3" name="그림 2" descr="무제-2 복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10" y="6309320"/>
            <a:ext cx="1619672" cy="54868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644623" y="6352827"/>
            <a:ext cx="3495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2400" dirty="0">
                <a:solidFill>
                  <a:srgbClr val="171717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강릉 명륜고등학교 이도훈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548680"/>
            <a:ext cx="8568952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                                                                 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나의 동기와 메뉴를 선정하게 된 배경</a:t>
            </a:r>
            <a:endParaRPr lang="ko-KR" altLang="en-US" dirty="0">
              <a:latin typeface="서울남산체 L" panose="02020603020101020101" pitchFamily="18" charset="-127"/>
              <a:ea typeface="서울남산체 L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084" y="1409607"/>
            <a:ext cx="1368152" cy="400110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서울남산체 B" panose="02020603020101020101" pitchFamily="18" charset="-127"/>
                <a:ea typeface="서울남산체 B" panose="02020603020101020101" pitchFamily="18" charset="-127"/>
              </a:rPr>
              <a:t>나의  동기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0051" y="1988840"/>
            <a:ext cx="8568952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무더운 여름철 더위에 지친 가족들을 보며 요리로 더위에 잃은 입맛을 찾고 지친 몸을 보신해 주려고 이 음식들을 만들게 되는 계기가 되었다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.</a:t>
            </a:r>
            <a:endParaRPr lang="ko-KR" altLang="en-US" dirty="0" smtClean="0">
              <a:latin typeface="서울남산체 L" panose="02020603020101020101" pitchFamily="18" charset="-127"/>
              <a:ea typeface="서울남산체 L" panose="020206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3088321"/>
            <a:ext cx="2736304" cy="400110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서울남산체 B" panose="02020603020101020101" pitchFamily="18" charset="-127"/>
                <a:ea typeface="서울남산체 B" panose="02020603020101020101" pitchFamily="18" charset="-127"/>
              </a:rPr>
              <a:t>메뉴를 선정하게 된 배경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4084" y="3645024"/>
            <a:ext cx="8568952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우선 여름철 특산물을 이용해 각 재료의 조화와 균형을 중요시 여겼고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, 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무더운 더위에 입맛을 돌게 할 수 있는 요리와 더위로 지친 몸을 건강히 보신 할 수 있는 요리를 생각했다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. 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그리고 창의적인 부분을 중요시 여겨 조금 더 창의적인 요리가 나 올 수 있도록 메뉴를 선정하게 되었다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.</a:t>
            </a:r>
            <a:endParaRPr lang="ko-KR" altLang="en-US" dirty="0" smtClean="0">
              <a:latin typeface="서울남산체 L" panose="02020603020101020101" pitchFamily="18" charset="-127"/>
              <a:ea typeface="서울남산체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631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73216" y="-114709"/>
            <a:ext cx="3970784" cy="778098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2015 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제 </a:t>
            </a:r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14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회 </a:t>
            </a:r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KWC 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요리대회</a:t>
            </a:r>
            <a:endParaRPr lang="ko-KR" altLang="en-US" sz="2400" dirty="0">
              <a:solidFill>
                <a:srgbClr val="0F0F0F"/>
              </a:solidFill>
              <a:latin typeface="서울남산체 B" panose="02020603020101020101" pitchFamily="18" charset="-127"/>
              <a:ea typeface="서울남산체 B" panose="02020603020101020101" pitchFamily="18" charset="-127"/>
            </a:endParaRPr>
          </a:p>
        </p:txBody>
      </p:sp>
      <p:pic>
        <p:nvPicPr>
          <p:cNvPr id="3" name="그림 2" descr="무제-2 복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10" y="6309320"/>
            <a:ext cx="1619672" cy="54868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644623" y="6352827"/>
            <a:ext cx="3495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강릉 명륜고등학교 이도훈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620688"/>
            <a:ext cx="8784976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                                                          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1.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삼계 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영양탕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- 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삼계탕인 듯 아닌 삼계탕인 너 </a:t>
            </a:r>
          </a:p>
        </p:txBody>
      </p:sp>
      <p:pic>
        <p:nvPicPr>
          <p:cNvPr id="1026" name="Picture 2" descr="C:\Users\Jaydon\Desktop\KakaoTalk_20150803_1647560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96944" cy="494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7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73216" y="-114709"/>
            <a:ext cx="3970784" cy="778098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2015 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제 </a:t>
            </a:r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14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회 </a:t>
            </a:r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KWC 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요리대회</a:t>
            </a:r>
            <a:endParaRPr lang="ko-KR" altLang="en-US" sz="2400" dirty="0">
              <a:solidFill>
                <a:srgbClr val="0F0F0F"/>
              </a:solidFill>
              <a:latin typeface="서울남산체 B" panose="02020603020101020101" pitchFamily="18" charset="-127"/>
              <a:ea typeface="서울남산체 B" panose="02020603020101020101" pitchFamily="18" charset="-127"/>
            </a:endParaRPr>
          </a:p>
        </p:txBody>
      </p:sp>
      <p:pic>
        <p:nvPicPr>
          <p:cNvPr id="3" name="그림 2" descr="무제-2 복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10" y="6309320"/>
            <a:ext cx="1619672" cy="54868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644623" y="6352827"/>
            <a:ext cx="3495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강릉 명륜고등학교 이도훈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548680"/>
            <a:ext cx="8568952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                                                         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1-1. 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삼계 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영양탕</a:t>
            </a:r>
            <a:r>
              <a:rPr lang="ko-KR" altLang="en-US" dirty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 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메뉴 선정배경과 효능</a:t>
            </a:r>
            <a:endParaRPr lang="ko-KR" altLang="en-US" dirty="0">
              <a:latin typeface="서울남산체 L" panose="02020603020101020101" pitchFamily="18" charset="-127"/>
              <a:ea typeface="서울남산체 L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526" y="1396807"/>
            <a:ext cx="1728192" cy="400110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서울남산체 B" panose="02020603020101020101" pitchFamily="18" charset="-127"/>
                <a:ea typeface="서울남산체 B" panose="02020603020101020101" pitchFamily="18" charset="-127"/>
              </a:rPr>
              <a:t>메뉴 선정배경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526" y="2060847"/>
            <a:ext cx="8424936" cy="1477328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한국인들의 대표보양 음식인 삼계탕은 사실 아이들과 어르신이 드시기엔 뼈를 발라 먹어야 한다는 번거로운 점이 있다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.</a:t>
            </a:r>
          </a:p>
          <a:p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그 점을 보완하기 위하여 닭의 살을 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완자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 모양으로 조리하여 부담 없이 먹을 수 있게 하였고 닭의 살을 발라 곱게 다져서 만들었기에 닭의 부드러움을 극대화 시켜 닭의 풍미와 부드러운 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식감을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 살렸다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. </a:t>
            </a:r>
            <a:endParaRPr lang="ko-KR" altLang="en-US" dirty="0" smtClean="0">
              <a:latin typeface="서울남산체 L" panose="02020603020101020101" pitchFamily="18" charset="-127"/>
              <a:ea typeface="서울남산체 L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526" y="3748970"/>
            <a:ext cx="864096" cy="400110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서울남산체 B" panose="02020603020101020101" pitchFamily="18" charset="-127"/>
                <a:ea typeface="서울남산체 B" panose="02020603020101020101" pitchFamily="18" charset="-127"/>
              </a:rPr>
              <a:t>효능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526" y="4365104"/>
            <a:ext cx="8568952" cy="646331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따뜻한 성질을 가진 닭과 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영양탕에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 들어가는 황기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,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대추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,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마늘 등으로 위장을 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보할수있다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. 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땀을 많이 흘리는 여름철에 체내의 부족한 기운과 입맛을 돋아주게 만든다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.</a:t>
            </a:r>
            <a:endParaRPr lang="ko-KR" altLang="en-US" dirty="0" smtClean="0">
              <a:latin typeface="서울남산체 L" panose="02020603020101020101" pitchFamily="18" charset="-127"/>
              <a:ea typeface="서울남산체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57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73216" y="-114709"/>
            <a:ext cx="3970784" cy="778098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2015 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제 </a:t>
            </a:r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14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회 </a:t>
            </a:r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KWC 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요리대회</a:t>
            </a:r>
            <a:endParaRPr lang="ko-KR" altLang="en-US" sz="2400" dirty="0">
              <a:solidFill>
                <a:srgbClr val="0F0F0F"/>
              </a:solidFill>
              <a:latin typeface="서울남산체 B" panose="02020603020101020101" pitchFamily="18" charset="-127"/>
              <a:ea typeface="서울남산체 B" panose="02020603020101020101" pitchFamily="18" charset="-127"/>
            </a:endParaRPr>
          </a:p>
        </p:txBody>
      </p:sp>
      <p:pic>
        <p:nvPicPr>
          <p:cNvPr id="3" name="그림 2" descr="무제-2 복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10" y="6309320"/>
            <a:ext cx="1619672" cy="54868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644623" y="6352827"/>
            <a:ext cx="3495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강릉 명륜고등학교 이도훈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620688"/>
            <a:ext cx="8784976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                                                                            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1.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삼계 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영양탕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- 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요리과정 사진 </a:t>
            </a:r>
          </a:p>
        </p:txBody>
      </p:sp>
      <p:pic>
        <p:nvPicPr>
          <p:cNvPr id="2054" name="Picture 6" descr="C:\Users\Jaydon\Desktop\KakaoTalk_20150803_1647592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16" y="3962913"/>
            <a:ext cx="3625852" cy="224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Jaydon\Desktop\KakaoTalk_20150803_1647585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565" y="3962913"/>
            <a:ext cx="3391913" cy="224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Jaydon\Desktop\KakaoTalk_20150803_1648155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16" y="1124744"/>
            <a:ext cx="3481836" cy="266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Jaydon\Desktop\KakaoTalk_20150803_1648154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027" y="1115260"/>
            <a:ext cx="3317452" cy="266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58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73216" y="-114709"/>
            <a:ext cx="3970784" cy="778098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2015 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제 </a:t>
            </a:r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14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회 </a:t>
            </a:r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KWC 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요리대회</a:t>
            </a:r>
            <a:endParaRPr lang="ko-KR" altLang="en-US" sz="2400" dirty="0">
              <a:solidFill>
                <a:srgbClr val="0F0F0F"/>
              </a:solidFill>
              <a:latin typeface="서울남산체 B" panose="02020603020101020101" pitchFamily="18" charset="-127"/>
              <a:ea typeface="서울남산체 B" panose="02020603020101020101" pitchFamily="18" charset="-127"/>
            </a:endParaRPr>
          </a:p>
        </p:txBody>
      </p:sp>
      <p:pic>
        <p:nvPicPr>
          <p:cNvPr id="3" name="그림 2" descr="무제-2 복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10" y="6309320"/>
            <a:ext cx="1619672" cy="54868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644623" y="6352827"/>
            <a:ext cx="3495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강릉 명륜고등학교 이도훈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620688"/>
            <a:ext cx="8784976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                                                                           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1.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삼계 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영양탕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- 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재료 및 분량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412776"/>
            <a:ext cx="8568952" cy="1477328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주재료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: 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닭 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한마리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,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수삼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1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개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,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한약재료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(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황기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,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가시오가피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,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감초등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)</a:t>
            </a:r>
          </a:p>
          <a:p>
            <a:endParaRPr lang="en-US" altLang="ko-KR" dirty="0" smtClean="0">
              <a:latin typeface="서울남산체 L" panose="02020603020101020101" pitchFamily="18" charset="-127"/>
              <a:ea typeface="서울남산체 L" panose="02020603020101020101" pitchFamily="18" charset="-127"/>
            </a:endParaRPr>
          </a:p>
          <a:p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부재료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: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양파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1/2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개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,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치킨스톡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1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개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,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흰자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2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개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,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생크림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1/2c,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다진양파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2TS,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다진마늘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2ts,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국간장약간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,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자염약간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,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대추</a:t>
            </a:r>
            <a:r>
              <a:rPr lang="en-US" altLang="ko-KR" dirty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2</a:t>
            </a:r>
            <a:r>
              <a:rPr lang="ko-KR" altLang="en-US" dirty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개</a:t>
            </a:r>
            <a:r>
              <a:rPr lang="en-US" altLang="ko-KR" dirty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,</a:t>
            </a:r>
            <a:r>
              <a:rPr lang="ko-KR" altLang="en-US" dirty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밤</a:t>
            </a:r>
            <a:r>
              <a:rPr lang="en-US" altLang="ko-KR" dirty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2</a:t>
            </a:r>
            <a:r>
              <a:rPr lang="ko-KR" altLang="en-US" dirty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개</a:t>
            </a:r>
            <a:r>
              <a:rPr lang="en-US" altLang="ko-KR" dirty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,</a:t>
            </a:r>
            <a:r>
              <a:rPr lang="ko-KR" altLang="en-US" dirty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대파</a:t>
            </a:r>
            <a:r>
              <a:rPr lang="en-US" altLang="ko-KR" dirty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1</a:t>
            </a:r>
            <a:r>
              <a:rPr lang="ko-KR" altLang="en-US" dirty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대</a:t>
            </a:r>
            <a:r>
              <a:rPr lang="en-US" altLang="ko-KR" dirty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,</a:t>
            </a:r>
            <a:r>
              <a:rPr lang="ko-KR" altLang="en-US" dirty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샐러리</a:t>
            </a:r>
            <a:r>
              <a:rPr lang="en-US" altLang="ko-KR" dirty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1</a:t>
            </a:r>
            <a:r>
              <a:rPr lang="ko-KR" altLang="en-US" dirty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대</a:t>
            </a:r>
            <a:r>
              <a:rPr lang="en-US" altLang="ko-KR" dirty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,</a:t>
            </a:r>
            <a:r>
              <a:rPr lang="ko-KR" altLang="en-US" dirty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마늘</a:t>
            </a:r>
            <a:r>
              <a:rPr lang="en-US" altLang="ko-KR" dirty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8</a:t>
            </a:r>
            <a:r>
              <a:rPr lang="ko-KR" altLang="en-US" dirty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알</a:t>
            </a:r>
          </a:p>
          <a:p>
            <a:endParaRPr lang="ko-KR" altLang="en-US" dirty="0" smtClean="0">
              <a:latin typeface="서울남산체 L" panose="02020603020101020101" pitchFamily="18" charset="-127"/>
              <a:ea typeface="서울남산체 L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911" y="3069102"/>
            <a:ext cx="8568952" cy="646331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재료별 정리</a:t>
            </a:r>
            <a:r>
              <a:rPr lang="en-US" altLang="ko-KR" dirty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-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육수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1: 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닭뼈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,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대파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,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양파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,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샐러리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,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통후추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,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치킨스톡</a:t>
            </a:r>
            <a:endParaRPr lang="en-US" altLang="ko-KR" dirty="0" smtClean="0">
              <a:latin typeface="서울남산체 L" panose="02020603020101020101" pitchFamily="18" charset="-127"/>
              <a:ea typeface="서울남산체 L" panose="02020603020101020101" pitchFamily="18" charset="-127"/>
            </a:endParaRPr>
          </a:p>
          <a:p>
            <a:r>
              <a:rPr lang="en-US" altLang="ko-KR" dirty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 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             -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육수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2: 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한약재료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,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수삼</a:t>
            </a:r>
          </a:p>
        </p:txBody>
      </p:sp>
    </p:spTree>
    <p:extLst>
      <p:ext uri="{BB962C8B-B14F-4D97-AF65-F5344CB8AC3E}">
        <p14:creationId xmlns:p14="http://schemas.microsoft.com/office/powerpoint/2010/main" val="23097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73216" y="-114709"/>
            <a:ext cx="3970784" cy="778098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2015 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제 </a:t>
            </a:r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14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회 </a:t>
            </a:r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KWC 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요리대회</a:t>
            </a:r>
            <a:endParaRPr lang="ko-KR" altLang="en-US" sz="2400" dirty="0">
              <a:solidFill>
                <a:srgbClr val="0F0F0F"/>
              </a:solidFill>
              <a:latin typeface="서울남산체 B" panose="02020603020101020101" pitchFamily="18" charset="-127"/>
              <a:ea typeface="서울남산체 B" panose="02020603020101020101" pitchFamily="18" charset="-127"/>
            </a:endParaRPr>
          </a:p>
        </p:txBody>
      </p:sp>
      <p:pic>
        <p:nvPicPr>
          <p:cNvPr id="3" name="그림 2" descr="무제-2 복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10" y="6309320"/>
            <a:ext cx="1619672" cy="54868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644623" y="6352827"/>
            <a:ext cx="3495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강릉 명륜고등학교 이도훈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620688"/>
            <a:ext cx="8784976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                                                                                   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1.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삼계 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영양탕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- 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레시</a:t>
            </a:r>
            <a:r>
              <a:rPr lang="ko-KR" altLang="en-US" dirty="0" err="1">
                <a:latin typeface="서울남산체 L" panose="02020603020101020101" pitchFamily="18" charset="-127"/>
                <a:ea typeface="서울남산체 L" panose="02020603020101020101" pitchFamily="18" charset="-127"/>
              </a:rPr>
              <a:t>피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 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187563"/>
              </p:ext>
            </p:extLst>
          </p:nvPr>
        </p:nvGraphicFramePr>
        <p:xfrm>
          <a:off x="251520" y="1196752"/>
          <a:ext cx="8784976" cy="479055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20080"/>
                <a:gridCol w="8064896"/>
              </a:tblGrid>
              <a:tr h="5850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latin typeface="서울남산체 EB" panose="02020603020101020101" pitchFamily="18" charset="-127"/>
                          <a:ea typeface="서울남산체 EB" panose="02020603020101020101" pitchFamily="18" charset="-127"/>
                        </a:rPr>
                        <a:t>1.</a:t>
                      </a:r>
                      <a:endParaRPr lang="ko-KR" altLang="en-US" b="1" dirty="0">
                        <a:latin typeface="서울남산체 EB" panose="02020603020101020101" pitchFamily="18" charset="-127"/>
                        <a:ea typeface="서울남산체 EB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0" i="0" u="none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닭 </a:t>
                      </a:r>
                      <a:r>
                        <a:rPr lang="ko-KR" altLang="en-US" sz="1800" b="0" i="0" u="none" dirty="0" err="1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한마리를</a:t>
                      </a:r>
                      <a:r>
                        <a:rPr lang="ko-KR" altLang="en-US" sz="1800" b="0" i="0" u="none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 소금</a:t>
                      </a:r>
                      <a:r>
                        <a:rPr lang="en-US" altLang="ko-KR" sz="1800" b="0" i="0" u="none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1ts,</a:t>
                      </a:r>
                      <a:r>
                        <a:rPr lang="ko-KR" altLang="en-US" sz="1800" b="0" i="0" u="none" dirty="0" err="1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후추조금</a:t>
                      </a:r>
                      <a:r>
                        <a:rPr lang="en-US" altLang="ko-KR" sz="1800" b="0" i="0" u="none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,</a:t>
                      </a:r>
                      <a:r>
                        <a:rPr lang="ko-KR" altLang="en-US" sz="1800" b="0" i="0" u="none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마늘</a:t>
                      </a:r>
                      <a:r>
                        <a:rPr lang="en-US" altLang="ko-KR" sz="1800" b="0" i="0" u="none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2</a:t>
                      </a:r>
                      <a:r>
                        <a:rPr lang="ko-KR" altLang="en-US" sz="1800" b="0" i="0" u="none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알과 함께 냄비에 넣고 </a:t>
                      </a:r>
                      <a:r>
                        <a:rPr lang="en-US" altLang="ko-KR" sz="1800" b="0" i="0" u="none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30</a:t>
                      </a:r>
                      <a:r>
                        <a:rPr lang="ko-KR" altLang="en-US" sz="1800" b="0" i="0" u="none" dirty="0" err="1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분정도</a:t>
                      </a:r>
                      <a:r>
                        <a:rPr lang="ko-KR" altLang="en-US" sz="1800" b="0" i="0" u="none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 삶은 후에 살을 발라내고 뼈와 함께 준비한다</a:t>
                      </a:r>
                      <a:r>
                        <a:rPr lang="en-US" altLang="ko-KR" sz="1800" b="0" i="0" u="none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. </a:t>
                      </a:r>
                      <a:endParaRPr lang="ko-KR" altLang="en-US" sz="1800" b="0" i="0" u="none" dirty="0">
                        <a:latin typeface="서울남산체 L" panose="02020603020101020101" pitchFamily="18" charset="-127"/>
                        <a:ea typeface="서울남산체 L" panose="02020603020101020101" pitchFamily="18" charset="-127"/>
                      </a:endParaRPr>
                    </a:p>
                  </a:txBody>
                  <a:tcPr/>
                </a:tc>
              </a:tr>
              <a:tr h="5850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latin typeface="서울남산체 EB" panose="02020603020101020101" pitchFamily="18" charset="-127"/>
                          <a:ea typeface="서울남산체 EB" panose="02020603020101020101" pitchFamily="18" charset="-127"/>
                        </a:rPr>
                        <a:t>2.</a:t>
                      </a:r>
                      <a:endParaRPr lang="ko-KR" altLang="en-US" b="1" dirty="0">
                        <a:latin typeface="서울남산체 EB" panose="02020603020101020101" pitchFamily="18" charset="-127"/>
                        <a:ea typeface="서울남산체 EB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육수</a:t>
                      </a:r>
                      <a:r>
                        <a:rPr lang="en-US" altLang="ko-KR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1</a:t>
                      </a:r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재료를 넣고 물을 부어 </a:t>
                      </a:r>
                      <a:r>
                        <a:rPr lang="en-US" altLang="ko-KR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30</a:t>
                      </a:r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분간 끓여 육수</a:t>
                      </a:r>
                      <a:r>
                        <a:rPr lang="en-US" altLang="ko-KR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1</a:t>
                      </a:r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을 완성한다</a:t>
                      </a:r>
                      <a:r>
                        <a:rPr lang="en-US" altLang="ko-KR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.</a:t>
                      </a:r>
                      <a:endParaRPr lang="ko-KR" altLang="en-US" dirty="0">
                        <a:latin typeface="서울남산체 L" panose="02020603020101020101" pitchFamily="18" charset="-127"/>
                        <a:ea typeface="서울남산체 L" panose="02020603020101020101" pitchFamily="18" charset="-127"/>
                      </a:endParaRPr>
                    </a:p>
                  </a:txBody>
                  <a:tcPr/>
                </a:tc>
              </a:tr>
              <a:tr h="5850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latin typeface="서울남산체 EB" panose="02020603020101020101" pitchFamily="18" charset="-127"/>
                          <a:ea typeface="서울남산체 EB" panose="02020603020101020101" pitchFamily="18" charset="-127"/>
                        </a:rPr>
                        <a:t>3.</a:t>
                      </a:r>
                      <a:endParaRPr lang="ko-KR" altLang="en-US" b="1" dirty="0">
                        <a:latin typeface="서울남산체 EB" panose="02020603020101020101" pitchFamily="18" charset="-127"/>
                        <a:ea typeface="서울남산체 EB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육수</a:t>
                      </a:r>
                      <a:r>
                        <a:rPr lang="en-US" altLang="ko-KR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1</a:t>
                      </a:r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에 육수</a:t>
                      </a:r>
                      <a:r>
                        <a:rPr lang="en-US" altLang="ko-KR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2</a:t>
                      </a:r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재료들을 넣어 </a:t>
                      </a:r>
                      <a:r>
                        <a:rPr lang="en-US" altLang="ko-KR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40</a:t>
                      </a:r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분간 끓인다</a:t>
                      </a:r>
                      <a:r>
                        <a:rPr lang="en-US" altLang="ko-KR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.</a:t>
                      </a:r>
                      <a:endParaRPr lang="ko-KR" altLang="en-US" dirty="0">
                        <a:latin typeface="서울남산체 L" panose="02020603020101020101" pitchFamily="18" charset="-127"/>
                        <a:ea typeface="서울남산체 L" panose="02020603020101020101" pitchFamily="18" charset="-127"/>
                      </a:endParaRPr>
                    </a:p>
                  </a:txBody>
                  <a:tcPr/>
                </a:tc>
              </a:tr>
              <a:tr h="5850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latin typeface="서울남산체 EB" panose="02020603020101020101" pitchFamily="18" charset="-127"/>
                          <a:ea typeface="서울남산체 EB" panose="02020603020101020101" pitchFamily="18" charset="-127"/>
                        </a:rPr>
                        <a:t>4.</a:t>
                      </a:r>
                      <a:endParaRPr lang="ko-KR" altLang="en-US" b="1" dirty="0">
                        <a:latin typeface="서울남산체 EB" panose="02020603020101020101" pitchFamily="18" charset="-127"/>
                        <a:ea typeface="서울남산체 EB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발라낸 살을 </a:t>
                      </a:r>
                      <a:r>
                        <a:rPr lang="ko-KR" altLang="en-US" dirty="0" err="1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다진후에</a:t>
                      </a:r>
                      <a:r>
                        <a:rPr lang="en-US" altLang="ko-KR" baseline="0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 </a:t>
                      </a:r>
                      <a:r>
                        <a:rPr lang="ko-KR" altLang="en-US" baseline="0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생크림</a:t>
                      </a:r>
                      <a:r>
                        <a:rPr lang="en-US" altLang="ko-KR" baseline="0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,</a:t>
                      </a:r>
                      <a:r>
                        <a:rPr lang="ko-KR" altLang="en-US" baseline="0" dirty="0" err="1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다진쪽파</a:t>
                      </a:r>
                      <a:r>
                        <a:rPr lang="en-US" altLang="ko-KR" baseline="0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,</a:t>
                      </a:r>
                      <a:r>
                        <a:rPr lang="ko-KR" altLang="en-US" baseline="0" dirty="0" err="1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다진마늘</a:t>
                      </a:r>
                      <a:r>
                        <a:rPr lang="en-US" altLang="ko-KR" baseline="0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,</a:t>
                      </a:r>
                      <a:r>
                        <a:rPr lang="ko-KR" altLang="en-US" baseline="0" dirty="0" err="1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다진양파</a:t>
                      </a:r>
                      <a:r>
                        <a:rPr lang="en-US" altLang="ko-KR" baseline="0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,</a:t>
                      </a:r>
                      <a:r>
                        <a:rPr lang="ko-KR" altLang="en-US" baseline="0" dirty="0" err="1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소금조금을</a:t>
                      </a:r>
                      <a:r>
                        <a:rPr lang="ko-KR" altLang="en-US" baseline="0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 넣고 섞는다</a:t>
                      </a:r>
                      <a:r>
                        <a:rPr lang="en-US" altLang="ko-KR" baseline="0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.</a:t>
                      </a:r>
                      <a:endParaRPr lang="ko-KR" altLang="en-US" dirty="0">
                        <a:latin typeface="서울남산체 L" panose="02020603020101020101" pitchFamily="18" charset="-127"/>
                        <a:ea typeface="서울남산체 L" panose="02020603020101020101" pitchFamily="18" charset="-127"/>
                      </a:endParaRPr>
                    </a:p>
                  </a:txBody>
                  <a:tcPr/>
                </a:tc>
              </a:tr>
              <a:tr h="5850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latin typeface="서울남산체 EB" panose="02020603020101020101" pitchFamily="18" charset="-127"/>
                          <a:ea typeface="서울남산체 EB" panose="02020603020101020101" pitchFamily="18" charset="-127"/>
                        </a:rPr>
                        <a:t>5.</a:t>
                      </a:r>
                      <a:endParaRPr lang="ko-KR" altLang="en-US" b="1" dirty="0">
                        <a:latin typeface="서울남산체 EB" panose="02020603020101020101" pitchFamily="18" charset="-127"/>
                        <a:ea typeface="서울남산체 EB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흰자</a:t>
                      </a:r>
                      <a:r>
                        <a:rPr lang="en-US" altLang="ko-KR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2</a:t>
                      </a:r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개를 </a:t>
                      </a:r>
                      <a:r>
                        <a:rPr lang="ko-KR" altLang="en-US" dirty="0" err="1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머랭을</a:t>
                      </a:r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 </a:t>
                      </a:r>
                      <a:r>
                        <a:rPr lang="ko-KR" altLang="en-US" dirty="0" err="1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친후에</a:t>
                      </a:r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 </a:t>
                      </a:r>
                      <a:r>
                        <a:rPr lang="en-US" altLang="ko-KR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4</a:t>
                      </a:r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에 넣고 </a:t>
                      </a:r>
                      <a:r>
                        <a:rPr lang="ko-KR" altLang="en-US" dirty="0" err="1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찰지게</a:t>
                      </a:r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 섞는다</a:t>
                      </a:r>
                      <a:r>
                        <a:rPr lang="en-US" altLang="ko-KR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.</a:t>
                      </a:r>
                      <a:endParaRPr lang="ko-KR" altLang="en-US" dirty="0">
                        <a:latin typeface="서울남산체 L" panose="02020603020101020101" pitchFamily="18" charset="-127"/>
                        <a:ea typeface="서울남산체 L" panose="02020603020101020101" pitchFamily="18" charset="-127"/>
                      </a:endParaRPr>
                    </a:p>
                  </a:txBody>
                  <a:tcPr/>
                </a:tc>
              </a:tr>
              <a:tr h="5850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latin typeface="서울남산체 EB" panose="02020603020101020101" pitchFamily="18" charset="-127"/>
                          <a:ea typeface="서울남산체 EB" panose="02020603020101020101" pitchFamily="18" charset="-127"/>
                        </a:rPr>
                        <a:t>6.</a:t>
                      </a:r>
                      <a:endParaRPr lang="ko-KR" altLang="en-US" b="1" dirty="0">
                        <a:latin typeface="서울남산체 EB" panose="02020603020101020101" pitchFamily="18" charset="-127"/>
                        <a:ea typeface="서울남산체 EB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2</a:t>
                      </a:r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의 육수를 </a:t>
                      </a:r>
                      <a:r>
                        <a:rPr lang="en-US" altLang="ko-KR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78</a:t>
                      </a:r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도로 유지한 후에 </a:t>
                      </a:r>
                      <a:r>
                        <a:rPr lang="en-US" altLang="ko-KR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5</a:t>
                      </a:r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를 </a:t>
                      </a:r>
                      <a:r>
                        <a:rPr lang="ko-KR" altLang="en-US" dirty="0" err="1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완자모양으로</a:t>
                      </a:r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 떠서 육수에 살짝 집어넣어 </a:t>
                      </a:r>
                      <a:r>
                        <a:rPr lang="ko-KR" altLang="en-US" dirty="0" err="1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포칭한다</a:t>
                      </a:r>
                      <a:endParaRPr lang="ko-KR" altLang="en-US" dirty="0">
                        <a:latin typeface="서울남산체 L" panose="02020603020101020101" pitchFamily="18" charset="-127"/>
                        <a:ea typeface="서울남산체 L" panose="02020603020101020101" pitchFamily="18" charset="-127"/>
                      </a:endParaRPr>
                    </a:p>
                  </a:txBody>
                  <a:tcPr/>
                </a:tc>
              </a:tr>
              <a:tr h="5850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latin typeface="서울남산체 EB" panose="02020603020101020101" pitchFamily="18" charset="-127"/>
                          <a:ea typeface="서울남산체 EB" panose="02020603020101020101" pitchFamily="18" charset="-127"/>
                        </a:rPr>
                        <a:t>7.</a:t>
                      </a:r>
                      <a:endParaRPr lang="ko-KR" altLang="en-US" b="1" dirty="0">
                        <a:latin typeface="서울남산체 EB" panose="02020603020101020101" pitchFamily="18" charset="-127"/>
                        <a:ea typeface="서울남산체 EB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육수를 </a:t>
                      </a:r>
                      <a:r>
                        <a:rPr lang="ko-KR" altLang="en-US" dirty="0" err="1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자염과</a:t>
                      </a:r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 </a:t>
                      </a:r>
                      <a:r>
                        <a:rPr lang="ko-KR" altLang="en-US" dirty="0" err="1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국간장으로</a:t>
                      </a:r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 </a:t>
                      </a:r>
                      <a:r>
                        <a:rPr lang="ko-KR" altLang="en-US" dirty="0" err="1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간을한다</a:t>
                      </a:r>
                      <a:endParaRPr lang="ko-KR" altLang="en-US" dirty="0">
                        <a:latin typeface="서울남산체 L" panose="02020603020101020101" pitchFamily="18" charset="-127"/>
                        <a:ea typeface="서울남산체 L" panose="02020603020101020101" pitchFamily="18" charset="-127"/>
                      </a:endParaRPr>
                    </a:p>
                  </a:txBody>
                  <a:tcPr/>
                </a:tc>
              </a:tr>
              <a:tr h="5850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latin typeface="서울남산체 EB" panose="02020603020101020101" pitchFamily="18" charset="-127"/>
                          <a:ea typeface="서울남산체 EB" panose="02020603020101020101" pitchFamily="18" charset="-127"/>
                        </a:rPr>
                        <a:t>8.</a:t>
                      </a:r>
                      <a:endParaRPr lang="ko-KR" altLang="en-US" b="1" dirty="0">
                        <a:latin typeface="서울남산체 EB" panose="02020603020101020101" pitchFamily="18" charset="-127"/>
                        <a:ea typeface="서울남산체 EB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완자와</a:t>
                      </a:r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 육수를 부어 그릇에 담고 수삼</a:t>
                      </a:r>
                      <a:r>
                        <a:rPr lang="en-US" altLang="ko-KR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,</a:t>
                      </a:r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밤</a:t>
                      </a:r>
                      <a:r>
                        <a:rPr lang="en-US" altLang="ko-KR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,</a:t>
                      </a:r>
                      <a:r>
                        <a:rPr lang="ko-KR" altLang="en-US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대추를 올리고 쪽파를 썰어서 위에 올려준다</a:t>
                      </a:r>
                      <a:r>
                        <a:rPr lang="en-US" altLang="ko-KR" dirty="0" smtClean="0">
                          <a:latin typeface="서울남산체 L" panose="02020603020101020101" pitchFamily="18" charset="-127"/>
                          <a:ea typeface="서울남산체 L" panose="02020603020101020101" pitchFamily="18" charset="-127"/>
                        </a:rPr>
                        <a:t>.</a:t>
                      </a:r>
                      <a:endParaRPr lang="ko-KR" altLang="en-US" dirty="0">
                        <a:latin typeface="서울남산체 L" panose="02020603020101020101" pitchFamily="18" charset="-127"/>
                        <a:ea typeface="서울남산체 L" panose="02020603020101020101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9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73216" y="-114709"/>
            <a:ext cx="3970784" cy="778098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2015 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제 </a:t>
            </a:r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14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회 </a:t>
            </a:r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KWC 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요리대회</a:t>
            </a:r>
            <a:endParaRPr lang="ko-KR" altLang="en-US" sz="2400" dirty="0">
              <a:solidFill>
                <a:srgbClr val="0F0F0F"/>
              </a:solidFill>
              <a:latin typeface="서울남산체 B" panose="02020603020101020101" pitchFamily="18" charset="-127"/>
              <a:ea typeface="서울남산체 B" panose="02020603020101020101" pitchFamily="18" charset="-127"/>
            </a:endParaRPr>
          </a:p>
        </p:txBody>
      </p:sp>
      <p:pic>
        <p:nvPicPr>
          <p:cNvPr id="3" name="그림 2" descr="무제-2 복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10" y="6309320"/>
            <a:ext cx="1619672" cy="54868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644623" y="6352827"/>
            <a:ext cx="3495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강릉 명륜고등학교 이도훈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48680"/>
            <a:ext cx="8712968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                                                                        2.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연잎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 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영양밥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-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연잎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 속 알찬 여름</a:t>
            </a:r>
          </a:p>
        </p:txBody>
      </p:sp>
      <p:pic>
        <p:nvPicPr>
          <p:cNvPr id="3074" name="Picture 2" descr="C:\Users\Jaydon\Desktop\P20150803_162759929_766CF7C1-2896-4BB1-8FD9-D0858ACF27E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93" y="1174406"/>
            <a:ext cx="7406022" cy="495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7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73216" y="-114709"/>
            <a:ext cx="3970784" cy="778098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2015 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제 </a:t>
            </a:r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14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회 </a:t>
            </a:r>
            <a:r>
              <a:rPr lang="en-US" altLang="ko-KR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KWC </a:t>
            </a:r>
            <a:r>
              <a:rPr lang="ko-KR" altLang="en-US" sz="2400" dirty="0" smtClean="0">
                <a:solidFill>
                  <a:srgbClr val="0F0F0F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요리대회</a:t>
            </a:r>
            <a:endParaRPr lang="ko-KR" altLang="en-US" sz="2400" dirty="0">
              <a:solidFill>
                <a:srgbClr val="0F0F0F"/>
              </a:solidFill>
              <a:latin typeface="서울남산체 B" panose="02020603020101020101" pitchFamily="18" charset="-127"/>
              <a:ea typeface="서울남산체 B" panose="02020603020101020101" pitchFamily="18" charset="-127"/>
            </a:endParaRPr>
          </a:p>
        </p:txBody>
      </p:sp>
      <p:pic>
        <p:nvPicPr>
          <p:cNvPr id="3" name="그림 2" descr="무제-2 복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10" y="6309320"/>
            <a:ext cx="1619672" cy="54868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644623" y="6352827"/>
            <a:ext cx="3495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강릉 명륜고등학교 이도훈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548680"/>
            <a:ext cx="8568952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                                                         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2-1.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연잎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 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영양밥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-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메뉴 선정배경과 효능</a:t>
            </a:r>
            <a:endParaRPr lang="ko-KR" altLang="en-US" dirty="0">
              <a:latin typeface="서울남산체 L" panose="02020603020101020101" pitchFamily="18" charset="-127"/>
              <a:ea typeface="서울남산체 L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610736"/>
            <a:ext cx="1656184" cy="400110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서울남산체 B" panose="02020603020101020101" pitchFamily="18" charset="-127"/>
                <a:ea typeface="서울남산체 B" panose="02020603020101020101" pitchFamily="18" charset="-127"/>
              </a:rPr>
              <a:t>메뉴 선정배경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801" y="2132856"/>
            <a:ext cx="8451402" cy="1200329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삼계 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영양탕에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 어울리는 곡기식사로 한국인의 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밥심을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 살려줄 밥을 찾다가 여름이 제철인 가지와 느타리버섯 그리고 잡곡을 넣어 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연잎으로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 감싼 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연잎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 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영양밥을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 만들게 되었다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. 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가지와 느타리 버섯의 부드러운 맛과 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연잎의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 은은한 향이 밥에 스며들어 있어 고급스러운 맛을 살렸다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.</a:t>
            </a:r>
            <a:endParaRPr lang="ko-KR" altLang="en-US" dirty="0" smtClean="0">
              <a:latin typeface="서울남산체 L" panose="02020603020101020101" pitchFamily="18" charset="-127"/>
              <a:ea typeface="서울남산체 L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801" y="3597410"/>
            <a:ext cx="738815" cy="400110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서울남산체 B" panose="02020603020101020101" pitchFamily="18" charset="-127"/>
                <a:ea typeface="서울남산체 B" panose="02020603020101020101" pitchFamily="18" charset="-127"/>
              </a:rPr>
              <a:t>효능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958" y="4149080"/>
            <a:ext cx="8136904" cy="646331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가지는 혈관질환과 피를 맑게 해주고 항암작용을 한다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. 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또 </a:t>
            </a:r>
            <a:r>
              <a:rPr lang="ko-KR" altLang="en-US" dirty="0" err="1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연잎은</a:t>
            </a:r>
            <a:r>
              <a:rPr lang="ko-KR" altLang="en-US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 더위와 습기로 인해 설사가 나는 것을 멎게 해주고 머리의 열을 맑게 한다</a:t>
            </a:r>
            <a:r>
              <a:rPr lang="en-US" altLang="ko-KR" dirty="0" smtClean="0">
                <a:latin typeface="서울남산체 L" panose="02020603020101020101" pitchFamily="18" charset="-127"/>
                <a:ea typeface="서울남산체 L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57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1">
            <a:lumMod val="40000"/>
            <a:lumOff val="60000"/>
            <a:alpha val="64000"/>
          </a:schemeClr>
        </a:soli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1064</Words>
  <Application>Microsoft Office PowerPoint</Application>
  <PresentationFormat>화면 슬라이드 쇼(4:3)</PresentationFormat>
  <Paragraphs>124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2015 제 14회 KWC 요리대회</vt:lpstr>
      <vt:lpstr>2015 제 14회 KWC 요리대회</vt:lpstr>
      <vt:lpstr>2015 제 14회 KWC 요리대회</vt:lpstr>
      <vt:lpstr>2015 제 14회 KWC 요리대회</vt:lpstr>
      <vt:lpstr>2015 제 14회 KWC 요리대회</vt:lpstr>
      <vt:lpstr>2015 제 14회 KWC 요리대회</vt:lpstr>
      <vt:lpstr>2015 제 14회 KWC 요리대회</vt:lpstr>
      <vt:lpstr>2015 제 14회 KWC 요리대회</vt:lpstr>
      <vt:lpstr>2015 제 14회 KWC 요리대회</vt:lpstr>
      <vt:lpstr>2015 제 14회 KWC 요리대회</vt:lpstr>
      <vt:lpstr>2015 제 14회 KWC 요리대회</vt:lpstr>
      <vt:lpstr>2015 제 14회 KWC 요리대회</vt:lpstr>
      <vt:lpstr>2015 제 14회 KWC 요리대회</vt:lpstr>
      <vt:lpstr>2015 제 14회 KWC 요리대회</vt:lpstr>
      <vt:lpstr>2015 제 14회 KWC 요리대회</vt:lpstr>
      <vt:lpstr>2015 제 14회 KWC 요리대회</vt:lpstr>
      <vt:lpstr>PowerPoint 프레젠테이션</vt:lpstr>
      <vt:lpstr> 감사합니다.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제 14회 KWC 요리대회</dc:title>
  <dc:creator>Jaydon</dc:creator>
  <cp:lastModifiedBy>Jaydon</cp:lastModifiedBy>
  <cp:revision>32</cp:revision>
  <dcterms:created xsi:type="dcterms:W3CDTF">2015-07-26T13:56:42Z</dcterms:created>
  <dcterms:modified xsi:type="dcterms:W3CDTF">2015-08-03T14:43:22Z</dcterms:modified>
</cp:coreProperties>
</file>