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128D45C-3884-43D1-B198-A31681A23201}">
          <p14:sldIdLst>
            <p14:sldId id="256"/>
          </p14:sldIdLst>
        </p14:section>
        <p14:section name="제목 없는 구역" id="{5DFFAF70-4AA7-4261-9717-E46178A75599}">
          <p14:sldIdLst>
            <p14:sldId id="264"/>
            <p14:sldId id="258"/>
            <p14:sldId id="257"/>
            <p14:sldId id="259"/>
            <p14:sldId id="260"/>
            <p14:sldId id="261"/>
            <p14:sldId id="262"/>
            <p14:sldId id="263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6" autoAdjust="0"/>
  </p:normalViewPr>
  <p:slideViewPr>
    <p:cSldViewPr>
      <p:cViewPr varScale="1">
        <p:scale>
          <a:sx n="138" d="100"/>
          <a:sy n="138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62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6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63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20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1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6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01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93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45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78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89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0309-040D-4040-A3D2-C557E9F10FD0}" type="datetimeFigureOut">
              <a:rPr lang="ko-KR" altLang="en-US" smtClean="0"/>
              <a:t>2014-08-18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FCA7-1571-471C-A707-938C1BFB0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88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solidFill>
                  <a:srgbClr val="7030A0"/>
                </a:solidFill>
                <a:ea typeface="문체부 궁체 흘림체" pitchFamily="17" charset="-127"/>
              </a:rPr>
              <a:t>한 상에 담은 시흥의 맛</a:t>
            </a:r>
            <a:endParaRPr lang="ko-KR" altLang="en-US" sz="5400" dirty="0">
              <a:solidFill>
                <a:srgbClr val="7030A0"/>
              </a:solidFill>
              <a:ea typeface="문체부 궁체 흘림체" pitchFamily="17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2267744" y="3861048"/>
            <a:ext cx="6400800" cy="1752600"/>
          </a:xfrm>
        </p:spPr>
        <p:txBody>
          <a:bodyPr>
            <a:normAutofit/>
          </a:bodyPr>
          <a:lstStyle/>
          <a:p>
            <a:r>
              <a:rPr lang="ko-KR" altLang="en-US" sz="3000" dirty="0" smtClean="0">
                <a:ea typeface="문체부 궁체 정자체" pitchFamily="17" charset="-127"/>
              </a:rPr>
              <a:t>                          </a:t>
            </a:r>
            <a:r>
              <a:rPr lang="ko-KR" altLang="en-US" sz="3000" dirty="0" err="1" smtClean="0">
                <a:solidFill>
                  <a:schemeClr val="tx1"/>
                </a:solidFill>
                <a:ea typeface="문체부 궁체 정자체" pitchFamily="17" charset="-127"/>
              </a:rPr>
              <a:t>박예영</a:t>
            </a:r>
            <a:r>
              <a:rPr lang="ko-KR" altLang="en-US" sz="3000" dirty="0" smtClean="0">
                <a:solidFill>
                  <a:schemeClr val="tx1"/>
                </a:solidFill>
                <a:ea typeface="문체부 궁체 정자체" pitchFamily="17" charset="-127"/>
              </a:rPr>
              <a:t> </a:t>
            </a:r>
            <a:r>
              <a:rPr lang="en-US" altLang="ko-KR" sz="3000" dirty="0" smtClean="0">
                <a:solidFill>
                  <a:schemeClr val="tx1"/>
                </a:solidFill>
                <a:ea typeface="문체부 궁체 정자체" pitchFamily="17" charset="-127"/>
              </a:rPr>
              <a:t>/ </a:t>
            </a:r>
            <a:r>
              <a:rPr lang="ko-KR" altLang="en-US" sz="3000" dirty="0" smtClean="0">
                <a:solidFill>
                  <a:schemeClr val="tx1"/>
                </a:solidFill>
                <a:ea typeface="문체부 궁체 정자체" pitchFamily="17" charset="-127"/>
              </a:rPr>
              <a:t>안희영</a:t>
            </a:r>
            <a:endParaRPr lang="en-US" altLang="ko-KR" sz="3000" dirty="0" smtClean="0">
              <a:solidFill>
                <a:schemeClr val="tx1"/>
              </a:solidFill>
              <a:ea typeface="문체부 궁체 정자체" pitchFamily="17" charset="-127"/>
            </a:endParaRPr>
          </a:p>
          <a:p>
            <a:r>
              <a:rPr lang="ko-KR" altLang="en-US" sz="3000" dirty="0" smtClean="0">
                <a:ea typeface="문체부 궁체 정자체" pitchFamily="17" charset="-127"/>
              </a:rPr>
              <a:t>  </a:t>
            </a:r>
            <a:endParaRPr lang="en-US" altLang="ko-KR" sz="3000" dirty="0" smtClean="0">
              <a:ea typeface="문체부 궁체 정자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30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        </a:t>
            </a:r>
          </a:p>
          <a:p>
            <a:pPr marL="0" indent="0">
              <a:buNone/>
            </a:pPr>
            <a:r>
              <a:rPr lang="en-US" altLang="ko-KR" sz="5000" dirty="0">
                <a:ea typeface="문체부 궁체 흘림체" pitchFamily="17" charset="-127"/>
              </a:rPr>
              <a:t> </a:t>
            </a:r>
            <a:r>
              <a:rPr lang="en-US" altLang="ko-KR" sz="5000" dirty="0" smtClean="0">
                <a:ea typeface="문체부 궁체 흘림체" pitchFamily="17" charset="-127"/>
              </a:rPr>
              <a:t>     </a:t>
            </a:r>
            <a:r>
              <a:rPr lang="ko-KR" altLang="en-US" sz="5000" dirty="0" smtClean="0">
                <a:ea typeface="문체부 궁체 흘림체" pitchFamily="17" charset="-127"/>
              </a:rPr>
              <a:t>읽어주셔서 </a:t>
            </a:r>
            <a:endParaRPr lang="en-US" altLang="ko-KR" sz="5000" dirty="0" smtClean="0">
              <a:ea typeface="문체부 궁체 흘림체" pitchFamily="17" charset="-127"/>
            </a:endParaRPr>
          </a:p>
          <a:p>
            <a:pPr marL="0" indent="0">
              <a:buNone/>
            </a:pPr>
            <a:r>
              <a:rPr lang="en-US" altLang="ko-KR" sz="5000" dirty="0" smtClean="0">
                <a:ea typeface="문체부 궁체 흘림체" pitchFamily="17" charset="-127"/>
              </a:rPr>
              <a:t>                 </a:t>
            </a:r>
            <a:r>
              <a:rPr lang="ko-KR" altLang="en-US" sz="5000" dirty="0" smtClean="0">
                <a:ea typeface="문체부 궁체 흘림체" pitchFamily="17" charset="-127"/>
              </a:rPr>
              <a:t>감사합니다</a:t>
            </a:r>
            <a:r>
              <a:rPr lang="en-US" altLang="ko-KR" sz="5000" dirty="0" smtClean="0">
                <a:ea typeface="문체부 궁체 흘림체" pitchFamily="17" charset="-127"/>
              </a:rPr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10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2924944"/>
            <a:ext cx="8435280" cy="5257800"/>
          </a:xfrm>
        </p:spPr>
        <p:txBody>
          <a:bodyPr>
            <a:normAutofit/>
          </a:bodyPr>
          <a:lstStyle/>
          <a:p>
            <a:r>
              <a:rPr lang="ko-KR" altLang="en-US" sz="1700" dirty="0" smtClean="0">
                <a:ea typeface="문체부 궁체 정자체" pitchFamily="17" charset="-127"/>
              </a:rPr>
              <a:t>많은 사람들이 편리하고 빠른 외래음식만 찾는 요즘</a:t>
            </a:r>
            <a:r>
              <a:rPr lang="en-US" altLang="ko-KR" sz="1700" dirty="0" smtClean="0">
                <a:ea typeface="문체부 궁체 정자체" pitchFamily="17" charset="-127"/>
              </a:rPr>
              <a:t>, </a:t>
            </a:r>
          </a:p>
          <a:p>
            <a:pPr marL="0" indent="0">
              <a:buNone/>
            </a:pPr>
            <a:r>
              <a:rPr lang="ko-KR" altLang="en-US" sz="1700" dirty="0" smtClean="0">
                <a:ea typeface="문체부 궁체 정자체" pitchFamily="17" charset="-127"/>
              </a:rPr>
              <a:t>우리의 건강을 지킬 수 있는 각 지방의 </a:t>
            </a:r>
            <a:r>
              <a:rPr lang="ko-KR" altLang="en-US" sz="1700" dirty="0" err="1" smtClean="0">
                <a:ea typeface="문체부 궁체 정자체" pitchFamily="17" charset="-127"/>
              </a:rPr>
              <a:t>향토식들이</a:t>
            </a:r>
            <a:r>
              <a:rPr lang="ko-KR" altLang="en-US" sz="1700" dirty="0" smtClean="0">
                <a:ea typeface="문체부 궁체 정자체" pitchFamily="17" charset="-127"/>
              </a:rPr>
              <a:t>  </a:t>
            </a:r>
            <a:r>
              <a:rPr lang="en-US" altLang="ko-KR" sz="1700" dirty="0" smtClean="0">
                <a:ea typeface="문체부 궁체 정자체" pitchFamily="17" charset="-127"/>
              </a:rPr>
              <a:t>‘</a:t>
            </a:r>
            <a:r>
              <a:rPr lang="ko-KR" altLang="en-US" sz="1700" dirty="0" smtClean="0">
                <a:ea typeface="문체부 궁체 정자체" pitchFamily="17" charset="-127"/>
              </a:rPr>
              <a:t>향토</a:t>
            </a:r>
            <a:r>
              <a:rPr lang="en-US" altLang="ko-KR" sz="1700" dirty="0" smtClean="0">
                <a:ea typeface="문체부 궁체 정자체" pitchFamily="17" charset="-127"/>
              </a:rPr>
              <a:t>’</a:t>
            </a:r>
            <a:r>
              <a:rPr lang="ko-KR" altLang="en-US" sz="1700" dirty="0" smtClean="0">
                <a:ea typeface="문체부 궁체 정자체" pitchFamily="17" charset="-127"/>
              </a:rPr>
              <a:t>의 의미를 </a:t>
            </a:r>
            <a:r>
              <a:rPr lang="ko-KR" altLang="en-US" sz="1700" dirty="0" err="1" smtClean="0">
                <a:ea typeface="문체부 궁체 정자체" pitchFamily="17" charset="-127"/>
              </a:rPr>
              <a:t>잃어가고있다</a:t>
            </a:r>
            <a:r>
              <a:rPr lang="en-US" altLang="ko-KR" sz="1700" dirty="0" smtClean="0">
                <a:ea typeface="문체부 궁체 정자체" pitchFamily="17" charset="-127"/>
              </a:rPr>
              <a:t>. </a:t>
            </a:r>
            <a:r>
              <a:rPr lang="ko-KR" altLang="en-US" sz="1700" dirty="0" smtClean="0">
                <a:ea typeface="문체부 궁체 정자체" pitchFamily="17" charset="-127"/>
              </a:rPr>
              <a:t>그런 향토음식을 더 이상 찾지 않는 사람들의 입맛을 </a:t>
            </a:r>
            <a:endParaRPr lang="en-US" altLang="ko-KR" sz="1700" dirty="0" smtClean="0">
              <a:ea typeface="문체부 궁체 정자체" pitchFamily="17" charset="-127"/>
            </a:endParaRPr>
          </a:p>
          <a:p>
            <a:pPr marL="0" indent="0">
              <a:buNone/>
            </a:pPr>
            <a:r>
              <a:rPr lang="ko-KR" altLang="en-US" sz="1700" dirty="0" smtClean="0">
                <a:ea typeface="문체부 궁체 정자체" pitchFamily="17" charset="-127"/>
              </a:rPr>
              <a:t>사로잡을 수 있는 우리고향</a:t>
            </a:r>
            <a:r>
              <a:rPr lang="en-US" altLang="ko-KR" sz="1700" dirty="0" smtClean="0">
                <a:ea typeface="문체부 궁체 정자체" pitchFamily="17" charset="-127"/>
              </a:rPr>
              <a:t>, </a:t>
            </a:r>
            <a:r>
              <a:rPr lang="ko-KR" altLang="en-US" sz="1700" dirty="0" smtClean="0">
                <a:ea typeface="문체부 궁체 정자체" pitchFamily="17" charset="-127"/>
              </a:rPr>
              <a:t>시흥의 전통밥상을 선보인다</a:t>
            </a:r>
            <a:r>
              <a:rPr lang="en-US" altLang="ko-KR" sz="1700" dirty="0" smtClean="0">
                <a:ea typeface="문체부 궁체 정자체" pitchFamily="17" charset="-127"/>
              </a:rPr>
              <a:t>.</a:t>
            </a:r>
          </a:p>
          <a:p>
            <a:pPr marL="0" indent="0">
              <a:buNone/>
            </a:pPr>
            <a:endParaRPr lang="en-US" altLang="ko-KR" sz="1700" dirty="0">
              <a:ea typeface="문체부 궁체 정자체" pitchFamily="17" charset="-127"/>
            </a:endParaRPr>
          </a:p>
          <a:p>
            <a:pPr marL="0" indent="0">
              <a:buNone/>
            </a:pPr>
            <a:r>
              <a:rPr lang="ko-KR" altLang="en-US" sz="1700" dirty="0" smtClean="0">
                <a:ea typeface="문체부 궁체 정자체" pitchFamily="17" charset="-127"/>
              </a:rPr>
              <a:t> 경기도 시흥은 동북으로는 산맥이 형성되어있고</a:t>
            </a:r>
            <a:r>
              <a:rPr lang="en-US" altLang="ko-KR" sz="1700" dirty="0">
                <a:ea typeface="문체부 궁체 정자체" pitchFamily="17" charset="-127"/>
              </a:rPr>
              <a:t> </a:t>
            </a:r>
            <a:endParaRPr lang="en-US" altLang="ko-KR" sz="1700" dirty="0" smtClean="0">
              <a:ea typeface="문체부 궁체 정자체" pitchFamily="17" charset="-127"/>
            </a:endParaRPr>
          </a:p>
          <a:p>
            <a:pPr marL="0" indent="0">
              <a:buNone/>
            </a:pPr>
            <a:r>
              <a:rPr lang="ko-KR" altLang="en-US" sz="1700" dirty="0" smtClean="0">
                <a:ea typeface="문체부 궁체 정자체" pitchFamily="17" charset="-127"/>
              </a:rPr>
              <a:t>서쪽으로는 서해바다를 낀 지형으로 </a:t>
            </a:r>
            <a:r>
              <a:rPr lang="en-US" altLang="ko-KR" sz="1700" dirty="0" smtClean="0">
                <a:ea typeface="문체부 궁체 정자체" pitchFamily="17" charset="-127"/>
              </a:rPr>
              <a:t>, </a:t>
            </a:r>
            <a:r>
              <a:rPr lang="ko-KR" altLang="en-US" sz="1700" dirty="0" smtClean="0">
                <a:ea typeface="문체부 궁체 정자체" pitchFamily="17" charset="-127"/>
              </a:rPr>
              <a:t>특산물로는 신선도와 당도가 높은 </a:t>
            </a:r>
            <a:r>
              <a:rPr lang="ko-KR" altLang="en-US" sz="1700" dirty="0" smtClean="0">
                <a:solidFill>
                  <a:schemeClr val="accent6"/>
                </a:solidFill>
                <a:ea typeface="문체부 궁체 정자체" pitchFamily="17" charset="-127"/>
              </a:rPr>
              <a:t>포도</a:t>
            </a:r>
            <a:r>
              <a:rPr lang="en-US" altLang="ko-KR" sz="1700" dirty="0" smtClean="0">
                <a:ea typeface="문체부 궁체 정자체" pitchFamily="17" charset="-127"/>
              </a:rPr>
              <a:t>,</a:t>
            </a:r>
          </a:p>
          <a:p>
            <a:pPr marL="0" indent="0">
              <a:buNone/>
            </a:pPr>
            <a:r>
              <a:rPr lang="en-US" altLang="ko-KR" sz="1700" dirty="0" smtClean="0">
                <a:ea typeface="문체부 궁체 정자체" pitchFamily="17" charset="-127"/>
              </a:rPr>
              <a:t> </a:t>
            </a:r>
            <a:r>
              <a:rPr lang="ko-KR" altLang="en-US" sz="1700" dirty="0" err="1" smtClean="0">
                <a:ea typeface="문체부 궁체 정자체" pitchFamily="17" charset="-127"/>
              </a:rPr>
              <a:t>구릉지논과</a:t>
            </a:r>
            <a:r>
              <a:rPr lang="ko-KR" altLang="en-US" sz="1700" dirty="0" smtClean="0">
                <a:ea typeface="문체부 궁체 정자체" pitchFamily="17" charset="-127"/>
              </a:rPr>
              <a:t> 깨끗한 물로 기른 </a:t>
            </a:r>
            <a:r>
              <a:rPr lang="ko-KR" altLang="en-US" sz="1700" dirty="0" smtClean="0">
                <a:solidFill>
                  <a:schemeClr val="accent6"/>
                </a:solidFill>
                <a:ea typeface="문체부 궁체 정자체" pitchFamily="17" charset="-127"/>
              </a:rPr>
              <a:t>미나리</a:t>
            </a:r>
            <a:r>
              <a:rPr lang="en-US" altLang="ko-KR" sz="1700" dirty="0" smtClean="0">
                <a:ea typeface="문체부 궁체 정자체" pitchFamily="17" charset="-127"/>
              </a:rPr>
              <a:t>,  </a:t>
            </a:r>
          </a:p>
          <a:p>
            <a:pPr marL="0" indent="0">
              <a:buNone/>
            </a:pPr>
            <a:r>
              <a:rPr lang="ko-KR" altLang="en-US" sz="1700" dirty="0" err="1" smtClean="0">
                <a:ea typeface="문체부 궁체 정자체" pitchFamily="17" charset="-127"/>
              </a:rPr>
              <a:t>관곡지의</a:t>
            </a:r>
            <a:r>
              <a:rPr lang="ko-KR" altLang="en-US" sz="1700" dirty="0" smtClean="0">
                <a:ea typeface="문체부 궁체 정자체" pitchFamily="17" charset="-127"/>
              </a:rPr>
              <a:t> 상징성과 역사성을 가진 </a:t>
            </a:r>
            <a:r>
              <a:rPr lang="ko-KR" altLang="en-US" sz="1700" dirty="0" smtClean="0">
                <a:solidFill>
                  <a:schemeClr val="accent6"/>
                </a:solidFill>
                <a:ea typeface="문체부 궁체 정자체" pitchFamily="17" charset="-127"/>
              </a:rPr>
              <a:t>연</a:t>
            </a:r>
            <a:r>
              <a:rPr lang="ko-KR" altLang="en-US" sz="1700" dirty="0" smtClean="0">
                <a:ea typeface="문체부 궁체 정자체" pitchFamily="17" charset="-127"/>
              </a:rPr>
              <a:t>이 있습니다</a:t>
            </a:r>
            <a:r>
              <a:rPr lang="en-US" altLang="ko-KR" sz="1700" dirty="0" smtClean="0">
                <a:ea typeface="문체부 궁체 정자체" pitchFamily="17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700" dirty="0" smtClean="0">
                <a:ea typeface="문체부 궁체 정자체" pitchFamily="17" charset="-127"/>
              </a:rPr>
              <a:t>이 특산물들로 저희는  우리의 입맛과 건강을 사로잡을 시흥의 토속음식을 재현해 보았습니다</a:t>
            </a:r>
            <a:r>
              <a:rPr lang="en-US" altLang="ko-KR" sz="1700" dirty="0" smtClean="0">
                <a:ea typeface="문체부 궁체 정자체" pitchFamily="17" charset="-127"/>
              </a:rPr>
              <a:t>.</a:t>
            </a:r>
            <a:endParaRPr lang="ko-KR" altLang="en-US" sz="1700" dirty="0">
              <a:ea typeface="문체부 궁체 정자체" pitchFamily="17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946"/>
            <a:ext cx="4032448" cy="286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8" y="25946"/>
            <a:ext cx="4032448" cy="2945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9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407" y="627683"/>
            <a:ext cx="8435280" cy="1282154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sz="3300" dirty="0" smtClean="0">
                <a:ea typeface="문체부 궁체 정자체" pitchFamily="17" charset="-127"/>
              </a:rPr>
              <a:t/>
            </a:r>
            <a:br>
              <a:rPr lang="en-US" altLang="ko-KR" sz="3300" dirty="0" smtClean="0">
                <a:ea typeface="문체부 궁체 정자체" pitchFamily="17" charset="-127"/>
              </a:rPr>
            </a:br>
            <a:r>
              <a:rPr lang="ko-KR" altLang="en-US" sz="3900" dirty="0" smtClean="0">
                <a:ea typeface="문체부 궁체 흘림체" pitchFamily="17" charset="-127"/>
              </a:rPr>
              <a:t>경기도 시흥의 특산물을 이용하여 차린</a:t>
            </a:r>
            <a:r>
              <a:rPr lang="en-US" altLang="ko-KR" sz="3900" dirty="0" smtClean="0">
                <a:solidFill>
                  <a:schemeClr val="accent2">
                    <a:lumMod val="75000"/>
                  </a:schemeClr>
                </a:solidFill>
                <a:ea typeface="문체부 궁체 흘림체" pitchFamily="17" charset="-127"/>
              </a:rPr>
              <a:t>“</a:t>
            </a:r>
            <a:r>
              <a:rPr lang="ko-KR" altLang="en-US" sz="3900" dirty="0" smtClean="0">
                <a:solidFill>
                  <a:schemeClr val="accent2">
                    <a:lumMod val="75000"/>
                  </a:schemeClr>
                </a:solidFill>
                <a:ea typeface="문체부 궁체 흘림체" pitchFamily="17" charset="-127"/>
              </a:rPr>
              <a:t>시흥식</a:t>
            </a:r>
            <a:r>
              <a:rPr lang="en-US" altLang="ko-KR" sz="3900" dirty="0" smtClean="0">
                <a:solidFill>
                  <a:schemeClr val="accent2">
                    <a:lumMod val="75000"/>
                  </a:schemeClr>
                </a:solidFill>
                <a:ea typeface="문체부 궁체 흘림체" pitchFamily="17" charset="-127"/>
              </a:rPr>
              <a:t> </a:t>
            </a:r>
            <a:r>
              <a:rPr lang="ko-KR" altLang="en-US" sz="3900" dirty="0" smtClean="0">
                <a:solidFill>
                  <a:schemeClr val="accent2">
                    <a:lumMod val="75000"/>
                  </a:schemeClr>
                </a:solidFill>
                <a:ea typeface="문체부 궁체 흘림체" pitchFamily="17" charset="-127"/>
              </a:rPr>
              <a:t>건강밥상</a:t>
            </a:r>
            <a:r>
              <a:rPr lang="en-US" altLang="ko-KR" sz="3900" dirty="0" smtClean="0">
                <a:solidFill>
                  <a:schemeClr val="accent2">
                    <a:lumMod val="75000"/>
                  </a:schemeClr>
                </a:solidFill>
                <a:ea typeface="문체부 궁체 흘림체" pitchFamily="17" charset="-127"/>
              </a:rPr>
              <a:t>”</a:t>
            </a:r>
            <a:r>
              <a:rPr lang="en-US" altLang="ko-KR" sz="1700" dirty="0">
                <a:solidFill>
                  <a:prstClr val="black"/>
                </a:solidFill>
                <a:ea typeface="문체부 궁체 정자체" pitchFamily="17" charset="-127"/>
              </a:rPr>
              <a:t> [</a:t>
            </a:r>
            <a:r>
              <a:rPr lang="ko-KR" altLang="en-US" sz="1700" dirty="0">
                <a:solidFill>
                  <a:prstClr val="black"/>
                </a:solidFill>
                <a:ea typeface="문체부 궁체 정자체" pitchFamily="17" charset="-127"/>
              </a:rPr>
              <a:t>시흥의 특산물 </a:t>
            </a:r>
            <a:r>
              <a:rPr lang="en-US" altLang="ko-KR" sz="1700" dirty="0">
                <a:solidFill>
                  <a:prstClr val="black"/>
                </a:solidFill>
                <a:ea typeface="문체부 궁체 정자체" pitchFamily="17" charset="-127"/>
              </a:rPr>
              <a:t>– </a:t>
            </a:r>
            <a:r>
              <a:rPr lang="ko-KR" altLang="en-US" sz="1700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연</a:t>
            </a:r>
            <a:r>
              <a:rPr lang="en-US" altLang="ko-KR" sz="1700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, </a:t>
            </a:r>
            <a:r>
              <a:rPr lang="ko-KR" altLang="en-US" sz="1700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미나리</a:t>
            </a:r>
            <a:r>
              <a:rPr lang="en-US" altLang="ko-KR" sz="1700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, </a:t>
            </a:r>
            <a:r>
              <a:rPr lang="ko-KR" altLang="en-US" sz="1700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포도</a:t>
            </a:r>
            <a:r>
              <a:rPr lang="en-US" altLang="ko-KR" sz="1700" dirty="0" smtClean="0">
                <a:ea typeface="문체부 궁체 정자체" pitchFamily="17" charset="-127"/>
              </a:rPr>
              <a:t>]</a:t>
            </a:r>
            <a:r>
              <a:rPr lang="en-US" altLang="ko-KR" sz="1400" dirty="0" smtClean="0">
                <a:ea typeface="문체부 궁체 정자체" pitchFamily="17" charset="-127"/>
              </a:rPr>
              <a:t/>
            </a:r>
            <a:br>
              <a:rPr lang="en-US" altLang="ko-KR" sz="1400" dirty="0" smtClean="0">
                <a:ea typeface="문체부 궁체 정자체" pitchFamily="17" charset="-127"/>
              </a:rPr>
            </a:br>
            <a:r>
              <a:rPr lang="en-US" altLang="ko-KR" sz="3900" dirty="0" smtClean="0">
                <a:solidFill>
                  <a:schemeClr val="accent2">
                    <a:lumMod val="75000"/>
                  </a:schemeClr>
                </a:solidFill>
                <a:ea typeface="문체부 궁체 흘림체" pitchFamily="17" charset="-127"/>
              </a:rPr>
              <a:t> </a:t>
            </a:r>
            <a:r>
              <a:rPr lang="en-US" altLang="ko-KR" sz="3900" dirty="0" smtClean="0"/>
              <a:t/>
            </a:r>
            <a:br>
              <a:rPr lang="en-US" altLang="ko-KR" sz="3900" dirty="0" smtClean="0"/>
            </a:br>
            <a:endParaRPr lang="ko-KR" altLang="en-US" sz="3900" dirty="0"/>
          </a:p>
        </p:txBody>
      </p:sp>
      <p:sp>
        <p:nvSpPr>
          <p:cNvPr id="4" name="직사각형 3"/>
          <p:cNvSpPr/>
          <p:nvPr/>
        </p:nvSpPr>
        <p:spPr>
          <a:xfrm>
            <a:off x="244331" y="1268760"/>
            <a:ext cx="8663433" cy="514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altLang="ko-KR" sz="2600" dirty="0">
              <a:solidFill>
                <a:prstClr val="black"/>
              </a:solidFill>
              <a:ea typeface="문체부 궁체 정자체" pitchFamily="17" charset="-127"/>
            </a:endParaRPr>
          </a:p>
          <a:p>
            <a:pPr lvl="0">
              <a:spcBef>
                <a:spcPct val="20000"/>
              </a:spcBef>
            </a:pPr>
            <a:endParaRPr lang="en-US" altLang="ko-KR" sz="2200" dirty="0" smtClean="0">
              <a:solidFill>
                <a:prstClr val="black"/>
              </a:solidFill>
              <a:ea typeface="문체부 궁체 정자체" pitchFamily="17" charset="-127"/>
            </a:endParaRPr>
          </a:p>
          <a:p>
            <a:pPr>
              <a:spcBef>
                <a:spcPct val="20000"/>
              </a:spcBef>
            </a:pPr>
            <a:r>
              <a:rPr lang="ko-KR" altLang="en-US" dirty="0" smtClean="0">
                <a:solidFill>
                  <a:prstClr val="black"/>
                </a:solidFill>
                <a:latin typeface="한양해서" pitchFamily="18" charset="-127"/>
                <a:ea typeface="문체부 궁체 정자체" pitchFamily="17" charset="-127"/>
              </a:rPr>
              <a:t>＊</a:t>
            </a:r>
            <a:r>
              <a:rPr lang="ko-KR" altLang="en-US" dirty="0" err="1" smtClean="0">
                <a:solidFill>
                  <a:prstClr val="black"/>
                </a:solidFill>
                <a:latin typeface="한양해서" pitchFamily="18" charset="-127"/>
                <a:ea typeface="문체부 궁체 정자체" pitchFamily="17" charset="-127"/>
              </a:rPr>
              <a:t>연잎으로</a:t>
            </a:r>
            <a:r>
              <a:rPr lang="ko-KR" altLang="en-US" dirty="0" smtClean="0">
                <a:solidFill>
                  <a:prstClr val="black"/>
                </a:solidFill>
                <a:latin typeface="한양해서" pitchFamily="18" charset="-127"/>
                <a:ea typeface="문체부 궁체 정자체" pitchFamily="17" charset="-127"/>
              </a:rPr>
              <a:t> 감싸 </a:t>
            </a:r>
            <a:r>
              <a:rPr lang="ko-KR" altLang="en-US" dirty="0" err="1" smtClean="0">
                <a:solidFill>
                  <a:prstClr val="black"/>
                </a:solidFill>
                <a:latin typeface="한양해서" pitchFamily="18" charset="-127"/>
                <a:ea typeface="문체부 궁체 정자체" pitchFamily="17" charset="-127"/>
              </a:rPr>
              <a:t>연잎의</a:t>
            </a:r>
            <a:r>
              <a:rPr lang="ko-KR" altLang="en-US" dirty="0" smtClean="0">
                <a:solidFill>
                  <a:prstClr val="black"/>
                </a:solidFill>
                <a:latin typeface="한양해서" pitchFamily="18" charset="-127"/>
                <a:ea typeface="문체부 궁체 정자체" pitchFamily="17" charset="-127"/>
              </a:rPr>
              <a:t> 향이 배인</a:t>
            </a:r>
            <a:r>
              <a:rPr lang="en-US" altLang="ko-KR" dirty="0" smtClean="0">
                <a:solidFill>
                  <a:srgbClr val="1F497D">
                    <a:lumMod val="75000"/>
                  </a:srgbClr>
                </a:solidFill>
                <a:latin typeface="한양해서" pitchFamily="18" charset="-127"/>
                <a:ea typeface="문체부 궁체 정자체" pitchFamily="17" charset="-127"/>
              </a:rPr>
              <a:t>“</a:t>
            </a:r>
            <a:r>
              <a:rPr lang="ko-KR" altLang="en-US" dirty="0" err="1" smtClean="0">
                <a:solidFill>
                  <a:srgbClr val="1F497D">
                    <a:lumMod val="75000"/>
                  </a:srgbClr>
                </a:solidFill>
                <a:latin typeface="한양해서" pitchFamily="18" charset="-127"/>
                <a:ea typeface="문체부 궁체 정자체" pitchFamily="17" charset="-127"/>
              </a:rPr>
              <a:t>연잎밥</a:t>
            </a:r>
            <a:r>
              <a:rPr lang="en-US" altLang="ko-KR" dirty="0" smtClean="0">
                <a:solidFill>
                  <a:srgbClr val="1F497D">
                    <a:lumMod val="75000"/>
                  </a:srgbClr>
                </a:solidFill>
                <a:latin typeface="한양해서" pitchFamily="18" charset="-127"/>
                <a:ea typeface="문체부 궁체 정자체" pitchFamily="17" charset="-127"/>
              </a:rPr>
              <a:t>”</a:t>
            </a:r>
          </a:p>
          <a:p>
            <a:pPr lvl="0">
              <a:spcBef>
                <a:spcPct val="20000"/>
              </a:spcBef>
            </a:pPr>
            <a:endParaRPr lang="en-US" altLang="ko-KR" sz="2000" dirty="0" smtClean="0">
              <a:solidFill>
                <a:prstClr val="black"/>
              </a:solidFill>
              <a:ea typeface="문체부 궁체 정자체" pitchFamily="17" charset="-127"/>
            </a:endParaRPr>
          </a:p>
          <a:p>
            <a:pPr lvl="0">
              <a:spcBef>
                <a:spcPct val="20000"/>
              </a:spcBef>
            </a:pPr>
            <a:r>
              <a:rPr lang="ko-KR" altLang="en-US" dirty="0" smtClean="0">
                <a:solidFill>
                  <a:prstClr val="black"/>
                </a:solidFill>
                <a:ea typeface="문체부 궁체 정자체" pitchFamily="17" charset="-127"/>
              </a:rPr>
              <a:t>＊ 한국인 밥상에 필수인 </a:t>
            </a:r>
            <a:r>
              <a:rPr lang="en-US" altLang="ko-KR" dirty="0" smtClean="0">
                <a:solidFill>
                  <a:prstClr val="black"/>
                </a:solidFill>
                <a:ea typeface="문체부 궁체 정자체" pitchFamily="17" charset="-127"/>
              </a:rPr>
              <a:t>, </a:t>
            </a:r>
            <a:r>
              <a:rPr lang="en-US" altLang="ko-KR" dirty="0" smtClean="0">
                <a:solidFill>
                  <a:schemeClr val="tx2"/>
                </a:solidFill>
                <a:ea typeface="문체부 궁체 정자체" pitchFamily="17" charset="-127"/>
              </a:rPr>
              <a:t>”</a:t>
            </a:r>
            <a:r>
              <a:rPr lang="ko-KR" altLang="en-US" dirty="0" smtClean="0">
                <a:solidFill>
                  <a:schemeClr val="tx2"/>
                </a:solidFill>
                <a:ea typeface="문체부 궁체 정자체" pitchFamily="17" charset="-127"/>
              </a:rPr>
              <a:t>된장찌개</a:t>
            </a:r>
            <a:r>
              <a:rPr lang="en-US" altLang="ko-KR" dirty="0" smtClean="0">
                <a:solidFill>
                  <a:schemeClr val="tx2"/>
                </a:solidFill>
                <a:ea typeface="문체부 궁체 정자체" pitchFamily="17" charset="-127"/>
              </a:rPr>
              <a:t>”</a:t>
            </a:r>
          </a:p>
          <a:p>
            <a:pPr lvl="0">
              <a:spcBef>
                <a:spcPct val="20000"/>
              </a:spcBef>
            </a:pPr>
            <a:endParaRPr lang="en-US" altLang="ko-KR" sz="2000" dirty="0" smtClean="0">
              <a:solidFill>
                <a:prstClr val="black"/>
              </a:solidFill>
              <a:ea typeface="문체부 궁체 정자체" pitchFamily="17" charset="-127"/>
            </a:endParaRPr>
          </a:p>
          <a:p>
            <a:pPr lvl="0">
              <a:spcBef>
                <a:spcPct val="20000"/>
              </a:spcBef>
            </a:pPr>
            <a:r>
              <a:rPr lang="ko-KR" altLang="en-US" dirty="0" smtClean="0">
                <a:solidFill>
                  <a:prstClr val="black"/>
                </a:solidFill>
                <a:ea typeface="문체부 궁체 정자체" pitchFamily="17" charset="-127"/>
              </a:rPr>
              <a:t>＊ 담백한 맛과 풍부한 영양을 지닌  </a:t>
            </a:r>
            <a:r>
              <a:rPr lang="en-US" altLang="ko-KR" dirty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“</a:t>
            </a:r>
            <a:r>
              <a:rPr lang="ko-KR" altLang="en-US" dirty="0" err="1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도미찜</a:t>
            </a:r>
            <a:r>
              <a:rPr lang="en-US" altLang="ko-KR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”</a:t>
            </a:r>
          </a:p>
          <a:p>
            <a:pPr>
              <a:spcBef>
                <a:spcPct val="20000"/>
              </a:spcBef>
            </a:pPr>
            <a:endParaRPr lang="en-US" altLang="ko-KR" sz="2000" dirty="0" smtClean="0">
              <a:solidFill>
                <a:prstClr val="black"/>
              </a:solidFill>
              <a:ea typeface="문체부 궁체 정자체" pitchFamily="17" charset="-127"/>
            </a:endParaRPr>
          </a:p>
          <a:p>
            <a:pPr lvl="0">
              <a:spcBef>
                <a:spcPct val="20000"/>
              </a:spcBef>
            </a:pPr>
            <a:r>
              <a:rPr lang="ko-KR" altLang="en-US" dirty="0">
                <a:solidFill>
                  <a:prstClr val="black"/>
                </a:solidFill>
                <a:ea typeface="문체부 궁체 정자체" pitchFamily="17" charset="-127"/>
              </a:rPr>
              <a:t>＊ </a:t>
            </a:r>
            <a:r>
              <a:rPr lang="ko-KR" altLang="en-US" dirty="0" err="1" smtClean="0">
                <a:solidFill>
                  <a:prstClr val="black"/>
                </a:solidFill>
                <a:ea typeface="문체부 궁체 정자체" pitchFamily="17" charset="-127"/>
              </a:rPr>
              <a:t>다섯가지</a:t>
            </a:r>
            <a:r>
              <a:rPr lang="ko-KR" altLang="en-US" dirty="0" smtClean="0">
                <a:solidFill>
                  <a:prstClr val="black"/>
                </a:solidFill>
                <a:ea typeface="문체부 궁체 정자체" pitchFamily="17" charset="-127"/>
              </a:rPr>
              <a:t> 색을 </a:t>
            </a:r>
            <a:r>
              <a:rPr lang="ko-KR" altLang="en-US" dirty="0">
                <a:solidFill>
                  <a:prstClr val="black"/>
                </a:solidFill>
                <a:ea typeface="문체부 궁체 정자체" pitchFamily="17" charset="-127"/>
              </a:rPr>
              <a:t>입</a:t>
            </a:r>
            <a:r>
              <a:rPr lang="ko-KR" altLang="en-US" dirty="0" smtClean="0">
                <a:solidFill>
                  <a:prstClr val="black"/>
                </a:solidFill>
                <a:ea typeface="문체부 궁체 정자체" pitchFamily="17" charset="-127"/>
              </a:rPr>
              <a:t>힌 </a:t>
            </a:r>
            <a:r>
              <a:rPr lang="en-US" altLang="ko-KR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“</a:t>
            </a:r>
            <a:r>
              <a:rPr lang="ko-KR" altLang="en-US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오색</a:t>
            </a:r>
            <a:r>
              <a:rPr lang="en-US" altLang="ko-KR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 </a:t>
            </a:r>
            <a:r>
              <a:rPr lang="ko-KR" altLang="en-US" dirty="0" err="1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연근전</a:t>
            </a:r>
            <a:r>
              <a:rPr lang="en-US" altLang="ko-KR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”</a:t>
            </a:r>
          </a:p>
          <a:p>
            <a:pPr>
              <a:spcBef>
                <a:spcPct val="20000"/>
              </a:spcBef>
            </a:pPr>
            <a:endParaRPr lang="en-US" altLang="ko-KR" sz="2000" dirty="0" smtClean="0">
              <a:solidFill>
                <a:prstClr val="black"/>
              </a:solidFill>
              <a:ea typeface="문체부 궁체 정자체" pitchFamily="17" charset="-127"/>
            </a:endParaRPr>
          </a:p>
          <a:p>
            <a:pPr>
              <a:spcBef>
                <a:spcPct val="20000"/>
              </a:spcBef>
            </a:pPr>
            <a:r>
              <a:rPr lang="ko-KR" altLang="en-US" dirty="0" smtClean="0">
                <a:solidFill>
                  <a:prstClr val="black"/>
                </a:solidFill>
                <a:ea typeface="문체부 궁체 정자체" pitchFamily="17" charset="-127"/>
              </a:rPr>
              <a:t>＊ 초고추장으로 상큼함을 더한 </a:t>
            </a:r>
            <a:r>
              <a:rPr lang="en-US" altLang="ko-KR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“</a:t>
            </a:r>
            <a:r>
              <a:rPr lang="ko-KR" altLang="en-US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미나리초무침</a:t>
            </a:r>
            <a:r>
              <a:rPr lang="en-US" altLang="ko-KR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”</a:t>
            </a:r>
          </a:p>
          <a:p>
            <a:pPr lvl="0">
              <a:spcBef>
                <a:spcPct val="20000"/>
              </a:spcBef>
            </a:pPr>
            <a:endParaRPr lang="en-US" altLang="ko-KR" sz="2000" dirty="0">
              <a:solidFill>
                <a:srgbClr val="1F497D">
                  <a:lumMod val="75000"/>
                </a:srgbClr>
              </a:solidFill>
              <a:ea typeface="문체부 궁체 정자체" pitchFamily="17" charset="-127"/>
            </a:endParaRPr>
          </a:p>
          <a:p>
            <a:pPr>
              <a:spcBef>
                <a:spcPct val="20000"/>
              </a:spcBef>
            </a:pPr>
            <a:r>
              <a:rPr lang="ko-KR" altLang="en-US" dirty="0" smtClean="0">
                <a:solidFill>
                  <a:prstClr val="black"/>
                </a:solidFill>
                <a:ea typeface="문체부 궁체 정자체" pitchFamily="17" charset="-127"/>
              </a:rPr>
              <a:t>＊</a:t>
            </a:r>
            <a:r>
              <a:rPr lang="en-US" altLang="ko-KR" dirty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 </a:t>
            </a:r>
            <a:r>
              <a:rPr lang="ko-KR" altLang="en-US" dirty="0" smtClean="0">
                <a:ea typeface="문체부 궁체 정자체" pitchFamily="17" charset="-127"/>
              </a:rPr>
              <a:t>달콤한 마무리 </a:t>
            </a:r>
            <a:r>
              <a:rPr lang="en-US" altLang="ko-KR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, “</a:t>
            </a:r>
            <a:r>
              <a:rPr lang="ko-KR" altLang="en-US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포도 화채</a:t>
            </a:r>
            <a:r>
              <a:rPr lang="en-US" altLang="ko-KR" dirty="0" smtClean="0">
                <a:solidFill>
                  <a:srgbClr val="1F497D">
                    <a:lumMod val="75000"/>
                  </a:srgbClr>
                </a:solidFill>
                <a:ea typeface="문체부 궁체 정자체" pitchFamily="17" charset="-127"/>
              </a:rPr>
              <a:t>”</a:t>
            </a:r>
          </a:p>
          <a:p>
            <a:pPr lvl="0">
              <a:spcBef>
                <a:spcPct val="20000"/>
              </a:spcBef>
            </a:pPr>
            <a:endParaRPr lang="en-US" altLang="ko-KR" sz="2200" dirty="0">
              <a:solidFill>
                <a:srgbClr val="1F497D">
                  <a:lumMod val="75000"/>
                </a:srgbClr>
              </a:solidFill>
              <a:ea typeface="문체부 궁체 정자체" pitchFamily="17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60" y="3933056"/>
            <a:ext cx="1224136" cy="918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239">
            <a:off x="5213515" y="3235560"/>
            <a:ext cx="1238997" cy="929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4"/>
          <a:stretch/>
        </p:blipFill>
        <p:spPr>
          <a:xfrm>
            <a:off x="4211960" y="2636912"/>
            <a:ext cx="1163293" cy="869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/>
          <a:stretch/>
        </p:blipFill>
        <p:spPr>
          <a:xfrm>
            <a:off x="4332114" y="5533596"/>
            <a:ext cx="848927" cy="611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4891"/>
          <a:stretch/>
        </p:blipFill>
        <p:spPr>
          <a:xfrm>
            <a:off x="4972620" y="1844824"/>
            <a:ext cx="1224136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611683" y="4620388"/>
            <a:ext cx="698013" cy="1051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0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ea typeface="문체부 궁체 흘림체" pitchFamily="17" charset="-127"/>
              </a:rPr>
              <a:t>연잎밥</a:t>
            </a:r>
            <a:r>
              <a:rPr lang="ko-KR" altLang="en-US" dirty="0" smtClean="0">
                <a:ea typeface="문체부 궁체 흘림체" pitchFamily="17" charset="-127"/>
              </a:rPr>
              <a:t> </a:t>
            </a:r>
            <a:endParaRPr lang="ko-KR" altLang="en-US" dirty="0">
              <a:ea typeface="문체부 궁체 흘림체" pitchFamily="17" charset="-127"/>
            </a:endParaRPr>
          </a:p>
        </p:txBody>
      </p:sp>
      <p:pic>
        <p:nvPicPr>
          <p:cNvPr id="18" name="내용 개체 틀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92" y="1372073"/>
            <a:ext cx="2086367" cy="150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96" y="1390737"/>
            <a:ext cx="2022841" cy="148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90738"/>
            <a:ext cx="1985549" cy="148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92" y="2879899"/>
            <a:ext cx="2022841" cy="14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35" y="2879900"/>
            <a:ext cx="2003902" cy="14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2879900"/>
            <a:ext cx="1985549" cy="14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611560" y="4226510"/>
            <a:ext cx="80648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잡곡과 찹쌀은 </a:t>
            </a:r>
            <a:r>
              <a:rPr lang="en-US" altLang="ko-KR" sz="1500" dirty="0" smtClean="0">
                <a:ea typeface="문체부 궁체 정자체" pitchFamily="17" charset="-127"/>
              </a:rPr>
              <a:t>2:1 </a:t>
            </a:r>
            <a:r>
              <a:rPr lang="ko-KR" altLang="en-US" sz="1500" dirty="0" smtClean="0">
                <a:ea typeface="문체부 궁체 정자체" pitchFamily="17" charset="-127"/>
              </a:rPr>
              <a:t>비율로 </a:t>
            </a:r>
            <a:r>
              <a:rPr lang="en-US" altLang="ko-KR" sz="1500" dirty="0" smtClean="0">
                <a:ea typeface="문체부 궁체 정자체" pitchFamily="17" charset="-127"/>
              </a:rPr>
              <a:t>30</a:t>
            </a:r>
            <a:r>
              <a:rPr lang="ko-KR" altLang="en-US" sz="1500" dirty="0" smtClean="0">
                <a:ea typeface="문체부 궁체 정자체" pitchFamily="17" charset="-127"/>
              </a:rPr>
              <a:t>분간 물에 불린다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물에 불린 쌀은 냄비에 물 </a:t>
            </a:r>
            <a:r>
              <a:rPr lang="ko-KR" altLang="en-US" sz="1500" dirty="0" err="1" smtClean="0">
                <a:ea typeface="문체부 궁체 정자체" pitchFamily="17" charset="-127"/>
              </a:rPr>
              <a:t>한컵을</a:t>
            </a:r>
            <a:r>
              <a:rPr lang="ko-KR" altLang="en-US" sz="1500" dirty="0" smtClean="0">
                <a:ea typeface="문체부 궁체 정자체" pitchFamily="17" charset="-127"/>
              </a:rPr>
              <a:t> 넣고 밥을 짓는다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  <a:endParaRPr lang="en-US" altLang="ko-KR" sz="1500" dirty="0" smtClean="0">
              <a:latin typeface="HY동녘B" pitchFamily="18" charset="-127"/>
              <a:ea typeface="HY동녘B" pitchFamily="18" charset="-127"/>
            </a:endParaRP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밥을 짓는 동안 대추는 </a:t>
            </a:r>
            <a:r>
              <a:rPr lang="ko-KR" altLang="en-US" sz="1500" dirty="0" err="1" smtClean="0">
                <a:ea typeface="문체부 궁체 정자체" pitchFamily="17" charset="-127"/>
              </a:rPr>
              <a:t>돌려깎고</a:t>
            </a:r>
            <a:r>
              <a:rPr lang="ko-KR" altLang="en-US" sz="1500" dirty="0" smtClean="0">
                <a:ea typeface="문체부 궁체 정자체" pitchFamily="17" charset="-127"/>
              </a:rPr>
              <a:t> </a:t>
            </a:r>
            <a:r>
              <a:rPr lang="en-US" altLang="ko-KR" sz="1500" dirty="0" smtClean="0">
                <a:ea typeface="문체부 궁체 정자체" pitchFamily="17" charset="-127"/>
              </a:rPr>
              <a:t>, </a:t>
            </a:r>
            <a:r>
              <a:rPr lang="ko-KR" altLang="en-US" sz="1500" dirty="0" smtClean="0">
                <a:ea typeface="문체부 궁체 정자체" pitchFamily="17" charset="-127"/>
              </a:rPr>
              <a:t>콩을 준비한 후 </a:t>
            </a:r>
            <a:r>
              <a:rPr lang="ko-KR" altLang="en-US" sz="1500" dirty="0" err="1" smtClean="0">
                <a:ea typeface="문체부 궁체 정자체" pitchFamily="17" charset="-127"/>
              </a:rPr>
              <a:t>연잎을</a:t>
            </a:r>
            <a:r>
              <a:rPr lang="ko-KR" altLang="en-US" sz="1500" dirty="0" smtClean="0">
                <a:ea typeface="문체부 궁체 정자체" pitchFamily="17" charset="-127"/>
              </a:rPr>
              <a:t> 적당한 사이즈로 잘라준다</a:t>
            </a:r>
            <a:r>
              <a:rPr lang="en-US" altLang="ko-KR" sz="1500" dirty="0">
                <a:ea typeface="문체부 궁체 정자체" pitchFamily="17" charset="-127"/>
              </a:rPr>
              <a:t>.</a:t>
            </a: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err="1" smtClean="0">
                <a:ea typeface="문체부 궁체 정자체" pitchFamily="17" charset="-127"/>
              </a:rPr>
              <a:t>연잎</a:t>
            </a:r>
            <a:r>
              <a:rPr lang="ko-KR" altLang="en-US" sz="1500" dirty="0" smtClean="0">
                <a:ea typeface="문체부 궁체 정자체" pitchFamily="17" charset="-127"/>
              </a:rPr>
              <a:t> 위에 잘 지어진 밥과 대추와 콩을 올린다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err="1" smtClean="0">
                <a:ea typeface="문체부 궁체 정자체" pitchFamily="17" charset="-127"/>
              </a:rPr>
              <a:t>연잎으로</a:t>
            </a:r>
            <a:r>
              <a:rPr lang="ko-KR" altLang="en-US" sz="1500" dirty="0" smtClean="0">
                <a:ea typeface="문체부 궁체 정자체" pitchFamily="17" charset="-127"/>
              </a:rPr>
              <a:t> 싼 밥을 접어준 후 이쑤시개로 고정하여 쪄준다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완성된 </a:t>
            </a:r>
            <a:r>
              <a:rPr lang="ko-KR" altLang="en-US" sz="1500" dirty="0" err="1" smtClean="0">
                <a:ea typeface="문체부 궁체 정자체" pitchFamily="17" charset="-127"/>
              </a:rPr>
              <a:t>연잎밥을</a:t>
            </a:r>
            <a:r>
              <a:rPr lang="ko-KR" altLang="en-US" sz="1500" dirty="0" smtClean="0">
                <a:ea typeface="문체부 궁체 정자체" pitchFamily="17" charset="-127"/>
              </a:rPr>
              <a:t> 그릇에 담은 후 펼쳐준다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52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문체부 궁체 흘림체" pitchFamily="17" charset="-127"/>
              </a:rPr>
              <a:t>된장찌개</a:t>
            </a:r>
            <a:endParaRPr lang="ko-KR" altLang="en-US" dirty="0">
              <a:ea typeface="문체부 궁체 흘림체" pitchFamily="17" charset="-127"/>
            </a:endParaRPr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80396"/>
            <a:ext cx="2054715" cy="153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38" y="1586900"/>
            <a:ext cx="2041426" cy="153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38" y="3111466"/>
            <a:ext cx="2041426" cy="146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10604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84" y="3111466"/>
            <a:ext cx="2088232" cy="146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86900"/>
            <a:ext cx="2088232" cy="152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683568" y="4576778"/>
            <a:ext cx="79208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두부</a:t>
            </a:r>
            <a:r>
              <a:rPr lang="en-US" altLang="ko-KR" sz="1500" dirty="0" smtClean="0">
                <a:ea typeface="문체부 궁체 정자체" pitchFamily="17" charset="-127"/>
              </a:rPr>
              <a:t>, </a:t>
            </a:r>
            <a:r>
              <a:rPr lang="ko-KR" altLang="en-US" sz="1500" dirty="0" smtClean="0">
                <a:ea typeface="문체부 궁체 정자체" pitchFamily="17" charset="-127"/>
              </a:rPr>
              <a:t>감자</a:t>
            </a:r>
            <a:r>
              <a:rPr lang="en-US" altLang="ko-KR" sz="1500" dirty="0" smtClean="0">
                <a:ea typeface="문체부 궁체 정자체" pitchFamily="17" charset="-127"/>
              </a:rPr>
              <a:t>, </a:t>
            </a:r>
            <a:r>
              <a:rPr lang="ko-KR" altLang="en-US" sz="1500" dirty="0" smtClean="0">
                <a:ea typeface="문체부 궁체 정자체" pitchFamily="17" charset="-127"/>
              </a:rPr>
              <a:t>호박은 먹기 좋은 크기로 썰어주고</a:t>
            </a:r>
            <a:r>
              <a:rPr lang="en-US" altLang="ko-KR" sz="1500" dirty="0">
                <a:ea typeface="문체부 궁체 정자체" pitchFamily="17" charset="-127"/>
              </a:rPr>
              <a:t> </a:t>
            </a:r>
            <a:r>
              <a:rPr lang="ko-KR" altLang="en-US" sz="1500" dirty="0" smtClean="0">
                <a:ea typeface="문체부 궁체 정자체" pitchFamily="17" charset="-127"/>
              </a:rPr>
              <a:t>청양고추와 </a:t>
            </a:r>
            <a:r>
              <a:rPr lang="ko-KR" altLang="en-US" sz="1500" dirty="0" err="1" smtClean="0">
                <a:ea typeface="문체부 궁체 정자체" pitchFamily="17" charset="-127"/>
              </a:rPr>
              <a:t>홍고추는</a:t>
            </a:r>
            <a:r>
              <a:rPr lang="ko-KR" altLang="en-US" sz="1500" dirty="0" smtClean="0">
                <a:ea typeface="문체부 궁체 정자체" pitchFamily="17" charset="-127"/>
              </a:rPr>
              <a:t> </a:t>
            </a:r>
            <a:r>
              <a:rPr lang="ko-KR" altLang="en-US" sz="1500" dirty="0" err="1" smtClean="0">
                <a:ea typeface="문체부 궁체 정자체" pitchFamily="17" charset="-127"/>
              </a:rPr>
              <a:t>어숫썰기</a:t>
            </a:r>
            <a:r>
              <a:rPr lang="ko-KR" altLang="en-US" sz="1500" dirty="0" smtClean="0">
                <a:ea typeface="문체부 궁체 정자체" pitchFamily="17" charset="-127"/>
              </a:rPr>
              <a:t> 한다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다시마와 청양고추로 육수를 끓인다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다시마와 청양고추는 버리고 된장 </a:t>
            </a:r>
            <a:r>
              <a:rPr lang="en-US" altLang="ko-KR" sz="1500" dirty="0" smtClean="0">
                <a:ea typeface="문체부 궁체 정자체" pitchFamily="17" charset="-127"/>
              </a:rPr>
              <a:t>3T</a:t>
            </a:r>
            <a:r>
              <a:rPr lang="ko-KR" altLang="en-US" sz="1500" dirty="0" smtClean="0">
                <a:ea typeface="문체부 궁체 정자체" pitchFamily="17" charset="-127"/>
              </a:rPr>
              <a:t>를 풀어주며 끓인다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감자</a:t>
            </a:r>
            <a:r>
              <a:rPr lang="en-US" altLang="ko-KR" sz="1500" dirty="0" smtClean="0">
                <a:ea typeface="문체부 궁체 정자체" pitchFamily="17" charset="-127"/>
              </a:rPr>
              <a:t>, </a:t>
            </a:r>
            <a:r>
              <a:rPr lang="ko-KR" altLang="en-US" sz="1500" dirty="0" smtClean="0">
                <a:ea typeface="문체부 궁체 정자체" pitchFamily="17" charset="-127"/>
              </a:rPr>
              <a:t>호박</a:t>
            </a:r>
            <a:r>
              <a:rPr lang="en-US" altLang="ko-KR" sz="1500" dirty="0" smtClean="0">
                <a:ea typeface="문체부 궁체 정자체" pitchFamily="17" charset="-127"/>
              </a:rPr>
              <a:t>, </a:t>
            </a:r>
            <a:r>
              <a:rPr lang="ko-KR" altLang="en-US" sz="1500" dirty="0" smtClean="0">
                <a:ea typeface="문체부 궁체 정자체" pitchFamily="17" charset="-127"/>
              </a:rPr>
              <a:t>두부를 넣어주고 고춧가루를 넣어준다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거의 다 끓었을 때 청양고추와 </a:t>
            </a:r>
            <a:r>
              <a:rPr lang="ko-KR" altLang="en-US" sz="1500" dirty="0" err="1" smtClean="0">
                <a:ea typeface="문체부 궁체 정자체" pitchFamily="17" charset="-127"/>
              </a:rPr>
              <a:t>홍고추를</a:t>
            </a:r>
            <a:r>
              <a:rPr lang="ko-KR" altLang="en-US" sz="1500" dirty="0" smtClean="0">
                <a:ea typeface="문체부 궁체 정자체" pitchFamily="17" charset="-127"/>
              </a:rPr>
              <a:t> 넣어준다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  <a:endParaRPr lang="ko-KR" altLang="en-US" sz="1500" dirty="0">
              <a:ea typeface="문체부 궁체 정자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96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ea typeface="문체부 궁체 흘림체" pitchFamily="17" charset="-127"/>
              </a:rPr>
              <a:t>도미찜</a:t>
            </a:r>
            <a:r>
              <a:rPr lang="ko-KR" altLang="en-US" dirty="0" smtClean="0">
                <a:ea typeface="문체부 궁체 흘림체" pitchFamily="17" charset="-127"/>
              </a:rPr>
              <a:t> </a:t>
            </a:r>
            <a:endParaRPr lang="ko-KR" altLang="en-US" dirty="0">
              <a:ea typeface="문체부 궁체 흘림체" pitchFamily="17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12" y="1620318"/>
            <a:ext cx="1080120" cy="155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799"/>
            <a:ext cx="1191334" cy="155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12" y="1649297"/>
            <a:ext cx="1066820" cy="153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09" y="1628798"/>
            <a:ext cx="1162794" cy="154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77" y="1628798"/>
            <a:ext cx="1143675" cy="155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20" y="1628799"/>
            <a:ext cx="1044116" cy="155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98" y="3155644"/>
            <a:ext cx="230012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7356" y="2932280"/>
            <a:ext cx="1566173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37" y="3155644"/>
            <a:ext cx="2109665" cy="164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67544" y="4759483"/>
            <a:ext cx="82089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ea typeface="문체부 궁체 정자체" pitchFamily="17" charset="-127"/>
              </a:rPr>
              <a:t>(</a:t>
            </a:r>
            <a:r>
              <a:rPr lang="ko-KR" altLang="en-US" sz="1500" dirty="0" smtClean="0">
                <a:ea typeface="문체부 궁체 정자체" pitchFamily="17" charset="-127"/>
              </a:rPr>
              <a:t>고명준비</a:t>
            </a:r>
            <a:r>
              <a:rPr lang="en-US" altLang="ko-KR" sz="1500" dirty="0" smtClean="0">
                <a:ea typeface="문체부 궁체 정자체" pitchFamily="17" charset="-127"/>
              </a:rPr>
              <a:t>) 1. </a:t>
            </a:r>
            <a:r>
              <a:rPr lang="ko-KR" altLang="en-US" sz="1500" dirty="0" smtClean="0">
                <a:ea typeface="문체부 궁체 정자체" pitchFamily="17" charset="-127"/>
              </a:rPr>
              <a:t>청양고추</a:t>
            </a:r>
            <a:r>
              <a:rPr lang="en-US" altLang="ko-KR" sz="1500" dirty="0" smtClean="0">
                <a:ea typeface="문체부 궁체 정자체" pitchFamily="17" charset="-127"/>
              </a:rPr>
              <a:t>,</a:t>
            </a:r>
            <a:r>
              <a:rPr lang="ko-KR" altLang="en-US" sz="1500" dirty="0" err="1" smtClean="0">
                <a:ea typeface="문체부 궁체 정자체" pitchFamily="17" charset="-127"/>
              </a:rPr>
              <a:t>홍고추는</a:t>
            </a:r>
            <a:r>
              <a:rPr lang="ko-KR" altLang="en-US" sz="1500" dirty="0" smtClean="0">
                <a:ea typeface="문체부 궁체 정자체" pitchFamily="17" charset="-127"/>
              </a:rPr>
              <a:t> 반으로 갈라 씨를 제거하고 황백지단과 같</a:t>
            </a:r>
            <a:r>
              <a:rPr lang="ko-KR" altLang="en-US" sz="1500" dirty="0">
                <a:ea typeface="문체부 궁체 정자체" pitchFamily="17" charset="-127"/>
              </a:rPr>
              <a:t>이</a:t>
            </a:r>
            <a:r>
              <a:rPr lang="ko-KR" altLang="en-US" sz="1500" dirty="0" smtClean="0">
                <a:ea typeface="문체부 궁체 정자체" pitchFamily="17" charset="-127"/>
              </a:rPr>
              <a:t> 얇게 썰어준다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endParaRPr lang="en-US" altLang="ko-KR" sz="1500" dirty="0" smtClean="0">
              <a:ea typeface="문체부 궁체 정자체" pitchFamily="17" charset="-127"/>
            </a:endParaRPr>
          </a:p>
          <a:p>
            <a:r>
              <a:rPr lang="en-US" altLang="ko-KR" sz="1500" dirty="0" smtClean="0">
                <a:ea typeface="문체부 궁체 정자체" pitchFamily="17" charset="-127"/>
              </a:rPr>
              <a:t>2. </a:t>
            </a:r>
            <a:r>
              <a:rPr lang="ko-KR" altLang="en-US" sz="1500" dirty="0" smtClean="0">
                <a:ea typeface="문체부 궁체 정자체" pitchFamily="17" charset="-127"/>
              </a:rPr>
              <a:t>목이버섯은 불린 후 다져서 준비한다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endParaRPr lang="en-US" altLang="ko-KR" sz="1500" dirty="0" smtClean="0">
              <a:ea typeface="문체부 궁체 정자체" pitchFamily="17" charset="-127"/>
            </a:endParaRPr>
          </a:p>
          <a:p>
            <a:r>
              <a:rPr lang="en-US" altLang="ko-KR" sz="1500" dirty="0" smtClean="0">
                <a:ea typeface="문체부 궁체 정자체" pitchFamily="17" charset="-127"/>
              </a:rPr>
              <a:t>(</a:t>
            </a:r>
            <a:r>
              <a:rPr lang="ko-KR" altLang="en-US" sz="1500" dirty="0" smtClean="0">
                <a:ea typeface="문체부 궁체 정자체" pitchFamily="17" charset="-127"/>
              </a:rPr>
              <a:t>도미</a:t>
            </a:r>
            <a:r>
              <a:rPr lang="en-US" altLang="ko-KR" sz="1500" dirty="0" smtClean="0">
                <a:ea typeface="문체부 궁체 정자체" pitchFamily="17" charset="-127"/>
              </a:rPr>
              <a:t>) 3. </a:t>
            </a:r>
            <a:r>
              <a:rPr lang="ko-KR" altLang="en-US" sz="1500" dirty="0" smtClean="0">
                <a:ea typeface="문체부 궁체 정자체" pitchFamily="17" charset="-127"/>
              </a:rPr>
              <a:t>도미는 비늘</a:t>
            </a:r>
            <a:r>
              <a:rPr lang="en-US" altLang="ko-KR" sz="1500" dirty="0" smtClean="0">
                <a:ea typeface="문체부 궁체 정자체" pitchFamily="17" charset="-127"/>
              </a:rPr>
              <a:t>, </a:t>
            </a:r>
            <a:r>
              <a:rPr lang="ko-KR" altLang="en-US" sz="1500" dirty="0" smtClean="0">
                <a:ea typeface="문체부 궁체 정자체" pitchFamily="17" charset="-127"/>
              </a:rPr>
              <a:t>아가미</a:t>
            </a:r>
            <a:r>
              <a:rPr lang="en-US" altLang="ko-KR" sz="1500" dirty="0" smtClean="0">
                <a:ea typeface="문체부 궁체 정자체" pitchFamily="17" charset="-127"/>
              </a:rPr>
              <a:t>, </a:t>
            </a:r>
            <a:r>
              <a:rPr lang="ko-KR" altLang="en-US" sz="1500" dirty="0" smtClean="0">
                <a:ea typeface="문체부 궁체 정자체" pitchFamily="17" charset="-127"/>
              </a:rPr>
              <a:t>내장제거를 한다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endParaRPr lang="en-US" altLang="ko-KR" sz="1500" dirty="0" smtClean="0">
              <a:ea typeface="문체부 궁체 정자체" pitchFamily="17" charset="-127"/>
            </a:endParaRPr>
          </a:p>
          <a:p>
            <a:r>
              <a:rPr lang="en-US" altLang="ko-KR" sz="1500" dirty="0" smtClean="0">
                <a:ea typeface="문체부 궁체 정자체" pitchFamily="17" charset="-127"/>
              </a:rPr>
              <a:t>4. </a:t>
            </a:r>
            <a:r>
              <a:rPr lang="ko-KR" altLang="en-US" sz="1500" dirty="0" smtClean="0">
                <a:ea typeface="문체부 궁체 정자체" pitchFamily="17" charset="-127"/>
              </a:rPr>
              <a:t>손질한 도미 위에 </a:t>
            </a:r>
            <a:r>
              <a:rPr lang="ko-KR" altLang="en-US" sz="1500" dirty="0" err="1" smtClean="0">
                <a:ea typeface="문체부 궁체 정자체" pitchFamily="17" charset="-127"/>
              </a:rPr>
              <a:t>백지단</a:t>
            </a:r>
            <a:r>
              <a:rPr lang="en-US" altLang="ko-KR" sz="1500" dirty="0" smtClean="0">
                <a:ea typeface="문체부 궁체 정자체" pitchFamily="17" charset="-127"/>
              </a:rPr>
              <a:t>, </a:t>
            </a:r>
            <a:r>
              <a:rPr lang="ko-KR" altLang="en-US" sz="1500" dirty="0" err="1" smtClean="0">
                <a:ea typeface="문체부 궁체 정자체" pitchFamily="17" charset="-127"/>
              </a:rPr>
              <a:t>황지단</a:t>
            </a:r>
            <a:r>
              <a:rPr lang="en-US" altLang="ko-KR" sz="1500" dirty="0" smtClean="0">
                <a:ea typeface="문체부 궁체 정자체" pitchFamily="17" charset="-127"/>
              </a:rPr>
              <a:t>, </a:t>
            </a:r>
            <a:r>
              <a:rPr lang="ko-KR" altLang="en-US" sz="1500" dirty="0" smtClean="0">
                <a:ea typeface="문체부 궁체 정자체" pitchFamily="17" charset="-127"/>
              </a:rPr>
              <a:t>목이버섯</a:t>
            </a:r>
            <a:r>
              <a:rPr lang="en-US" altLang="ko-KR" sz="1500" dirty="0" smtClean="0">
                <a:ea typeface="문체부 궁체 정자체" pitchFamily="17" charset="-127"/>
              </a:rPr>
              <a:t>, </a:t>
            </a:r>
            <a:r>
              <a:rPr lang="ko-KR" altLang="en-US" sz="1500" dirty="0" smtClean="0">
                <a:ea typeface="문체부 궁체 정자체" pitchFamily="17" charset="-127"/>
              </a:rPr>
              <a:t>청양고추</a:t>
            </a:r>
            <a:r>
              <a:rPr lang="en-US" altLang="ko-KR" sz="1500" dirty="0" smtClean="0">
                <a:ea typeface="문체부 궁체 정자체" pitchFamily="17" charset="-127"/>
              </a:rPr>
              <a:t>, </a:t>
            </a:r>
            <a:r>
              <a:rPr lang="ko-KR" altLang="en-US" sz="1500" dirty="0" err="1" smtClean="0">
                <a:ea typeface="문체부 궁체 정자체" pitchFamily="17" charset="-127"/>
              </a:rPr>
              <a:t>홍고추</a:t>
            </a:r>
            <a:r>
              <a:rPr lang="ko-KR" altLang="en-US" sz="1500" dirty="0" smtClean="0">
                <a:ea typeface="문체부 궁체 정자체" pitchFamily="17" charset="-127"/>
              </a:rPr>
              <a:t> 순으로 고명을 올려준다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endParaRPr lang="en-US" altLang="ko-KR" sz="1500" dirty="0" smtClean="0">
              <a:ea typeface="문체부 궁체 정자체" pitchFamily="17" charset="-127"/>
            </a:endParaRPr>
          </a:p>
          <a:p>
            <a:r>
              <a:rPr lang="en-US" altLang="ko-KR" sz="1500" dirty="0" smtClean="0">
                <a:ea typeface="문체부 궁체 정자체" pitchFamily="17" charset="-127"/>
              </a:rPr>
              <a:t>5. </a:t>
            </a:r>
            <a:r>
              <a:rPr lang="ko-KR" altLang="en-US" sz="1500" dirty="0" err="1" smtClean="0">
                <a:ea typeface="문체부 궁체 정자체" pitchFamily="17" charset="-127"/>
              </a:rPr>
              <a:t>찜기에</a:t>
            </a:r>
            <a:r>
              <a:rPr lang="ko-KR" altLang="en-US" sz="1500" dirty="0" smtClean="0">
                <a:ea typeface="문체부 궁체 정자체" pitchFamily="17" charset="-127"/>
              </a:rPr>
              <a:t> 도미를 쪄준다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  <a:endParaRPr lang="ko-KR" altLang="en-US" sz="1500" dirty="0">
              <a:ea typeface="문체부 궁체 정자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0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a typeface="문체부 궁체 흘림체" pitchFamily="17" charset="-127"/>
              </a:rPr>
              <a:t>오색 </a:t>
            </a:r>
            <a:r>
              <a:rPr lang="ko-KR" altLang="en-US" dirty="0" err="1" smtClean="0">
                <a:ea typeface="문체부 궁체 흘림체" pitchFamily="17" charset="-127"/>
              </a:rPr>
              <a:t>연근전</a:t>
            </a:r>
            <a:endParaRPr lang="ko-KR" altLang="en-US" dirty="0">
              <a:ea typeface="문체부 궁체 흘림체" pitchFamily="17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90496"/>
            <a:ext cx="2054269" cy="154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90495"/>
            <a:ext cx="2047472" cy="155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954689" y="1183525"/>
            <a:ext cx="1550701" cy="216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94" y="3041192"/>
            <a:ext cx="2162966" cy="139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41193"/>
            <a:ext cx="2047472" cy="139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18" y="3041192"/>
            <a:ext cx="1980575" cy="146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46836" y="450439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연근은 모서리를 다듬어 꽃 모양으로 만들어 준다</a:t>
            </a:r>
            <a:r>
              <a:rPr lang="en-US" altLang="ko-KR" sz="1500" dirty="0" smtClean="0">
                <a:ea typeface="문체부 궁체 정자체" pitchFamily="17" charset="-127"/>
              </a:rPr>
              <a:t>. ( </a:t>
            </a:r>
            <a:r>
              <a:rPr lang="ko-KR" altLang="en-US" sz="1500" dirty="0" smtClean="0">
                <a:ea typeface="문체부 궁체 정자체" pitchFamily="17" charset="-127"/>
              </a:rPr>
              <a:t>연근은 </a:t>
            </a:r>
            <a:r>
              <a:rPr lang="ko-KR" altLang="en-US" sz="1500" dirty="0" err="1" smtClean="0">
                <a:ea typeface="문체부 궁체 정자체" pitchFamily="17" charset="-127"/>
              </a:rPr>
              <a:t>갈변</a:t>
            </a:r>
            <a:r>
              <a:rPr lang="ko-KR" altLang="en-US" sz="1500" dirty="0" smtClean="0">
                <a:ea typeface="문체부 궁체 정자체" pitchFamily="17" charset="-127"/>
              </a:rPr>
              <a:t> 방지를 위해 </a:t>
            </a:r>
            <a:r>
              <a:rPr lang="ko-KR" altLang="en-US" sz="1500" dirty="0" err="1" smtClean="0">
                <a:ea typeface="문체부 궁체 정자체" pitchFamily="17" charset="-127"/>
              </a:rPr>
              <a:t>식촛물에</a:t>
            </a:r>
            <a:r>
              <a:rPr lang="ko-KR" altLang="en-US" sz="1500" dirty="0" smtClean="0">
                <a:ea typeface="문체부 궁체 정자체" pitchFamily="17" charset="-127"/>
              </a:rPr>
              <a:t> </a:t>
            </a:r>
            <a:r>
              <a:rPr lang="ko-KR" altLang="en-US" sz="1500" dirty="0" err="1" smtClean="0">
                <a:ea typeface="문체부 궁체 정자체" pitchFamily="17" charset="-127"/>
              </a:rPr>
              <a:t>담궈둔다</a:t>
            </a:r>
            <a:r>
              <a:rPr lang="en-US" altLang="ko-KR" sz="1500" dirty="0" smtClean="0">
                <a:ea typeface="문체부 궁체 정자체" pitchFamily="17" charset="-127"/>
              </a:rPr>
              <a:t>.)</a:t>
            </a: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흑임자와 비트는 믹서기에 갈아 가루로 만들어준다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각 천연가루는 부침가루와 물을 섞어 옷을 만들어준다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en-US" altLang="ko-KR" sz="1500" dirty="0" smtClean="0">
                <a:ea typeface="문체부 궁체 정자체" pitchFamily="17" charset="-127"/>
              </a:rPr>
              <a:t>5</a:t>
            </a:r>
            <a:r>
              <a:rPr lang="ko-KR" altLang="en-US" sz="1500" dirty="0" smtClean="0">
                <a:ea typeface="문체부 궁체 정자체" pitchFamily="17" charset="-127"/>
              </a:rPr>
              <a:t>개의 연근을 각각 천연가루 옷을 입혀준다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sz="1500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sz="1500" dirty="0" smtClean="0">
                <a:ea typeface="문체부 궁체 정자체" pitchFamily="17" charset="-127"/>
              </a:rPr>
              <a:t>옷을 입힌 연근은 </a:t>
            </a:r>
            <a:r>
              <a:rPr lang="ko-KR" altLang="en-US" sz="1500" dirty="0" err="1" smtClean="0">
                <a:ea typeface="문체부 궁체 정자체" pitchFamily="17" charset="-127"/>
              </a:rPr>
              <a:t>후라이팬에</a:t>
            </a:r>
            <a:r>
              <a:rPr lang="ko-KR" altLang="en-US" sz="1500" dirty="0" smtClean="0">
                <a:ea typeface="문체부 궁체 정자체" pitchFamily="17" charset="-127"/>
              </a:rPr>
              <a:t> 기름을 두른 후 부친다</a:t>
            </a:r>
            <a:r>
              <a:rPr lang="en-US" altLang="ko-KR" sz="1500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0623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a typeface="문체부 궁체 흘림체" pitchFamily="17" charset="-127"/>
              </a:rPr>
              <a:t>미나리초무침</a:t>
            </a:r>
            <a:endParaRPr lang="ko-KR" altLang="en-US" dirty="0">
              <a:ea typeface="문체부 궁체 흘림체" pitchFamily="17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79456" y="2704207"/>
            <a:ext cx="1593599" cy="230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3059537"/>
            <a:ext cx="2232246" cy="159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059536"/>
            <a:ext cx="2232250" cy="159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471791"/>
            <a:ext cx="2304258" cy="158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1471791"/>
            <a:ext cx="2232248" cy="158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62711"/>
            <a:ext cx="2232248" cy="159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4653136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ea typeface="문체부 궁체 정자체" pitchFamily="17" charset="-127"/>
              </a:rPr>
              <a:t>미나리는 깨끗이 씻은 후 </a:t>
            </a:r>
            <a:r>
              <a:rPr lang="en-US" altLang="ko-KR" dirty="0" smtClean="0">
                <a:ea typeface="문체부 궁체 정자체" pitchFamily="17" charset="-127"/>
              </a:rPr>
              <a:t>, </a:t>
            </a:r>
            <a:r>
              <a:rPr lang="ko-KR" altLang="en-US" dirty="0" smtClean="0">
                <a:ea typeface="문체부 궁체 정자체" pitchFamily="17" charset="-127"/>
              </a:rPr>
              <a:t>먹기 좋은 크기로 썰어준다</a:t>
            </a:r>
            <a:r>
              <a:rPr lang="en-US" altLang="ko-KR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문체부 궁체 정자체" pitchFamily="17" charset="-127"/>
              </a:rPr>
              <a:t>썰어둔 미나리는 </a:t>
            </a:r>
            <a:r>
              <a:rPr lang="en-US" altLang="ko-KR" dirty="0" smtClean="0">
                <a:ea typeface="문체부 궁체 정자체" pitchFamily="17" charset="-127"/>
              </a:rPr>
              <a:t>15</a:t>
            </a:r>
            <a:r>
              <a:rPr lang="ko-KR" altLang="en-US" dirty="0" smtClean="0">
                <a:ea typeface="문체부 궁체 정자체" pitchFamily="17" charset="-127"/>
              </a:rPr>
              <a:t>초 정도 살짝 데치고 찬물로 헹구어 준다</a:t>
            </a:r>
            <a:r>
              <a:rPr lang="en-US" altLang="ko-KR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문체부 궁체 정자체" pitchFamily="17" charset="-127"/>
              </a:rPr>
              <a:t>고추장 </a:t>
            </a:r>
            <a:r>
              <a:rPr lang="en-US" altLang="ko-KR" dirty="0" smtClean="0">
                <a:ea typeface="문체부 궁체 정자체" pitchFamily="17" charset="-127"/>
              </a:rPr>
              <a:t>1T, </a:t>
            </a:r>
            <a:r>
              <a:rPr lang="ko-KR" altLang="en-US" dirty="0" smtClean="0">
                <a:ea typeface="문체부 궁체 정자체" pitchFamily="17" charset="-127"/>
              </a:rPr>
              <a:t>식초 </a:t>
            </a:r>
            <a:r>
              <a:rPr lang="en-US" altLang="ko-KR" dirty="0" smtClean="0">
                <a:ea typeface="문체부 궁체 정자체" pitchFamily="17" charset="-127"/>
              </a:rPr>
              <a:t>0.5T, </a:t>
            </a:r>
            <a:r>
              <a:rPr lang="ko-KR" altLang="en-US" dirty="0" smtClean="0">
                <a:ea typeface="문체부 궁체 정자체" pitchFamily="17" charset="-127"/>
              </a:rPr>
              <a:t>설탕 </a:t>
            </a:r>
            <a:r>
              <a:rPr lang="en-US" altLang="ko-KR" dirty="0" smtClean="0">
                <a:ea typeface="문체부 궁체 정자체" pitchFamily="17" charset="-127"/>
              </a:rPr>
              <a:t>0.5T , </a:t>
            </a:r>
            <a:r>
              <a:rPr lang="ko-KR" altLang="en-US" dirty="0" smtClean="0">
                <a:ea typeface="문체부 궁체 정자체" pitchFamily="17" charset="-127"/>
              </a:rPr>
              <a:t>깨 약간을 넣어 양념장을 만든다</a:t>
            </a:r>
            <a:r>
              <a:rPr lang="en-US" altLang="ko-KR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문체부 궁체 정자체" pitchFamily="17" charset="-127"/>
              </a:rPr>
              <a:t>식혀둔 미나리를 양념장에 무친다</a:t>
            </a:r>
            <a:r>
              <a:rPr lang="en-US" altLang="ko-KR" dirty="0" smtClean="0">
                <a:ea typeface="문체부 궁체 정자체" pitchFamily="17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95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a typeface="문체부 궁체 흘림체" pitchFamily="17" charset="-127"/>
              </a:rPr>
              <a:t>포도화채</a:t>
            </a:r>
            <a:endParaRPr lang="ko-KR" altLang="en-US" dirty="0">
              <a:ea typeface="문체부 궁체 흘림체" pitchFamily="17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07228" y="3068958"/>
            <a:ext cx="2695940" cy="151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28" y="1556791"/>
            <a:ext cx="265293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72" y="1556792"/>
            <a:ext cx="2688296" cy="151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28" y="3068959"/>
            <a:ext cx="2652937" cy="151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4725144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ea typeface="문체부 궁체 정자체" pitchFamily="17" charset="-127"/>
              </a:rPr>
              <a:t>냄비에 물로 씻은 포도와 설탕 </a:t>
            </a:r>
            <a:r>
              <a:rPr lang="ko-KR" altLang="en-US" dirty="0" err="1" smtClean="0">
                <a:ea typeface="문체부 궁체 정자체" pitchFamily="17" charset="-127"/>
              </a:rPr>
              <a:t>반컵</a:t>
            </a:r>
            <a:r>
              <a:rPr lang="ko-KR" altLang="en-US" dirty="0" smtClean="0">
                <a:ea typeface="문체부 궁체 정자체" pitchFamily="17" charset="-127"/>
              </a:rPr>
              <a:t> 그리고 정수 물 </a:t>
            </a:r>
            <a:r>
              <a:rPr lang="en-US" altLang="ko-KR" dirty="0" smtClean="0">
                <a:ea typeface="문체부 궁체 정자체" pitchFamily="17" charset="-127"/>
              </a:rPr>
              <a:t>3</a:t>
            </a:r>
            <a:r>
              <a:rPr lang="ko-KR" altLang="en-US" dirty="0" smtClean="0">
                <a:ea typeface="문체부 궁체 정자체" pitchFamily="17" charset="-127"/>
              </a:rPr>
              <a:t>컵을 넣고 끓여준다</a:t>
            </a:r>
            <a:r>
              <a:rPr lang="en-US" altLang="ko-KR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문체부 궁체 정자체" pitchFamily="17" charset="-127"/>
              </a:rPr>
              <a:t>끓으면서 포도 껍질이 벗겨지면 으깨면서 끓여 즙을 낸다</a:t>
            </a:r>
            <a:r>
              <a:rPr lang="en-US" altLang="ko-KR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문체부 궁체 정자체" pitchFamily="17" charset="-127"/>
              </a:rPr>
              <a:t>충분히 즙이 나왔으면 체에 걸러준다</a:t>
            </a:r>
            <a:r>
              <a:rPr lang="en-US" altLang="ko-KR" dirty="0" smtClean="0">
                <a:ea typeface="문체부 궁체 정자체" pitchFamily="17" charset="-127"/>
              </a:rPr>
              <a:t>.</a:t>
            </a:r>
          </a:p>
          <a:p>
            <a:pPr marL="342900" indent="-342900">
              <a:buAutoNum type="arabicPeriod"/>
            </a:pPr>
            <a:endParaRPr lang="en-US" altLang="ko-KR" dirty="0" smtClean="0">
              <a:ea typeface="문체부 궁체 정자체" pitchFamily="17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ea typeface="문체부 궁체 정자체" pitchFamily="17" charset="-127"/>
              </a:rPr>
              <a:t>배는 하트모양으로 만들어준다</a:t>
            </a:r>
            <a:r>
              <a:rPr lang="en-US" altLang="ko-KR" dirty="0" smtClean="0">
                <a:ea typeface="문체부 궁체 정자체" pitchFamily="17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6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442</Words>
  <Application>Microsoft Office PowerPoint</Application>
  <PresentationFormat>화면 슬라이드 쇼(4:3)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한 상에 담은 시흥의 맛</vt:lpstr>
      <vt:lpstr>PowerPoint 프레젠테이션</vt:lpstr>
      <vt:lpstr> 경기도 시흥의 특산물을 이용하여 차린“시흥식 건강밥상” [시흥의 특산물 – 연, 미나리, 포도]   </vt:lpstr>
      <vt:lpstr>연잎밥 </vt:lpstr>
      <vt:lpstr>된장찌개</vt:lpstr>
      <vt:lpstr>도미찜 </vt:lpstr>
      <vt:lpstr>오색 연근전</vt:lpstr>
      <vt:lpstr>미나리초무침</vt:lpstr>
      <vt:lpstr>포도화채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 상에 담은 시흥의 맛</dc:title>
  <dc:creator>Windows 사용자</dc:creator>
  <cp:lastModifiedBy>Windows 사용자</cp:lastModifiedBy>
  <cp:revision>37</cp:revision>
  <dcterms:created xsi:type="dcterms:W3CDTF">2014-08-17T09:48:26Z</dcterms:created>
  <dcterms:modified xsi:type="dcterms:W3CDTF">2014-08-18T04:28:29Z</dcterms:modified>
</cp:coreProperties>
</file>