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3"/>
      <p:bold r:id="rId14"/>
    </p:embeddedFont>
    <p:embeddedFont>
      <p:font typeface="DX새날B" panose="02020600000000000000" pitchFamily="18" charset="-127"/>
      <p:regular r:id="rId15"/>
    </p:embeddedFont>
    <p:embeddedFont>
      <p:font typeface="나눔손글씨 펜" panose="03040600000000000000" pitchFamily="66" charset="-127"/>
      <p:regular r:id="rId16"/>
    </p:embeddedFont>
    <p:embeddedFont>
      <p:font typeface="08서울남산체 EB" panose="02020603020101020101" pitchFamily="18" charset="-127"/>
      <p:regular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7B5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9D7-5D69-4C16-93FC-8B9B1187646B}" type="datetimeFigureOut">
              <a:rPr lang="ko-KR" altLang="en-US" smtClean="0"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76D-880B-4F41-BD90-9C9E509A0E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2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9D7-5D69-4C16-93FC-8B9B1187646B}" type="datetimeFigureOut">
              <a:rPr lang="ko-KR" altLang="en-US" smtClean="0"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76D-880B-4F41-BD90-9C9E509A0E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652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9D7-5D69-4C16-93FC-8B9B1187646B}" type="datetimeFigureOut">
              <a:rPr lang="ko-KR" altLang="en-US" smtClean="0"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76D-880B-4F41-BD90-9C9E509A0E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86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9D7-5D69-4C16-93FC-8B9B1187646B}" type="datetimeFigureOut">
              <a:rPr lang="ko-KR" altLang="en-US" smtClean="0"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76D-880B-4F41-BD90-9C9E509A0E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906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9D7-5D69-4C16-93FC-8B9B1187646B}" type="datetimeFigureOut">
              <a:rPr lang="ko-KR" altLang="en-US" smtClean="0"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76D-880B-4F41-BD90-9C9E509A0E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77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9D7-5D69-4C16-93FC-8B9B1187646B}" type="datetimeFigureOut">
              <a:rPr lang="ko-KR" altLang="en-US" smtClean="0"/>
              <a:t>2014-08-17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76D-880B-4F41-BD90-9C9E509A0E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68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9D7-5D69-4C16-93FC-8B9B1187646B}" type="datetimeFigureOut">
              <a:rPr lang="ko-KR" altLang="en-US" smtClean="0"/>
              <a:t>2014-08-17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76D-880B-4F41-BD90-9C9E509A0E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07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9D7-5D69-4C16-93FC-8B9B1187646B}" type="datetimeFigureOut">
              <a:rPr lang="ko-KR" altLang="en-US" smtClean="0"/>
              <a:t>2014-08-17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76D-880B-4F41-BD90-9C9E509A0E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89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9D7-5D69-4C16-93FC-8B9B1187646B}" type="datetimeFigureOut">
              <a:rPr lang="ko-KR" altLang="en-US" smtClean="0"/>
              <a:t>2014-08-17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76D-880B-4F41-BD90-9C9E509A0E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92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9D7-5D69-4C16-93FC-8B9B1187646B}" type="datetimeFigureOut">
              <a:rPr lang="ko-KR" altLang="en-US" smtClean="0"/>
              <a:t>2014-08-17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76D-880B-4F41-BD90-9C9E509A0E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71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9D7-5D69-4C16-93FC-8B9B1187646B}" type="datetimeFigureOut">
              <a:rPr lang="ko-KR" altLang="en-US" smtClean="0"/>
              <a:t>2014-08-17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D76D-880B-4F41-BD90-9C9E509A0E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60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389D7-5D69-4C16-93FC-8B9B1187646B}" type="datetimeFigureOut">
              <a:rPr lang="ko-KR" altLang="en-US" smtClean="0"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D76D-880B-4F41-BD90-9C9E509A0E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97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32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619672" y="764704"/>
            <a:ext cx="6264696" cy="4355038"/>
            <a:chOff x="1619672" y="764704"/>
            <a:chExt cx="6264696" cy="4355038"/>
          </a:xfrm>
        </p:grpSpPr>
        <p:sp>
          <p:nvSpPr>
            <p:cNvPr id="4" name="TextBox 3"/>
            <p:cNvSpPr txBox="1"/>
            <p:nvPr/>
          </p:nvSpPr>
          <p:spPr>
            <a:xfrm>
              <a:off x="1619672" y="764704"/>
              <a:ext cx="6264696" cy="4355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3800" spc="600" dirty="0" smtClean="0">
                  <a:solidFill>
                    <a:srgbClr val="A07B52"/>
                  </a:solidFill>
                  <a:latin typeface="DX새날B" panose="02020600000000000000" pitchFamily="18" charset="-127"/>
                  <a:ea typeface="DX새날B" panose="02020600000000000000" pitchFamily="18" charset="-127"/>
                </a:rPr>
                <a:t>고향</a:t>
              </a:r>
              <a:r>
                <a:rPr lang="ko-KR" altLang="en-US" sz="7200" spc="600" dirty="0" smtClean="0">
                  <a:solidFill>
                    <a:schemeClr val="bg1"/>
                  </a:solidFill>
                  <a:latin typeface="DX새날B" panose="02020600000000000000" pitchFamily="18" charset="-127"/>
                  <a:ea typeface="DX새날B" panose="02020600000000000000" pitchFamily="18" charset="-127"/>
                </a:rPr>
                <a:t>을</a:t>
              </a:r>
              <a:r>
                <a:rPr lang="ko-KR" altLang="en-US" sz="8000" spc="600" dirty="0" smtClean="0">
                  <a:solidFill>
                    <a:schemeClr val="bg1"/>
                  </a:solidFill>
                  <a:latin typeface="DX새날B" panose="02020600000000000000" pitchFamily="18" charset="-127"/>
                  <a:ea typeface="DX새날B" panose="02020600000000000000" pitchFamily="18" charset="-127"/>
                </a:rPr>
                <a:t> </a:t>
              </a:r>
              <a:r>
                <a:rPr lang="ko-KR" altLang="en-US" sz="7200" spc="600" dirty="0" smtClean="0">
                  <a:solidFill>
                    <a:schemeClr val="bg1"/>
                  </a:solidFill>
                  <a:latin typeface="DX새날B" panose="02020600000000000000" pitchFamily="18" charset="-127"/>
                  <a:ea typeface="DX새날B" panose="02020600000000000000" pitchFamily="18" charset="-127"/>
                </a:rPr>
                <a:t>담은</a:t>
              </a:r>
              <a:endParaRPr lang="en-US" altLang="ko-KR" sz="7200" spc="6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endParaRPr>
            </a:p>
            <a:p>
              <a:pPr algn="ctr"/>
              <a:r>
                <a:rPr lang="ko-KR" altLang="en-US" sz="2400" spc="600" dirty="0" smtClean="0">
                  <a:solidFill>
                    <a:schemeClr val="bg1"/>
                  </a:solidFill>
                  <a:latin typeface="DX새날B" panose="02020600000000000000" pitchFamily="18" charset="-127"/>
                  <a:ea typeface="DX새날B" panose="02020600000000000000" pitchFamily="18" charset="-127"/>
                </a:rPr>
                <a:t> </a:t>
              </a:r>
              <a:endParaRPr lang="en-US" altLang="ko-KR" sz="2400" spc="6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endParaRPr>
            </a:p>
            <a:p>
              <a:pPr algn="ctr"/>
              <a:r>
                <a:rPr lang="ko-KR" altLang="en-US" sz="11500" spc="600" dirty="0" smtClean="0">
                  <a:solidFill>
                    <a:srgbClr val="FFFF66"/>
                  </a:solidFill>
                  <a:latin typeface="DX새날B" panose="02020600000000000000" pitchFamily="18" charset="-127"/>
                  <a:ea typeface="DX새날B" panose="02020600000000000000" pitchFamily="18" charset="-127"/>
                </a:rPr>
                <a:t>보물창고</a:t>
              </a:r>
              <a:endParaRPr lang="ko-KR" altLang="en-US" sz="11500" spc="600" dirty="0">
                <a:solidFill>
                  <a:srgbClr val="FFFF66"/>
                </a:solidFill>
                <a:latin typeface="DX새날B" panose="02020600000000000000" pitchFamily="18" charset="-127"/>
                <a:ea typeface="DX새날B" panose="02020600000000000000" pitchFamily="18" charset="-127"/>
              </a:endParaRPr>
            </a:p>
          </p:txBody>
        </p:sp>
        <p:sp>
          <p:nvSpPr>
            <p:cNvPr id="7" name="타원 6"/>
            <p:cNvSpPr/>
            <p:nvPr/>
          </p:nvSpPr>
          <p:spPr>
            <a:xfrm>
              <a:off x="3059832" y="98072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4932040" y="3256848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310">
            <a:off x="1611310" y="1191910"/>
            <a:ext cx="936104" cy="1203485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4572000" y="566124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너 나 우리 </a:t>
            </a:r>
            <a:r>
              <a:rPr lang="en-US" altLang="ko-KR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(</a:t>
            </a:r>
            <a:r>
              <a:rPr lang="ko-KR" altLang="en-US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노수찬</a:t>
            </a:r>
            <a:r>
              <a:rPr lang="en-US" altLang="ko-KR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</a:t>
            </a:r>
            <a:r>
              <a:rPr lang="ko-KR" altLang="en-US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신예람</a:t>
            </a:r>
            <a:r>
              <a:rPr lang="en-US" altLang="ko-KR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)</a:t>
            </a:r>
            <a:endParaRPr lang="ko-KR" altLang="en-US" sz="3600" dirty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523" flipH="1">
            <a:off x="6652906" y="3697543"/>
            <a:ext cx="965147" cy="116134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03643"/>
            <a:ext cx="1325811" cy="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720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defRPr>
            </a:lvl1pPr>
          </a:lstStyle>
          <a:p>
            <a:r>
              <a:rPr lang="ko-KR" altLang="en-US" dirty="0" smtClean="0"/>
              <a:t>고객층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 flipH="1">
            <a:off x="1431784" y="2636912"/>
            <a:ext cx="468052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03648" y="1908121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1. </a:t>
            </a:r>
            <a:r>
              <a:rPr lang="ko-KR" altLang="en-US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원기회복이 필요한 남성들 </a:t>
            </a:r>
            <a:endParaRPr lang="ko-KR" altLang="en-US" sz="3600" dirty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1784" y="3430741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2. </a:t>
            </a:r>
            <a:r>
              <a:rPr lang="ko-KR" altLang="en-US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공부에 지친 수험생들</a:t>
            </a:r>
            <a:endParaRPr lang="ko-KR" altLang="en-US" sz="3600" dirty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4870901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3. </a:t>
            </a:r>
            <a:r>
              <a:rPr lang="ko-KR" altLang="en-US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심장질환을 앓고 있는 환자들 </a:t>
            </a:r>
            <a:endParaRPr lang="ko-KR" altLang="en-US" sz="3600" dirty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H="1">
            <a:off x="1431784" y="4149080"/>
            <a:ext cx="468052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H="1">
            <a:off x="1431784" y="5661248"/>
            <a:ext cx="468052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포인트가 4개인 별 12"/>
          <p:cNvSpPr/>
          <p:nvPr/>
        </p:nvSpPr>
        <p:spPr>
          <a:xfrm>
            <a:off x="5759190" y="2301536"/>
            <a:ext cx="541002" cy="623408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포인트가 4개인 별 13"/>
          <p:cNvSpPr/>
          <p:nvPr/>
        </p:nvSpPr>
        <p:spPr>
          <a:xfrm>
            <a:off x="5076056" y="3982383"/>
            <a:ext cx="288032" cy="333393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포인트가 4개인 별 14"/>
          <p:cNvSpPr/>
          <p:nvPr/>
        </p:nvSpPr>
        <p:spPr>
          <a:xfrm>
            <a:off x="1237428" y="5346840"/>
            <a:ext cx="388712" cy="628815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>
            <a:off x="6588224" y="1555785"/>
            <a:ext cx="1385637" cy="1297151"/>
            <a:chOff x="899592" y="2121485"/>
            <a:chExt cx="4968552" cy="3395747"/>
          </a:xfrm>
        </p:grpSpPr>
        <p:sp>
          <p:nvSpPr>
            <p:cNvPr id="17" name="직사각형 16"/>
            <p:cNvSpPr/>
            <p:nvPr/>
          </p:nvSpPr>
          <p:spPr>
            <a:xfrm>
              <a:off x="899592" y="2121485"/>
              <a:ext cx="4968552" cy="3395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" y="2289339"/>
              <a:ext cx="4563253" cy="3105000"/>
            </a:xfrm>
            <a:prstGeom prst="rect">
              <a:avLst/>
            </a:prstGeom>
          </p:spPr>
        </p:pic>
      </p:grpSp>
      <p:grpSp>
        <p:nvGrpSpPr>
          <p:cNvPr id="19" name="그룹 18"/>
          <p:cNvGrpSpPr/>
          <p:nvPr/>
        </p:nvGrpSpPr>
        <p:grpSpPr>
          <a:xfrm>
            <a:off x="6597154" y="3117725"/>
            <a:ext cx="1367776" cy="1391395"/>
            <a:chOff x="899592" y="2121485"/>
            <a:chExt cx="4968552" cy="3395747"/>
          </a:xfrm>
        </p:grpSpPr>
        <p:sp>
          <p:nvSpPr>
            <p:cNvPr id="20" name="직사각형 19"/>
            <p:cNvSpPr/>
            <p:nvPr/>
          </p:nvSpPr>
          <p:spPr>
            <a:xfrm>
              <a:off x="899592" y="2121485"/>
              <a:ext cx="4968552" cy="3395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43"/>
            <a:stretch/>
          </p:blipFill>
          <p:spPr>
            <a:xfrm>
              <a:off x="1097868" y="2266708"/>
              <a:ext cx="4563253" cy="3122274"/>
            </a:xfrm>
            <a:prstGeom prst="rect">
              <a:avLst/>
            </a:prstGeom>
          </p:spPr>
        </p:pic>
      </p:grpSp>
      <p:grpSp>
        <p:nvGrpSpPr>
          <p:cNvPr id="22" name="그룹 21"/>
          <p:cNvGrpSpPr/>
          <p:nvPr/>
        </p:nvGrpSpPr>
        <p:grpSpPr>
          <a:xfrm>
            <a:off x="6588224" y="4797152"/>
            <a:ext cx="1372275" cy="1296143"/>
            <a:chOff x="1043609" y="1268760"/>
            <a:chExt cx="3672408" cy="2998267"/>
          </a:xfrm>
        </p:grpSpPr>
        <p:sp>
          <p:nvSpPr>
            <p:cNvPr id="23" name="직사각형 22"/>
            <p:cNvSpPr/>
            <p:nvPr/>
          </p:nvSpPr>
          <p:spPr>
            <a:xfrm>
              <a:off x="1043609" y="1268760"/>
              <a:ext cx="3672408" cy="2998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4" name="그림 2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997" y="1399807"/>
              <a:ext cx="3420000" cy="2736000"/>
            </a:xfrm>
            <a:prstGeom prst="rect">
              <a:avLst/>
            </a:prstGeom>
          </p:spPr>
        </p:pic>
      </p:grpSp>
      <p:pic>
        <p:nvPicPr>
          <p:cNvPr id="25" name="그림 2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03643"/>
            <a:ext cx="1325811" cy="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3" y="2636912"/>
            <a:ext cx="5080494" cy="677399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96" y="4083745"/>
            <a:ext cx="4141967" cy="2774255"/>
          </a:xfrm>
          <a:prstGeom prst="rect">
            <a:avLst/>
          </a:prstGeom>
        </p:spPr>
      </p:pic>
      <p:grpSp>
        <p:nvGrpSpPr>
          <p:cNvPr id="14" name="그룹 13"/>
          <p:cNvGrpSpPr/>
          <p:nvPr/>
        </p:nvGrpSpPr>
        <p:grpSpPr>
          <a:xfrm>
            <a:off x="1535333" y="457506"/>
            <a:ext cx="6073335" cy="1851214"/>
            <a:chOff x="1259632" y="555982"/>
            <a:chExt cx="6073335" cy="1851214"/>
          </a:xfrm>
        </p:grpSpPr>
        <p:sp>
          <p:nvSpPr>
            <p:cNvPr id="12" name="TextBox 11"/>
            <p:cNvSpPr txBox="1"/>
            <p:nvPr/>
          </p:nvSpPr>
          <p:spPr>
            <a:xfrm>
              <a:off x="1259632" y="758314"/>
              <a:ext cx="46526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9600" spc="600" dirty="0" smtClean="0">
                  <a:solidFill>
                    <a:schemeClr val="bg1"/>
                  </a:solidFill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감사합니다 </a:t>
              </a:r>
              <a:endParaRPr lang="ko-KR" altLang="en-US" sz="9600" spc="600" dirty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753" y="555982"/>
              <a:ext cx="1851214" cy="1851214"/>
            </a:xfrm>
            <a:prstGeom prst="rect">
              <a:avLst/>
            </a:prstGeom>
          </p:spPr>
        </p:pic>
      </p:grpSp>
      <p:grpSp>
        <p:nvGrpSpPr>
          <p:cNvPr id="16" name="그룹 15"/>
          <p:cNvGrpSpPr/>
          <p:nvPr/>
        </p:nvGrpSpPr>
        <p:grpSpPr>
          <a:xfrm>
            <a:off x="3059832" y="2505670"/>
            <a:ext cx="6264696" cy="923330"/>
            <a:chOff x="3550713" y="2931363"/>
            <a:chExt cx="6264696" cy="923330"/>
          </a:xfrm>
        </p:grpSpPr>
        <p:grpSp>
          <p:nvGrpSpPr>
            <p:cNvPr id="10" name="그룹 9"/>
            <p:cNvGrpSpPr/>
            <p:nvPr/>
          </p:nvGrpSpPr>
          <p:grpSpPr>
            <a:xfrm>
              <a:off x="3550713" y="2931363"/>
              <a:ext cx="6264696" cy="923330"/>
              <a:chOff x="1619672" y="764704"/>
              <a:chExt cx="6264696" cy="92333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619672" y="764704"/>
                <a:ext cx="62646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5400" spc="600" dirty="0" smtClean="0">
                    <a:solidFill>
                      <a:srgbClr val="A07B52"/>
                    </a:solidFill>
                    <a:latin typeface="DX새날B" panose="02020600000000000000" pitchFamily="18" charset="-127"/>
                    <a:ea typeface="DX새날B" panose="02020600000000000000" pitchFamily="18" charset="-127"/>
                  </a:rPr>
                  <a:t>고향</a:t>
                </a:r>
                <a:r>
                  <a:rPr lang="ko-KR" altLang="en-US" sz="3200" spc="600" dirty="0" smtClean="0">
                    <a:solidFill>
                      <a:schemeClr val="bg1"/>
                    </a:solidFill>
                    <a:latin typeface="DX새날B" panose="02020600000000000000" pitchFamily="18" charset="-127"/>
                    <a:ea typeface="DX새날B" panose="02020600000000000000" pitchFamily="18" charset="-127"/>
                  </a:rPr>
                  <a:t>을</a:t>
                </a:r>
                <a:r>
                  <a:rPr lang="ko-KR" altLang="en-US" sz="3600" spc="600" dirty="0" smtClean="0">
                    <a:solidFill>
                      <a:schemeClr val="bg1"/>
                    </a:solidFill>
                    <a:latin typeface="DX새날B" panose="02020600000000000000" pitchFamily="18" charset="-127"/>
                    <a:ea typeface="DX새날B" panose="02020600000000000000" pitchFamily="18" charset="-127"/>
                  </a:rPr>
                  <a:t> </a:t>
                </a:r>
                <a:r>
                  <a:rPr lang="ko-KR" altLang="en-US" sz="3200" spc="600" dirty="0" smtClean="0">
                    <a:solidFill>
                      <a:schemeClr val="bg1"/>
                    </a:solidFill>
                    <a:latin typeface="DX새날B" panose="02020600000000000000" pitchFamily="18" charset="-127"/>
                    <a:ea typeface="DX새날B" panose="02020600000000000000" pitchFamily="18" charset="-127"/>
                  </a:rPr>
                  <a:t>담은 </a:t>
                </a:r>
                <a:r>
                  <a:rPr lang="ko-KR" altLang="en-US" sz="4800" spc="600" dirty="0" smtClean="0">
                    <a:solidFill>
                      <a:srgbClr val="FFFF66"/>
                    </a:solidFill>
                    <a:latin typeface="DX새날B" panose="02020600000000000000" pitchFamily="18" charset="-127"/>
                    <a:ea typeface="DX새날B" panose="02020600000000000000" pitchFamily="18" charset="-127"/>
                  </a:rPr>
                  <a:t>보물창고</a:t>
                </a:r>
                <a:endParaRPr lang="ko-KR" altLang="en-US" sz="4800" spc="600" dirty="0">
                  <a:solidFill>
                    <a:srgbClr val="FFFF66"/>
                  </a:solidFill>
                  <a:latin typeface="DX새날B" panose="02020600000000000000" pitchFamily="18" charset="-127"/>
                  <a:ea typeface="DX새날B" panose="02020600000000000000" pitchFamily="18" charset="-127"/>
                </a:endParaRPr>
              </a:p>
            </p:txBody>
          </p:sp>
          <p:sp>
            <p:nvSpPr>
              <p:cNvPr id="8" name="타원 7"/>
              <p:cNvSpPr/>
              <p:nvPr/>
            </p:nvSpPr>
            <p:spPr>
              <a:xfrm>
                <a:off x="5845315" y="839737"/>
                <a:ext cx="108012" cy="1080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</p:grpSp>
        <p:sp>
          <p:nvSpPr>
            <p:cNvPr id="15" name="타원 14"/>
            <p:cNvSpPr/>
            <p:nvPr/>
          </p:nvSpPr>
          <p:spPr>
            <a:xfrm>
              <a:off x="5025984" y="2990752"/>
              <a:ext cx="108012" cy="1080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2000" y="335699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너 나 우리 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(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노수찬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신예람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)</a:t>
            </a:r>
            <a:endParaRPr lang="ko-KR" altLang="en-US" sz="2800" dirty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03643"/>
            <a:ext cx="1325811" cy="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644495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고향</a:t>
            </a:r>
            <a:r>
              <a:rPr lang="en-US" altLang="ko-KR" sz="7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(</a:t>
            </a:r>
            <a:r>
              <a:rPr lang="ko-KR" altLang="en-US" sz="7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故鄕</a:t>
            </a:r>
            <a:r>
              <a:rPr lang="en-US" altLang="ko-KR" sz="7200" dirty="0" smtClean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rPr>
              <a:t>) ;</a:t>
            </a:r>
            <a:endParaRPr lang="ko-KR" altLang="en-US" sz="7200" dirty="0">
              <a:solidFill>
                <a:schemeClr val="bg1"/>
              </a:solidFill>
              <a:latin typeface="DX새날B" panose="02020600000000000000" pitchFamily="18" charset="-127"/>
              <a:ea typeface="DX새날B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91857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1 .</a:t>
            </a:r>
            <a:r>
              <a:rPr lang="ko-KR" altLang="en-US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자기가 태어나서 자란 곳</a:t>
            </a:r>
            <a:r>
              <a:rPr lang="en-US" altLang="ko-KR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.</a:t>
            </a:r>
            <a:endParaRPr lang="ko-KR" altLang="en-US" sz="3600" dirty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4928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60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defRPr>
            </a:lvl1pPr>
          </a:lstStyle>
          <a:p>
            <a:r>
              <a:rPr lang="en-US" altLang="ko-KR" dirty="0"/>
              <a:t>2 .</a:t>
            </a:r>
            <a:r>
              <a:rPr lang="ko-KR" altLang="en-US" dirty="0"/>
              <a:t> 조상 대대로 살아온 </a:t>
            </a:r>
            <a:r>
              <a:rPr lang="ko-KR" altLang="en-US" dirty="0" smtClean="0"/>
              <a:t>곳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2996952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60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defRPr>
            </a:lvl1pPr>
          </a:lstStyle>
          <a:p>
            <a:r>
              <a:rPr lang="en-US" altLang="ko-KR" dirty="0"/>
              <a:t>3 .</a:t>
            </a:r>
            <a:r>
              <a:rPr lang="ko-KR" altLang="en-US" dirty="0"/>
              <a:t> </a:t>
            </a:r>
            <a:r>
              <a:rPr lang="ko-KR" altLang="en-US" sz="4400" dirty="0">
                <a:solidFill>
                  <a:srgbClr val="FFFF00"/>
                </a:solidFill>
              </a:rPr>
              <a:t>마음</a:t>
            </a:r>
            <a:r>
              <a:rPr lang="ko-KR" altLang="en-US" dirty="0"/>
              <a:t>속에 깊이 간직한 그립고 정든 곳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25"/>
                    </a14:imgEffect>
                    <a14:imgEffect>
                      <a14:saturation sat="135000"/>
                    </a14:imgEffect>
                    <a14:imgEffect>
                      <a14:brightnessContrast bright="1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28" y="2867744"/>
            <a:ext cx="3857625" cy="6858000"/>
          </a:xfrm>
          <a:prstGeom prst="rect">
            <a:avLst/>
          </a:prstGeom>
          <a:effectLst>
            <a:outerShdw blurRad="50800" dist="38100" algn="l" rotWithShape="0">
              <a:schemeClr val="bg1">
                <a:alpha val="69000"/>
              </a:schemeClr>
            </a:outerShdw>
          </a:effectLst>
        </p:spPr>
      </p:pic>
      <p:grpSp>
        <p:nvGrpSpPr>
          <p:cNvPr id="22" name="그룹 21"/>
          <p:cNvGrpSpPr/>
          <p:nvPr/>
        </p:nvGrpSpPr>
        <p:grpSpPr>
          <a:xfrm>
            <a:off x="5796136" y="4221088"/>
            <a:ext cx="2808312" cy="1442286"/>
            <a:chOff x="5796136" y="4150905"/>
            <a:chExt cx="2808312" cy="1442286"/>
          </a:xfrm>
        </p:grpSpPr>
        <p:grpSp>
          <p:nvGrpSpPr>
            <p:cNvPr id="15" name="그룹 14"/>
            <p:cNvGrpSpPr/>
            <p:nvPr/>
          </p:nvGrpSpPr>
          <p:grpSpPr>
            <a:xfrm>
              <a:off x="5796136" y="4150905"/>
              <a:ext cx="2808312" cy="1442286"/>
              <a:chOff x="6084168" y="4365104"/>
              <a:chExt cx="2328844" cy="1637523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12" name="직사각형 11"/>
              <p:cNvSpPr/>
              <p:nvPr/>
            </p:nvSpPr>
            <p:spPr>
              <a:xfrm>
                <a:off x="6084168" y="4365104"/>
                <a:ext cx="2328844" cy="121977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 13"/>
              <p:cNvSpPr/>
              <p:nvPr/>
            </p:nvSpPr>
            <p:spPr>
              <a:xfrm>
                <a:off x="6231988" y="5425852"/>
                <a:ext cx="548640" cy="576775"/>
              </a:xfrm>
              <a:custGeom>
                <a:avLst/>
                <a:gdLst>
                  <a:gd name="connsiteX0" fmla="*/ 140677 w 548640"/>
                  <a:gd name="connsiteY0" fmla="*/ 14068 h 576775"/>
                  <a:gd name="connsiteX1" fmla="*/ 0 w 548640"/>
                  <a:gd name="connsiteY1" fmla="*/ 576775 h 576775"/>
                  <a:gd name="connsiteX2" fmla="*/ 548640 w 548640"/>
                  <a:gd name="connsiteY2" fmla="*/ 0 h 576775"/>
                  <a:gd name="connsiteX3" fmla="*/ 140677 w 548640"/>
                  <a:gd name="connsiteY3" fmla="*/ 14068 h 5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8640" h="576775">
                    <a:moveTo>
                      <a:pt x="140677" y="14068"/>
                    </a:moveTo>
                    <a:lnTo>
                      <a:pt x="0" y="576775"/>
                    </a:lnTo>
                    <a:lnTo>
                      <a:pt x="548640" y="0"/>
                    </a:lnTo>
                    <a:lnTo>
                      <a:pt x="140677" y="140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835740" y="4221088"/>
              <a:ext cx="26967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 smtClean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여행을 좋아하는 나에게 가장 기억에 남는 장소</a:t>
              </a:r>
              <a:endParaRPr lang="ko-KR" altLang="en-US" sz="2800" b="1" dirty="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505587" y="4221088"/>
            <a:ext cx="2948249" cy="1437129"/>
            <a:chOff x="505587" y="4152111"/>
            <a:chExt cx="2948249" cy="1437129"/>
          </a:xfrm>
        </p:grpSpPr>
        <p:grpSp>
          <p:nvGrpSpPr>
            <p:cNvPr id="17" name="그룹 16"/>
            <p:cNvGrpSpPr/>
            <p:nvPr/>
          </p:nvGrpSpPr>
          <p:grpSpPr>
            <a:xfrm>
              <a:off x="611560" y="4152111"/>
              <a:ext cx="2736304" cy="1437129"/>
              <a:chOff x="6084168" y="4365104"/>
              <a:chExt cx="2448272" cy="1795178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18" name="직사각형 17"/>
              <p:cNvSpPr/>
              <p:nvPr/>
            </p:nvSpPr>
            <p:spPr>
              <a:xfrm>
                <a:off x="6084168" y="4365104"/>
                <a:ext cx="2448272" cy="13681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자유형 18"/>
              <p:cNvSpPr/>
              <p:nvPr/>
            </p:nvSpPr>
            <p:spPr>
              <a:xfrm flipH="1">
                <a:off x="7685230" y="5583507"/>
                <a:ext cx="548640" cy="576775"/>
              </a:xfrm>
              <a:custGeom>
                <a:avLst/>
                <a:gdLst>
                  <a:gd name="connsiteX0" fmla="*/ 140677 w 548640"/>
                  <a:gd name="connsiteY0" fmla="*/ 14068 h 576775"/>
                  <a:gd name="connsiteX1" fmla="*/ 0 w 548640"/>
                  <a:gd name="connsiteY1" fmla="*/ 576775 h 576775"/>
                  <a:gd name="connsiteX2" fmla="*/ 548640 w 548640"/>
                  <a:gd name="connsiteY2" fmla="*/ 0 h 576775"/>
                  <a:gd name="connsiteX3" fmla="*/ 140677 w 548640"/>
                  <a:gd name="connsiteY3" fmla="*/ 14068 h 5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8640" h="576775">
                    <a:moveTo>
                      <a:pt x="140677" y="14068"/>
                    </a:moveTo>
                    <a:lnTo>
                      <a:pt x="0" y="576775"/>
                    </a:lnTo>
                    <a:lnTo>
                      <a:pt x="548640" y="0"/>
                    </a:lnTo>
                    <a:lnTo>
                      <a:pt x="140677" y="140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05587" y="4233678"/>
              <a:ext cx="29482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b="1" dirty="0" smtClean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맛본 향토 </a:t>
              </a:r>
              <a:r>
                <a:rPr lang="ko-KR" altLang="en-US" sz="2800" b="1" dirty="0" err="1" smtClean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음식중에서</a:t>
              </a:r>
              <a:endParaRPr lang="en-US" altLang="ko-KR" sz="2800" b="1" dirty="0" smtClean="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  <a:p>
              <a:pPr algn="ctr"/>
              <a:r>
                <a:rPr lang="ko-KR" altLang="en-US" sz="2800" b="1" dirty="0" smtClean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가장 맛있는 음식이 있는 곳</a:t>
              </a:r>
              <a:endParaRPr lang="ko-KR" altLang="en-US" sz="2800" b="1" dirty="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</p:grpSp>
      <p:sp>
        <p:nvSpPr>
          <p:cNvPr id="3" name="자유형 2"/>
          <p:cNvSpPr/>
          <p:nvPr/>
        </p:nvSpPr>
        <p:spPr>
          <a:xfrm>
            <a:off x="6400800" y="3193366"/>
            <a:ext cx="281354" cy="379828"/>
          </a:xfrm>
          <a:custGeom>
            <a:avLst/>
            <a:gdLst>
              <a:gd name="connsiteX0" fmla="*/ 0 w 281354"/>
              <a:gd name="connsiteY0" fmla="*/ 196948 h 379828"/>
              <a:gd name="connsiteX1" fmla="*/ 126609 w 281354"/>
              <a:gd name="connsiteY1" fmla="*/ 379828 h 379828"/>
              <a:gd name="connsiteX2" fmla="*/ 281354 w 281354"/>
              <a:gd name="connsiteY2" fmla="*/ 0 h 37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54" h="379828">
                <a:moveTo>
                  <a:pt x="0" y="196948"/>
                </a:moveTo>
                <a:lnTo>
                  <a:pt x="126609" y="379828"/>
                </a:lnTo>
                <a:lnTo>
                  <a:pt x="281354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03643"/>
            <a:ext cx="1325811" cy="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98800"/>
            <a:ext cx="59046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720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defRPr>
            </a:lvl1pPr>
          </a:lstStyle>
          <a:p>
            <a:r>
              <a:rPr lang="ko-KR" altLang="en-US" sz="11500" dirty="0" smtClean="0">
                <a:solidFill>
                  <a:srgbClr val="A07B52"/>
                </a:solidFill>
              </a:rPr>
              <a:t>고</a:t>
            </a:r>
            <a:r>
              <a:rPr lang="ko-KR" altLang="en-US" dirty="0" smtClean="0"/>
              <a:t>향을 담은 보물</a:t>
            </a:r>
            <a:r>
              <a:rPr lang="ko-KR" altLang="en-US" sz="9600" dirty="0" smtClean="0">
                <a:solidFill>
                  <a:srgbClr val="FFFF00"/>
                </a:solidFill>
              </a:rPr>
              <a:t>창</a:t>
            </a:r>
            <a:r>
              <a:rPr lang="ko-KR" altLang="en-US" dirty="0" smtClean="0"/>
              <a:t>고란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4644008" y="3501008"/>
            <a:ext cx="1008112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27432" y="2420888"/>
            <a:ext cx="2589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전라북도 고창군을 </a:t>
            </a:r>
            <a:endParaRPr lang="en-US" altLang="ko-KR" sz="3600" dirty="0" smtClean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고향의 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보물같은</a:t>
            </a:r>
            <a:r>
              <a:rPr lang="ko-KR" altLang="en-US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</a:t>
            </a:r>
            <a:endParaRPr lang="en-US" altLang="ko-KR" sz="3600" dirty="0" smtClean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특산물을 담은 </a:t>
            </a:r>
            <a:endParaRPr lang="en-US" altLang="ko-KR" sz="3600" dirty="0" smtClean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창고에 비유한 말</a:t>
            </a:r>
            <a:endParaRPr lang="ko-KR" altLang="en-US" sz="3600" dirty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1231496" y="4451180"/>
            <a:ext cx="0" cy="861114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898258" y="2276872"/>
            <a:ext cx="4105790" cy="2448272"/>
            <a:chOff x="827584" y="2204864"/>
            <a:chExt cx="3312368" cy="2448272"/>
          </a:xfrm>
        </p:grpSpPr>
        <p:sp>
          <p:nvSpPr>
            <p:cNvPr id="6" name="직사각형 5"/>
            <p:cNvSpPr/>
            <p:nvPr/>
          </p:nvSpPr>
          <p:spPr>
            <a:xfrm>
              <a:off x="827584" y="2204864"/>
              <a:ext cx="3312368" cy="2448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99" y="2422379"/>
              <a:ext cx="3029905" cy="2016224"/>
            </a:xfrm>
            <a:prstGeom prst="rect">
              <a:avLst/>
            </a:prstGeom>
          </p:spPr>
        </p:pic>
      </p:grpSp>
      <p:grpSp>
        <p:nvGrpSpPr>
          <p:cNvPr id="21" name="그룹 20"/>
          <p:cNvGrpSpPr/>
          <p:nvPr/>
        </p:nvGrpSpPr>
        <p:grpSpPr>
          <a:xfrm>
            <a:off x="1145812" y="5013176"/>
            <a:ext cx="7170604" cy="1294403"/>
            <a:chOff x="928228" y="5085184"/>
            <a:chExt cx="7170604" cy="1294403"/>
          </a:xfrm>
        </p:grpSpPr>
        <p:sp>
          <p:nvSpPr>
            <p:cNvPr id="11" name="TextBox 10"/>
            <p:cNvSpPr txBox="1"/>
            <p:nvPr/>
          </p:nvSpPr>
          <p:spPr>
            <a:xfrm>
              <a:off x="1237757" y="5085184"/>
              <a:ext cx="2874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dirty="0" smtClean="0">
                  <a:solidFill>
                    <a:schemeClr val="bg1"/>
                  </a:solidFill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세계문화유산 고인돌</a:t>
              </a:r>
              <a:endParaRPr lang="en-US" altLang="ko-KR" sz="36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43896" y="5733256"/>
              <a:ext cx="27300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2400">
                  <a:solidFill>
                    <a:schemeClr val="bg1"/>
                  </a:solidFill>
                  <a:latin typeface="08서울남산체 EB" panose="02020603020101020101" pitchFamily="18" charset="-127"/>
                  <a:ea typeface="08서울남산체 EB" panose="02020603020101020101" pitchFamily="18" charset="-127"/>
                </a:defRPr>
              </a:lvl1pPr>
            </a:lstStyle>
            <a:p>
              <a:r>
                <a:rPr lang="ko-KR" altLang="en-US" sz="3600" dirty="0" err="1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모양성</a:t>
              </a:r>
              <a:endParaRPr lang="en-US" altLang="ko-KR" sz="3600" dirty="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16216" y="5085184"/>
              <a:ext cx="1172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2400">
                  <a:solidFill>
                    <a:schemeClr val="bg1"/>
                  </a:solidFill>
                  <a:latin typeface="08서울남산체 EB" panose="02020603020101020101" pitchFamily="18" charset="-127"/>
                  <a:ea typeface="08서울남산체 EB" panose="02020603020101020101" pitchFamily="18" charset="-127"/>
                </a:defRPr>
              </a:lvl1pPr>
            </a:lstStyle>
            <a:p>
              <a:r>
                <a:rPr lang="ko-KR" altLang="en-US" sz="3600" dirty="0" err="1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복분자</a:t>
              </a:r>
              <a:endParaRPr lang="en-US" altLang="ko-KR" sz="3600" dirty="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16216" y="5733256"/>
              <a:ext cx="1582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2400">
                  <a:solidFill>
                    <a:schemeClr val="bg1"/>
                  </a:solidFill>
                  <a:latin typeface="08서울남산체 EB" panose="02020603020101020101" pitchFamily="18" charset="-127"/>
                  <a:ea typeface="08서울남산체 EB" panose="02020603020101020101" pitchFamily="18" charset="-127"/>
                </a:defRPr>
              </a:lvl1pPr>
            </a:lstStyle>
            <a:p>
              <a:r>
                <a:rPr lang="ko-KR" altLang="en-US" sz="3600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땅콩</a:t>
              </a:r>
              <a:r>
                <a:rPr lang="en-US" altLang="ko-KR" sz="3600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(</a:t>
              </a:r>
              <a:r>
                <a:rPr lang="ko-KR" altLang="en-US" sz="3600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나물</a:t>
              </a:r>
              <a:r>
                <a:rPr lang="en-US" altLang="ko-KR" sz="3600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17350" y="5085184"/>
              <a:ext cx="864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2400">
                  <a:solidFill>
                    <a:schemeClr val="bg1"/>
                  </a:solidFill>
                  <a:latin typeface="08서울남산체 EB" panose="02020603020101020101" pitchFamily="18" charset="-127"/>
                  <a:ea typeface="08서울남산체 EB" panose="02020603020101020101" pitchFamily="18" charset="-127"/>
                </a:defRPr>
              </a:lvl1pPr>
            </a:lstStyle>
            <a:p>
              <a:r>
                <a:rPr lang="ko-KR" altLang="en-US" sz="3600" dirty="0" smtClean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오</a:t>
              </a:r>
              <a:r>
                <a:rPr lang="ko-KR" altLang="en-US" sz="3600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디</a:t>
              </a:r>
              <a:endParaRPr lang="en-US" altLang="ko-KR" sz="3600" dirty="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17350" y="5733256"/>
              <a:ext cx="7766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2400">
                  <a:solidFill>
                    <a:schemeClr val="bg1"/>
                  </a:solidFill>
                  <a:latin typeface="08서울남산체 EB" panose="02020603020101020101" pitchFamily="18" charset="-127"/>
                  <a:ea typeface="08서울남산체 EB" panose="02020603020101020101" pitchFamily="18" charset="-127"/>
                </a:defRPr>
              </a:lvl1pPr>
            </a:lstStyle>
            <a:p>
              <a:r>
                <a:rPr lang="ko-KR" altLang="en-US" sz="3600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장어</a:t>
              </a:r>
              <a:endParaRPr lang="en-US" altLang="ko-KR" sz="3600" dirty="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928228" y="5932730"/>
              <a:ext cx="210445" cy="23083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4361555" y="5284658"/>
              <a:ext cx="210445" cy="23083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6156176" y="5284658"/>
              <a:ext cx="210445" cy="23083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4361555" y="5932730"/>
              <a:ext cx="210445" cy="23083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6154616" y="5932730"/>
              <a:ext cx="210445" cy="23083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</p:grpSp>
      <p:pic>
        <p:nvPicPr>
          <p:cNvPr id="26" name="그림 2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03643"/>
            <a:ext cx="1325811" cy="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720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defRPr>
            </a:lvl1pPr>
          </a:lstStyle>
          <a:p>
            <a:r>
              <a:rPr lang="ko-KR" altLang="en-US" dirty="0"/>
              <a:t>전채요리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4809887" y="4149080"/>
            <a:ext cx="3384000" cy="2160000"/>
            <a:chOff x="899592" y="2121485"/>
            <a:chExt cx="4968552" cy="3395747"/>
          </a:xfrm>
        </p:grpSpPr>
        <p:sp>
          <p:nvSpPr>
            <p:cNvPr id="4" name="직사각형 3"/>
            <p:cNvSpPr/>
            <p:nvPr/>
          </p:nvSpPr>
          <p:spPr>
            <a:xfrm>
              <a:off x="899592" y="2121485"/>
              <a:ext cx="4968552" cy="3395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" y="2289339"/>
              <a:ext cx="4563253" cy="3105000"/>
            </a:xfrm>
            <a:prstGeom prst="rect">
              <a:avLst/>
            </a:prstGeom>
          </p:spPr>
        </p:pic>
      </p:grpSp>
      <p:grpSp>
        <p:nvGrpSpPr>
          <p:cNvPr id="10" name="그룹 9"/>
          <p:cNvGrpSpPr/>
          <p:nvPr/>
        </p:nvGrpSpPr>
        <p:grpSpPr>
          <a:xfrm>
            <a:off x="971600" y="4149080"/>
            <a:ext cx="3384000" cy="2160000"/>
            <a:chOff x="3347864" y="2128403"/>
            <a:chExt cx="3528392" cy="2880320"/>
          </a:xfrm>
        </p:grpSpPr>
        <p:sp>
          <p:nvSpPr>
            <p:cNvPr id="9" name="직사각형 8"/>
            <p:cNvSpPr/>
            <p:nvPr/>
          </p:nvSpPr>
          <p:spPr>
            <a:xfrm>
              <a:off x="3347864" y="2128403"/>
              <a:ext cx="3528392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79" y="2276873"/>
              <a:ext cx="3240000" cy="2590657"/>
            </a:xfrm>
            <a:prstGeom prst="rect">
              <a:avLst/>
            </a:prstGeom>
          </p:spPr>
        </p:pic>
      </p:grpSp>
      <p:grpSp>
        <p:nvGrpSpPr>
          <p:cNvPr id="14" name="그룹 13"/>
          <p:cNvGrpSpPr/>
          <p:nvPr/>
        </p:nvGrpSpPr>
        <p:grpSpPr>
          <a:xfrm>
            <a:off x="4802092" y="1700808"/>
            <a:ext cx="3384000" cy="2160000"/>
            <a:chOff x="-3098232" y="2792760"/>
            <a:chExt cx="3637783" cy="2880320"/>
          </a:xfrm>
        </p:grpSpPr>
        <p:sp>
          <p:nvSpPr>
            <p:cNvPr id="13" name="직사각형 12"/>
            <p:cNvSpPr/>
            <p:nvPr/>
          </p:nvSpPr>
          <p:spPr>
            <a:xfrm>
              <a:off x="-3098232" y="2792760"/>
              <a:ext cx="3637783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그림 5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42957" y="2928676"/>
              <a:ext cx="3348000" cy="2592000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969932" y="1700808"/>
            <a:ext cx="3385668" cy="2160000"/>
            <a:chOff x="969932" y="1700808"/>
            <a:chExt cx="3385668" cy="2160000"/>
          </a:xfrm>
        </p:grpSpPr>
        <p:grpSp>
          <p:nvGrpSpPr>
            <p:cNvPr id="12" name="그룹 11"/>
            <p:cNvGrpSpPr/>
            <p:nvPr/>
          </p:nvGrpSpPr>
          <p:grpSpPr>
            <a:xfrm>
              <a:off x="971600" y="1700808"/>
              <a:ext cx="3384000" cy="2160000"/>
              <a:chOff x="4932040" y="4365104"/>
              <a:chExt cx="3528392" cy="2880320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4932040" y="4365104"/>
                <a:ext cx="3528392" cy="2880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" name="그림 7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236" y="4545264"/>
                <a:ext cx="3240000" cy="2520000"/>
              </a:xfrm>
              <a:prstGeom prst="rect">
                <a:avLst/>
              </a:prstGeom>
            </p:spPr>
          </p:pic>
        </p:grpSp>
        <p:grpSp>
          <p:nvGrpSpPr>
            <p:cNvPr id="17" name="그룹 16"/>
            <p:cNvGrpSpPr/>
            <p:nvPr/>
          </p:nvGrpSpPr>
          <p:grpSpPr>
            <a:xfrm>
              <a:off x="969932" y="1700808"/>
              <a:ext cx="656639" cy="560328"/>
              <a:chOff x="955864" y="1686740"/>
              <a:chExt cx="656639" cy="560328"/>
            </a:xfrm>
          </p:grpSpPr>
          <p:sp>
            <p:nvSpPr>
              <p:cNvPr id="15" name="직각 삼각형 14"/>
              <p:cNvSpPr/>
              <p:nvPr/>
            </p:nvSpPr>
            <p:spPr>
              <a:xfrm rot="5400000">
                <a:off x="1005245" y="1639810"/>
                <a:ext cx="557877" cy="656639"/>
              </a:xfrm>
              <a:prstGeom prst="rtTriangle">
                <a:avLst/>
              </a:pr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71600" y="168674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smtClean="0">
                    <a:latin typeface="08서울남산체 EB" panose="02020603020101020101" pitchFamily="18" charset="-127"/>
                    <a:ea typeface="08서울남산체 EB" panose="02020603020101020101" pitchFamily="18" charset="-127"/>
                  </a:rPr>
                  <a:t>1</a:t>
                </a:r>
                <a:endParaRPr lang="ko-KR" altLang="en-US" sz="2000" b="1" dirty="0">
                  <a:latin typeface="08서울남산체 EB" panose="02020603020101020101" pitchFamily="18" charset="-127"/>
                  <a:ea typeface="08서울남산체 EB" panose="02020603020101020101" pitchFamily="18" charset="-127"/>
                </a:endParaRPr>
              </a:p>
            </p:txBody>
          </p:sp>
        </p:grpSp>
      </p:grpSp>
      <p:grpSp>
        <p:nvGrpSpPr>
          <p:cNvPr id="18" name="그룹 17"/>
          <p:cNvGrpSpPr/>
          <p:nvPr/>
        </p:nvGrpSpPr>
        <p:grpSpPr>
          <a:xfrm>
            <a:off x="4807353" y="1682942"/>
            <a:ext cx="656639" cy="574396"/>
            <a:chOff x="955864" y="1672672"/>
            <a:chExt cx="656639" cy="574396"/>
          </a:xfrm>
        </p:grpSpPr>
        <p:sp>
          <p:nvSpPr>
            <p:cNvPr id="19" name="직각 삼각형 18"/>
            <p:cNvSpPr/>
            <p:nvPr/>
          </p:nvSpPr>
          <p:spPr>
            <a:xfrm rot="5400000">
              <a:off x="1005245" y="1639810"/>
              <a:ext cx="557877" cy="656639"/>
            </a:xfrm>
            <a:prstGeom prst="rtTriangl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78739" y="1672672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latin typeface="08서울남산체 EB" panose="02020603020101020101" pitchFamily="18" charset="-127"/>
                  <a:ea typeface="08서울남산체 EB" panose="02020603020101020101" pitchFamily="18" charset="-127"/>
                </a:rPr>
                <a:t>2</a:t>
              </a:r>
              <a:endParaRPr lang="ko-KR" altLang="en-US" sz="2000" b="1" dirty="0">
                <a:latin typeface="08서울남산체 EB" panose="02020603020101020101" pitchFamily="18" charset="-127"/>
                <a:ea typeface="08서울남산체 EB" panose="0202060302010102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968551" y="4136737"/>
            <a:ext cx="656639" cy="574396"/>
            <a:chOff x="955864" y="1672672"/>
            <a:chExt cx="656639" cy="574396"/>
          </a:xfrm>
        </p:grpSpPr>
        <p:sp>
          <p:nvSpPr>
            <p:cNvPr id="22" name="직각 삼각형 21"/>
            <p:cNvSpPr/>
            <p:nvPr/>
          </p:nvSpPr>
          <p:spPr>
            <a:xfrm rot="5400000">
              <a:off x="1005245" y="1639810"/>
              <a:ext cx="557877" cy="656639"/>
            </a:xfrm>
            <a:prstGeom prst="rtTriangl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78739" y="1672672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latin typeface="08서울남산체 EB" panose="02020603020101020101" pitchFamily="18" charset="-127"/>
                  <a:ea typeface="08서울남산체 EB" panose="02020603020101020101" pitchFamily="18" charset="-127"/>
                </a:rPr>
                <a:t>3</a:t>
              </a:r>
              <a:endParaRPr lang="ko-KR" altLang="en-US" sz="2000" b="1" dirty="0">
                <a:latin typeface="08서울남산체 EB" panose="02020603020101020101" pitchFamily="18" charset="-127"/>
                <a:ea typeface="08서울남산체 EB" panose="02020603020101020101" pitchFamily="18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4808827" y="4136737"/>
            <a:ext cx="656639" cy="574396"/>
            <a:chOff x="955864" y="1672672"/>
            <a:chExt cx="656639" cy="574396"/>
          </a:xfrm>
        </p:grpSpPr>
        <p:sp>
          <p:nvSpPr>
            <p:cNvPr id="25" name="직각 삼각형 24"/>
            <p:cNvSpPr/>
            <p:nvPr/>
          </p:nvSpPr>
          <p:spPr>
            <a:xfrm rot="5400000">
              <a:off x="1005245" y="1639810"/>
              <a:ext cx="557877" cy="656639"/>
            </a:xfrm>
            <a:prstGeom prst="rtTriangl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8739" y="1672672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latin typeface="08서울남산체 EB" panose="02020603020101020101" pitchFamily="18" charset="-127"/>
                  <a:ea typeface="08서울남산체 EB" panose="02020603020101020101" pitchFamily="18" charset="-127"/>
                </a:rPr>
                <a:t>4</a:t>
              </a:r>
              <a:endParaRPr lang="ko-KR" altLang="en-US" sz="2000" b="1" dirty="0">
                <a:latin typeface="08서울남산체 EB" panose="02020603020101020101" pitchFamily="18" charset="-127"/>
                <a:ea typeface="08서울남산체 EB" panose="02020603020101020101" pitchFamily="18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03643"/>
            <a:ext cx="1325811" cy="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83944" y="980727"/>
            <a:ext cx="3600024" cy="3367545"/>
            <a:chOff x="899592" y="2121485"/>
            <a:chExt cx="4968552" cy="3395747"/>
          </a:xfrm>
        </p:grpSpPr>
        <p:sp>
          <p:nvSpPr>
            <p:cNvPr id="3" name="직사각형 2"/>
            <p:cNvSpPr/>
            <p:nvPr/>
          </p:nvSpPr>
          <p:spPr>
            <a:xfrm>
              <a:off x="899592" y="2121485"/>
              <a:ext cx="4968552" cy="3395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" y="2289339"/>
              <a:ext cx="4563253" cy="31050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67544" y="4437112"/>
            <a:ext cx="82809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C0000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오디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에 함유된 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‘</a:t>
            </a:r>
            <a:r>
              <a:rPr lang="ko-KR" altLang="en-US" sz="28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안토시아닌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’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이라는 </a:t>
            </a:r>
            <a:r>
              <a:rPr lang="ko-KR" altLang="en-US" sz="28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항산화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색소가 우리 몸의 활성 산소를 </a:t>
            </a:r>
            <a:endParaRPr lang="en-US" altLang="ko-KR" sz="2800" dirty="0" smtClean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제거하여 노화를 방지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(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조혈작용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하고 시력을 좋게 해준다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. </a:t>
            </a:r>
          </a:p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또한 철분도 풍부하여 혈압조절을 해주고 그 중 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‘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루틴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’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이라는 성분은 고혈압을 예방한다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.</a:t>
            </a:r>
            <a:endParaRPr lang="ko-KR" altLang="en-US" sz="2800" dirty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1856" y="2507412"/>
            <a:ext cx="4060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주요리를</a:t>
            </a:r>
            <a:r>
              <a:rPr lang="ko-KR" altLang="en-US" sz="32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먹기 전</a:t>
            </a:r>
            <a:r>
              <a:rPr lang="en-US" altLang="ko-KR" sz="32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</a:t>
            </a:r>
            <a:r>
              <a:rPr lang="ko-KR" altLang="en-US" sz="32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</a:t>
            </a:r>
            <a:r>
              <a:rPr lang="ko-KR" altLang="en-US" sz="3200" dirty="0" smtClean="0">
                <a:solidFill>
                  <a:srgbClr val="C0000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오디</a:t>
            </a:r>
            <a:r>
              <a:rPr lang="ko-KR" altLang="en-US" sz="32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의 상큼함으로 </a:t>
            </a:r>
            <a:endParaRPr lang="en-US" altLang="ko-KR" sz="3200" dirty="0" smtClean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입맛을 돋구기 위해 한 입에 </a:t>
            </a:r>
            <a:endParaRPr lang="en-US" altLang="ko-KR" sz="3200" dirty="0" smtClean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손쉽게 먹을 수 있는 </a:t>
            </a:r>
            <a:r>
              <a:rPr lang="ko-KR" altLang="en-US" sz="32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묵밥</a:t>
            </a:r>
            <a:r>
              <a:rPr lang="ko-KR" altLang="en-US" sz="32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</a:t>
            </a:r>
            <a:endParaRPr lang="ko-KR" altLang="en-US" sz="3200" dirty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543864" y="1268760"/>
            <a:ext cx="3959384" cy="1226186"/>
            <a:chOff x="4543864" y="647335"/>
            <a:chExt cx="3959384" cy="1226186"/>
          </a:xfrm>
        </p:grpSpPr>
        <p:sp>
          <p:nvSpPr>
            <p:cNvPr id="5" name="TextBox 4"/>
            <p:cNvSpPr txBox="1"/>
            <p:nvPr/>
          </p:nvSpPr>
          <p:spPr>
            <a:xfrm>
              <a:off x="4543864" y="849486"/>
              <a:ext cx="28803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dirty="0" err="1" smtClean="0">
                  <a:solidFill>
                    <a:schemeClr val="bg1"/>
                  </a:solidFill>
                  <a:latin typeface="DX새날B" panose="02020600000000000000" pitchFamily="18" charset="-127"/>
                  <a:ea typeface="DX새날B" panose="02020600000000000000" pitchFamily="18" charset="-127"/>
                </a:rPr>
                <a:t>묵밥이</a:t>
              </a:r>
              <a:r>
                <a:rPr lang="ko-KR" altLang="en-US" sz="5400" dirty="0" smtClean="0">
                  <a:solidFill>
                    <a:schemeClr val="bg1"/>
                  </a:solidFill>
                  <a:latin typeface="DX새날B" panose="02020600000000000000" pitchFamily="18" charset="-127"/>
                  <a:ea typeface="DX새날B" panose="02020600000000000000" pitchFamily="18" charset="-127"/>
                </a:rPr>
                <a:t> 오디스탈</a:t>
              </a:r>
              <a:endParaRPr lang="ko-KR" altLang="en-US" sz="5400" dirty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8181">
              <a:off x="7273608" y="903687"/>
              <a:ext cx="1229640" cy="734545"/>
            </a:xfrm>
            <a:prstGeom prst="rect">
              <a:avLst/>
            </a:prstGeom>
          </p:spPr>
        </p:pic>
        <p:sp>
          <p:nvSpPr>
            <p:cNvPr id="9" name="포인트가 4개인 별 8"/>
            <p:cNvSpPr/>
            <p:nvPr/>
          </p:nvSpPr>
          <p:spPr>
            <a:xfrm>
              <a:off x="6300192" y="647335"/>
              <a:ext cx="288032" cy="333393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포인트가 4개인 별 9"/>
            <p:cNvSpPr/>
            <p:nvPr/>
          </p:nvSpPr>
          <p:spPr>
            <a:xfrm>
              <a:off x="7424184" y="1540128"/>
              <a:ext cx="288032" cy="333393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/>
          <p:cNvGrpSpPr/>
          <p:nvPr/>
        </p:nvGrpSpPr>
        <p:grpSpPr>
          <a:xfrm rot="1021266">
            <a:off x="387499" y="759546"/>
            <a:ext cx="1583918" cy="1181886"/>
            <a:chOff x="9668595" y="1218654"/>
            <a:chExt cx="2184682" cy="1794666"/>
          </a:xfrm>
        </p:grpSpPr>
        <p:sp>
          <p:nvSpPr>
            <p:cNvPr id="16" name="직사각형 15"/>
            <p:cNvSpPr/>
            <p:nvPr/>
          </p:nvSpPr>
          <p:spPr>
            <a:xfrm>
              <a:off x="9668595" y="1218654"/>
              <a:ext cx="2184682" cy="179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825" y="1358737"/>
              <a:ext cx="1950827" cy="1541816"/>
            </a:xfrm>
            <a:prstGeom prst="rect">
              <a:avLst/>
            </a:prstGeom>
          </p:spPr>
        </p:pic>
      </p:grpSp>
      <p:grpSp>
        <p:nvGrpSpPr>
          <p:cNvPr id="15" name="그룹 14"/>
          <p:cNvGrpSpPr/>
          <p:nvPr/>
        </p:nvGrpSpPr>
        <p:grpSpPr>
          <a:xfrm rot="20815549">
            <a:off x="2876521" y="3088560"/>
            <a:ext cx="1539525" cy="1099838"/>
            <a:chOff x="9972600" y="341267"/>
            <a:chExt cx="2079848" cy="1556556"/>
          </a:xfrm>
        </p:grpSpPr>
        <p:sp>
          <p:nvSpPr>
            <p:cNvPr id="14" name="직사각형 13"/>
            <p:cNvSpPr/>
            <p:nvPr/>
          </p:nvSpPr>
          <p:spPr>
            <a:xfrm>
              <a:off x="9972600" y="341267"/>
              <a:ext cx="2079848" cy="1556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6616" y="433994"/>
              <a:ext cx="1811528" cy="1352241"/>
            </a:xfrm>
            <a:prstGeom prst="rect">
              <a:avLst/>
            </a:prstGeom>
          </p:spPr>
        </p:pic>
      </p:grpSp>
      <p:pic>
        <p:nvPicPr>
          <p:cNvPr id="18" name="그림 17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03643"/>
            <a:ext cx="1325811" cy="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720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defRPr>
            </a:lvl1pPr>
          </a:lstStyle>
          <a:p>
            <a:r>
              <a:rPr lang="ko-KR" altLang="en-US" dirty="0" smtClean="0"/>
              <a:t>주요리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472988" y="1644353"/>
            <a:ext cx="2395155" cy="2149142"/>
            <a:chOff x="941900" y="1639844"/>
            <a:chExt cx="3413700" cy="2220964"/>
          </a:xfrm>
        </p:grpSpPr>
        <p:grpSp>
          <p:nvGrpSpPr>
            <p:cNvPr id="4" name="그룹 3"/>
            <p:cNvGrpSpPr/>
            <p:nvPr/>
          </p:nvGrpSpPr>
          <p:grpSpPr>
            <a:xfrm>
              <a:off x="971600" y="1700808"/>
              <a:ext cx="3384000" cy="2160000"/>
              <a:chOff x="4932040" y="4365104"/>
              <a:chExt cx="3528392" cy="2880320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4932040" y="4365104"/>
                <a:ext cx="3528392" cy="2880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" name="그림 8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0462" y="4576652"/>
                <a:ext cx="3235933" cy="2488414"/>
              </a:xfrm>
              <a:prstGeom prst="rect">
                <a:avLst/>
              </a:prstGeom>
            </p:spPr>
          </p:pic>
        </p:grpSp>
        <p:grpSp>
          <p:nvGrpSpPr>
            <p:cNvPr id="5" name="그룹 4"/>
            <p:cNvGrpSpPr/>
            <p:nvPr/>
          </p:nvGrpSpPr>
          <p:grpSpPr>
            <a:xfrm>
              <a:off x="941900" y="1639844"/>
              <a:ext cx="684671" cy="620589"/>
              <a:chOff x="927832" y="1625776"/>
              <a:chExt cx="684671" cy="620589"/>
            </a:xfrm>
          </p:grpSpPr>
          <p:sp>
            <p:nvSpPr>
              <p:cNvPr id="6" name="직각 삼각형 5"/>
              <p:cNvSpPr/>
              <p:nvPr/>
            </p:nvSpPr>
            <p:spPr>
              <a:xfrm rot="5400000">
                <a:off x="1005245" y="1639107"/>
                <a:ext cx="557877" cy="656639"/>
              </a:xfrm>
              <a:prstGeom prst="rtTriangle">
                <a:avLst/>
              </a:pr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27832" y="1625776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latin typeface="08서울남산체 EB" panose="02020603020101020101" pitchFamily="18" charset="-127"/>
                    <a:ea typeface="08서울남산체 EB" panose="02020603020101020101" pitchFamily="18" charset="-127"/>
                  </a:rPr>
                  <a:t>2</a:t>
                </a:r>
                <a:endParaRPr lang="ko-KR" altLang="en-US" sz="2000" b="1" dirty="0">
                  <a:latin typeface="08서울남산체 EB" panose="02020603020101020101" pitchFamily="18" charset="-127"/>
                  <a:ea typeface="08서울남산체 EB" panose="02020603020101020101" pitchFamily="18" charset="-127"/>
                </a:endParaRPr>
              </a:p>
            </p:txBody>
          </p:sp>
        </p:grpSp>
      </p:grpSp>
      <p:grpSp>
        <p:nvGrpSpPr>
          <p:cNvPr id="10" name="그룹 9"/>
          <p:cNvGrpSpPr/>
          <p:nvPr/>
        </p:nvGrpSpPr>
        <p:grpSpPr>
          <a:xfrm>
            <a:off x="814568" y="1643549"/>
            <a:ext cx="2317272" cy="2149947"/>
            <a:chOff x="950806" y="1641452"/>
            <a:chExt cx="3404794" cy="2219356"/>
          </a:xfrm>
        </p:grpSpPr>
        <p:grpSp>
          <p:nvGrpSpPr>
            <p:cNvPr id="11" name="그룹 10"/>
            <p:cNvGrpSpPr/>
            <p:nvPr/>
          </p:nvGrpSpPr>
          <p:grpSpPr>
            <a:xfrm>
              <a:off x="971600" y="1700808"/>
              <a:ext cx="3384000" cy="2160000"/>
              <a:chOff x="4932040" y="4365104"/>
              <a:chExt cx="3528392" cy="2880320"/>
            </a:xfrm>
          </p:grpSpPr>
          <p:sp>
            <p:nvSpPr>
              <p:cNvPr id="15" name="직사각형 14"/>
              <p:cNvSpPr/>
              <p:nvPr/>
            </p:nvSpPr>
            <p:spPr>
              <a:xfrm>
                <a:off x="4932040" y="4365104"/>
                <a:ext cx="3528392" cy="2880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6" name="그림 15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333" y="4579580"/>
                <a:ext cx="3147975" cy="2485682"/>
              </a:xfrm>
              <a:prstGeom prst="rect">
                <a:avLst/>
              </a:prstGeom>
            </p:spPr>
          </p:pic>
        </p:grpSp>
        <p:grpSp>
          <p:nvGrpSpPr>
            <p:cNvPr id="12" name="그룹 11"/>
            <p:cNvGrpSpPr/>
            <p:nvPr/>
          </p:nvGrpSpPr>
          <p:grpSpPr>
            <a:xfrm>
              <a:off x="950806" y="1641452"/>
              <a:ext cx="675765" cy="619684"/>
              <a:chOff x="936738" y="1627384"/>
              <a:chExt cx="675765" cy="619684"/>
            </a:xfrm>
          </p:grpSpPr>
          <p:sp>
            <p:nvSpPr>
              <p:cNvPr id="13" name="직각 삼각형 12"/>
              <p:cNvSpPr/>
              <p:nvPr/>
            </p:nvSpPr>
            <p:spPr>
              <a:xfrm rot="5400000">
                <a:off x="1005245" y="1639810"/>
                <a:ext cx="557877" cy="656639"/>
              </a:xfrm>
              <a:prstGeom prst="rtTriangle">
                <a:avLst/>
              </a:pr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36738" y="1627384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smtClean="0">
                    <a:latin typeface="08서울남산체 EB" panose="02020603020101020101" pitchFamily="18" charset="-127"/>
                    <a:ea typeface="08서울남산체 EB" panose="02020603020101020101" pitchFamily="18" charset="-127"/>
                  </a:rPr>
                  <a:t>1</a:t>
                </a:r>
                <a:endParaRPr lang="ko-KR" altLang="en-US" sz="2000" b="1" dirty="0">
                  <a:latin typeface="08서울남산체 EB" panose="02020603020101020101" pitchFamily="18" charset="-127"/>
                  <a:ea typeface="08서울남산체 EB" panose="02020603020101020101" pitchFamily="18" charset="-127"/>
                </a:endParaRPr>
              </a:p>
            </p:txBody>
          </p:sp>
        </p:grpSp>
      </p:grpSp>
      <p:grpSp>
        <p:nvGrpSpPr>
          <p:cNvPr id="17" name="그룹 16"/>
          <p:cNvGrpSpPr/>
          <p:nvPr/>
        </p:nvGrpSpPr>
        <p:grpSpPr>
          <a:xfrm>
            <a:off x="3462403" y="4057560"/>
            <a:ext cx="2377120" cy="2156204"/>
            <a:chOff x="943642" y="1655136"/>
            <a:chExt cx="3411958" cy="2205672"/>
          </a:xfrm>
        </p:grpSpPr>
        <p:grpSp>
          <p:nvGrpSpPr>
            <p:cNvPr id="18" name="그룹 17"/>
            <p:cNvGrpSpPr/>
            <p:nvPr/>
          </p:nvGrpSpPr>
          <p:grpSpPr>
            <a:xfrm>
              <a:off x="971600" y="1700808"/>
              <a:ext cx="3384000" cy="2160000"/>
              <a:chOff x="4932040" y="4365104"/>
              <a:chExt cx="3528392" cy="2880320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4932040" y="4365104"/>
                <a:ext cx="3528392" cy="2880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3" name="그림 22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6548" y="4603708"/>
                <a:ext cx="3194302" cy="2444501"/>
              </a:xfrm>
              <a:prstGeom prst="rect">
                <a:avLst/>
              </a:prstGeom>
            </p:spPr>
          </p:pic>
        </p:grpSp>
        <p:grpSp>
          <p:nvGrpSpPr>
            <p:cNvPr id="19" name="그룹 18"/>
            <p:cNvGrpSpPr/>
            <p:nvPr/>
          </p:nvGrpSpPr>
          <p:grpSpPr>
            <a:xfrm>
              <a:off x="943642" y="1655136"/>
              <a:ext cx="703122" cy="606000"/>
              <a:chOff x="929574" y="1641068"/>
              <a:chExt cx="703122" cy="606000"/>
            </a:xfrm>
          </p:grpSpPr>
          <p:sp>
            <p:nvSpPr>
              <p:cNvPr id="20" name="직각 삼각형 19"/>
              <p:cNvSpPr/>
              <p:nvPr/>
            </p:nvSpPr>
            <p:spPr>
              <a:xfrm rot="5400000">
                <a:off x="1025438" y="1639810"/>
                <a:ext cx="557877" cy="656639"/>
              </a:xfrm>
              <a:prstGeom prst="rtTriangle">
                <a:avLst/>
              </a:pr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29574" y="1641068"/>
                <a:ext cx="504056" cy="413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smtClean="0">
                    <a:latin typeface="08서울남산체 EB" panose="02020603020101020101" pitchFamily="18" charset="-127"/>
                    <a:ea typeface="08서울남산체 EB" panose="02020603020101020101" pitchFamily="18" charset="-127"/>
                  </a:rPr>
                  <a:t>5</a:t>
                </a:r>
                <a:endParaRPr lang="ko-KR" altLang="en-US" sz="2000" b="1" dirty="0">
                  <a:latin typeface="08서울남산체 EB" panose="02020603020101020101" pitchFamily="18" charset="-127"/>
                  <a:ea typeface="08서울남산체 EB" panose="02020603020101020101" pitchFamily="18" charset="-127"/>
                </a:endParaRPr>
              </a:p>
            </p:txBody>
          </p:sp>
        </p:grpSp>
      </p:grpSp>
      <p:grpSp>
        <p:nvGrpSpPr>
          <p:cNvPr id="24" name="그룹 23"/>
          <p:cNvGrpSpPr/>
          <p:nvPr/>
        </p:nvGrpSpPr>
        <p:grpSpPr>
          <a:xfrm>
            <a:off x="818098" y="4077072"/>
            <a:ext cx="2280564" cy="2136692"/>
            <a:chOff x="943642" y="1655136"/>
            <a:chExt cx="3411958" cy="2205672"/>
          </a:xfrm>
        </p:grpSpPr>
        <p:grpSp>
          <p:nvGrpSpPr>
            <p:cNvPr id="25" name="그룹 24"/>
            <p:cNvGrpSpPr/>
            <p:nvPr/>
          </p:nvGrpSpPr>
          <p:grpSpPr>
            <a:xfrm>
              <a:off x="971600" y="1700808"/>
              <a:ext cx="3384000" cy="2160000"/>
              <a:chOff x="4932040" y="4365104"/>
              <a:chExt cx="3528392" cy="2880320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4932040" y="4365104"/>
                <a:ext cx="3528392" cy="2880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0" name="그림 29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6548" y="4555239"/>
                <a:ext cx="3194301" cy="2491169"/>
              </a:xfrm>
              <a:prstGeom prst="rect">
                <a:avLst/>
              </a:prstGeom>
            </p:spPr>
          </p:pic>
        </p:grpSp>
        <p:grpSp>
          <p:nvGrpSpPr>
            <p:cNvPr id="26" name="그룹 25"/>
            <p:cNvGrpSpPr/>
            <p:nvPr/>
          </p:nvGrpSpPr>
          <p:grpSpPr>
            <a:xfrm>
              <a:off x="943642" y="1655136"/>
              <a:ext cx="682929" cy="606000"/>
              <a:chOff x="929574" y="1641068"/>
              <a:chExt cx="682929" cy="606000"/>
            </a:xfrm>
          </p:grpSpPr>
          <p:sp>
            <p:nvSpPr>
              <p:cNvPr id="27" name="직각 삼각형 26"/>
              <p:cNvSpPr/>
              <p:nvPr/>
            </p:nvSpPr>
            <p:spPr>
              <a:xfrm rot="5400000">
                <a:off x="1005245" y="1639810"/>
                <a:ext cx="557877" cy="656639"/>
              </a:xfrm>
              <a:prstGeom prst="rtTriangle">
                <a:avLst/>
              </a:pr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29574" y="1641068"/>
                <a:ext cx="504056" cy="413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smtClean="0">
                    <a:latin typeface="08서울남산체 EB" panose="02020603020101020101" pitchFamily="18" charset="-127"/>
                    <a:ea typeface="08서울남산체 EB" panose="02020603020101020101" pitchFamily="18" charset="-127"/>
                  </a:rPr>
                  <a:t>4</a:t>
                </a:r>
                <a:endParaRPr lang="ko-KR" altLang="en-US" sz="2000" b="1" dirty="0">
                  <a:latin typeface="08서울남산체 EB" panose="02020603020101020101" pitchFamily="18" charset="-127"/>
                  <a:ea typeface="08서울남산체 EB" panose="02020603020101020101" pitchFamily="18" charset="-127"/>
                </a:endParaRPr>
              </a:p>
            </p:txBody>
          </p:sp>
        </p:grpSp>
      </p:grpSp>
      <p:grpSp>
        <p:nvGrpSpPr>
          <p:cNvPr id="31" name="그룹 30"/>
          <p:cNvGrpSpPr/>
          <p:nvPr/>
        </p:nvGrpSpPr>
        <p:grpSpPr>
          <a:xfrm>
            <a:off x="6137724" y="4074550"/>
            <a:ext cx="2280564" cy="2136693"/>
            <a:chOff x="943642" y="1655136"/>
            <a:chExt cx="3411958" cy="2205673"/>
          </a:xfrm>
        </p:grpSpPr>
        <p:grpSp>
          <p:nvGrpSpPr>
            <p:cNvPr id="32" name="그룹 31"/>
            <p:cNvGrpSpPr/>
            <p:nvPr/>
          </p:nvGrpSpPr>
          <p:grpSpPr>
            <a:xfrm>
              <a:off x="971600" y="1700809"/>
              <a:ext cx="3384000" cy="2160000"/>
              <a:chOff x="4932040" y="4365104"/>
              <a:chExt cx="3528392" cy="2880320"/>
            </a:xfrm>
          </p:grpSpPr>
          <p:sp>
            <p:nvSpPr>
              <p:cNvPr id="36" name="직사각형 35"/>
              <p:cNvSpPr/>
              <p:nvPr/>
            </p:nvSpPr>
            <p:spPr>
              <a:xfrm>
                <a:off x="4932040" y="4365104"/>
                <a:ext cx="3528392" cy="2880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7" name="그림 36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6548" y="4558709"/>
                <a:ext cx="3194301" cy="2491169"/>
              </a:xfrm>
              <a:prstGeom prst="rect">
                <a:avLst/>
              </a:prstGeom>
            </p:spPr>
          </p:pic>
        </p:grpSp>
        <p:grpSp>
          <p:nvGrpSpPr>
            <p:cNvPr id="33" name="그룹 32"/>
            <p:cNvGrpSpPr/>
            <p:nvPr/>
          </p:nvGrpSpPr>
          <p:grpSpPr>
            <a:xfrm>
              <a:off x="943642" y="1655136"/>
              <a:ext cx="682929" cy="606000"/>
              <a:chOff x="929574" y="1641068"/>
              <a:chExt cx="682929" cy="606000"/>
            </a:xfrm>
          </p:grpSpPr>
          <p:sp>
            <p:nvSpPr>
              <p:cNvPr id="34" name="직각 삼각형 33"/>
              <p:cNvSpPr/>
              <p:nvPr/>
            </p:nvSpPr>
            <p:spPr>
              <a:xfrm rot="5400000">
                <a:off x="1005245" y="1639810"/>
                <a:ext cx="557877" cy="656639"/>
              </a:xfrm>
              <a:prstGeom prst="rtTriangle">
                <a:avLst/>
              </a:pr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29574" y="1641068"/>
                <a:ext cx="504056" cy="413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smtClean="0">
                    <a:latin typeface="08서울남산체 EB" panose="02020603020101020101" pitchFamily="18" charset="-127"/>
                    <a:ea typeface="08서울남산체 EB" panose="02020603020101020101" pitchFamily="18" charset="-127"/>
                  </a:rPr>
                  <a:t>6</a:t>
                </a:r>
                <a:endParaRPr lang="ko-KR" altLang="en-US" sz="2000" b="1" dirty="0">
                  <a:latin typeface="08서울남산체 EB" panose="02020603020101020101" pitchFamily="18" charset="-127"/>
                  <a:ea typeface="08서울남산체 EB" panose="02020603020101020101" pitchFamily="18" charset="-127"/>
                </a:endParaRPr>
              </a:p>
            </p:txBody>
          </p:sp>
        </p:grpSp>
      </p:grpSp>
      <p:grpSp>
        <p:nvGrpSpPr>
          <p:cNvPr id="38" name="그룹 37"/>
          <p:cNvGrpSpPr/>
          <p:nvPr/>
        </p:nvGrpSpPr>
        <p:grpSpPr>
          <a:xfrm>
            <a:off x="6137724" y="1656803"/>
            <a:ext cx="2280564" cy="2136692"/>
            <a:chOff x="943642" y="1655136"/>
            <a:chExt cx="3411958" cy="2205672"/>
          </a:xfrm>
        </p:grpSpPr>
        <p:grpSp>
          <p:nvGrpSpPr>
            <p:cNvPr id="39" name="그룹 38"/>
            <p:cNvGrpSpPr/>
            <p:nvPr/>
          </p:nvGrpSpPr>
          <p:grpSpPr>
            <a:xfrm>
              <a:off x="971600" y="1700808"/>
              <a:ext cx="3384000" cy="2160000"/>
              <a:chOff x="4932040" y="4365104"/>
              <a:chExt cx="3528392" cy="2880320"/>
            </a:xfrm>
          </p:grpSpPr>
          <p:sp>
            <p:nvSpPr>
              <p:cNvPr id="43" name="직사각형 42"/>
              <p:cNvSpPr/>
              <p:nvPr/>
            </p:nvSpPr>
            <p:spPr>
              <a:xfrm>
                <a:off x="4932040" y="4365104"/>
                <a:ext cx="3528392" cy="2880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4" name="그림 43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6548" y="4579584"/>
                <a:ext cx="3194301" cy="2485680"/>
              </a:xfrm>
              <a:prstGeom prst="rect">
                <a:avLst/>
              </a:prstGeom>
            </p:spPr>
          </p:pic>
        </p:grpSp>
        <p:grpSp>
          <p:nvGrpSpPr>
            <p:cNvPr id="40" name="그룹 39"/>
            <p:cNvGrpSpPr/>
            <p:nvPr/>
          </p:nvGrpSpPr>
          <p:grpSpPr>
            <a:xfrm>
              <a:off x="943642" y="1655136"/>
              <a:ext cx="682929" cy="606000"/>
              <a:chOff x="929574" y="1641068"/>
              <a:chExt cx="682929" cy="606000"/>
            </a:xfrm>
          </p:grpSpPr>
          <p:sp>
            <p:nvSpPr>
              <p:cNvPr id="41" name="직각 삼각형 40"/>
              <p:cNvSpPr/>
              <p:nvPr/>
            </p:nvSpPr>
            <p:spPr>
              <a:xfrm rot="5400000">
                <a:off x="1005245" y="1639810"/>
                <a:ext cx="557877" cy="656639"/>
              </a:xfrm>
              <a:prstGeom prst="rtTriangle">
                <a:avLst/>
              </a:pr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29574" y="1641068"/>
                <a:ext cx="504056" cy="413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latin typeface="08서울남산체 EB" panose="02020603020101020101" pitchFamily="18" charset="-127"/>
                    <a:ea typeface="08서울남산체 EB" panose="02020603020101020101" pitchFamily="18" charset="-127"/>
                  </a:rPr>
                  <a:t>3</a:t>
                </a:r>
                <a:endParaRPr lang="ko-KR" altLang="en-US" sz="2000" b="1" dirty="0">
                  <a:latin typeface="08서울남산체 EB" panose="02020603020101020101" pitchFamily="18" charset="-127"/>
                  <a:ea typeface="08서울남산체 EB" panose="02020603020101020101" pitchFamily="18" charset="-127"/>
                </a:endParaRPr>
              </a:p>
            </p:txBody>
          </p:sp>
        </p:grpSp>
      </p:grpSp>
      <p:pic>
        <p:nvPicPr>
          <p:cNvPr id="45" name="그림 44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03643"/>
            <a:ext cx="1325811" cy="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83944" y="980728"/>
            <a:ext cx="3600024" cy="3117979"/>
            <a:chOff x="899592" y="2121485"/>
            <a:chExt cx="4968552" cy="3395747"/>
          </a:xfrm>
        </p:grpSpPr>
        <p:sp>
          <p:nvSpPr>
            <p:cNvPr id="3" name="직사각형 2"/>
            <p:cNvSpPr/>
            <p:nvPr/>
          </p:nvSpPr>
          <p:spPr>
            <a:xfrm>
              <a:off x="899592" y="2121485"/>
              <a:ext cx="4968552" cy="3395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43"/>
            <a:stretch/>
          </p:blipFill>
          <p:spPr>
            <a:xfrm>
              <a:off x="1097868" y="2266708"/>
              <a:ext cx="4563253" cy="3122274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 rot="20815549">
            <a:off x="3085103" y="3318842"/>
            <a:ext cx="1397531" cy="950250"/>
            <a:chOff x="9972600" y="341267"/>
            <a:chExt cx="2079848" cy="1556556"/>
          </a:xfrm>
        </p:grpSpPr>
        <p:sp>
          <p:nvSpPr>
            <p:cNvPr id="6" name="직사각형 5"/>
            <p:cNvSpPr/>
            <p:nvPr/>
          </p:nvSpPr>
          <p:spPr>
            <a:xfrm>
              <a:off x="9972600" y="341267"/>
              <a:ext cx="2079848" cy="1556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6617" y="477535"/>
              <a:ext cx="1811528" cy="1265158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 rot="20771588">
            <a:off x="405262" y="648031"/>
            <a:ext cx="1368781" cy="967121"/>
            <a:chOff x="9668595" y="1218654"/>
            <a:chExt cx="2184682" cy="1794666"/>
          </a:xfrm>
        </p:grpSpPr>
        <p:sp>
          <p:nvSpPr>
            <p:cNvPr id="9" name="직사각형 8"/>
            <p:cNvSpPr/>
            <p:nvPr/>
          </p:nvSpPr>
          <p:spPr>
            <a:xfrm>
              <a:off x="9668595" y="1218654"/>
              <a:ext cx="2184682" cy="179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1704" y="1331745"/>
              <a:ext cx="1950828" cy="1543182"/>
            </a:xfrm>
            <a:prstGeom prst="rect">
              <a:avLst/>
            </a:prstGeom>
          </p:spPr>
        </p:pic>
      </p:grpSp>
      <p:grpSp>
        <p:nvGrpSpPr>
          <p:cNvPr id="17" name="그룹 16"/>
          <p:cNvGrpSpPr/>
          <p:nvPr/>
        </p:nvGrpSpPr>
        <p:grpSpPr>
          <a:xfrm>
            <a:off x="4572000" y="1374171"/>
            <a:ext cx="3816424" cy="1190733"/>
            <a:chOff x="4439276" y="1086140"/>
            <a:chExt cx="3816424" cy="1190733"/>
          </a:xfrm>
        </p:grpSpPr>
        <p:grpSp>
          <p:nvGrpSpPr>
            <p:cNvPr id="11" name="그룹 10"/>
            <p:cNvGrpSpPr/>
            <p:nvPr/>
          </p:nvGrpSpPr>
          <p:grpSpPr>
            <a:xfrm>
              <a:off x="4439276" y="1086140"/>
              <a:ext cx="3816424" cy="1090027"/>
              <a:chOff x="4439276" y="682789"/>
              <a:chExt cx="3816424" cy="109002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43864" y="849486"/>
                <a:ext cx="28803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5400" dirty="0" smtClean="0">
                    <a:solidFill>
                      <a:schemeClr val="bg1"/>
                    </a:solidFill>
                    <a:latin typeface="DX새날B" panose="02020600000000000000" pitchFamily="18" charset="-127"/>
                    <a:ea typeface="DX새날B" panose="02020600000000000000" pitchFamily="18" charset="-127"/>
                  </a:rPr>
                  <a:t>장어 사파이어</a:t>
                </a:r>
                <a:endParaRPr lang="ko-KR" altLang="en-US" sz="5400" dirty="0">
                  <a:solidFill>
                    <a:schemeClr val="bg1"/>
                  </a:solidFill>
                  <a:latin typeface="DX새날B" panose="02020600000000000000" pitchFamily="18" charset="-127"/>
                  <a:ea typeface="DX새날B" panose="02020600000000000000" pitchFamily="18" charset="-127"/>
                </a:endParaRPr>
              </a:p>
            </p:txBody>
          </p:sp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18181">
                <a:off x="7521155" y="903687"/>
                <a:ext cx="734545" cy="734545"/>
              </a:xfrm>
              <a:prstGeom prst="rect">
                <a:avLst/>
              </a:prstGeom>
            </p:spPr>
          </p:pic>
          <p:sp>
            <p:nvSpPr>
              <p:cNvPr id="14" name="포인트가 4개인 별 13"/>
              <p:cNvSpPr/>
              <p:nvPr/>
            </p:nvSpPr>
            <p:spPr>
              <a:xfrm>
                <a:off x="7243425" y="706654"/>
                <a:ext cx="288032" cy="333393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포인트가 4개인 별 14"/>
              <p:cNvSpPr/>
              <p:nvPr/>
            </p:nvSpPr>
            <p:spPr>
              <a:xfrm>
                <a:off x="4439276" y="682789"/>
                <a:ext cx="288032" cy="333393"/>
              </a:xfrm>
              <a:prstGeom prst="star4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포인트가 4개인 별 15"/>
            <p:cNvSpPr/>
            <p:nvPr/>
          </p:nvSpPr>
          <p:spPr>
            <a:xfrm>
              <a:off x="5292080" y="2008601"/>
              <a:ext cx="144016" cy="268272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95936" y="2548061"/>
            <a:ext cx="5134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>
                <a:solidFill>
                  <a:srgbClr val="7030A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복분자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</a:t>
            </a:r>
            <a:r>
              <a:rPr lang="ko-KR" altLang="en-US" sz="28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데리야끼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소스로 양념한 </a:t>
            </a:r>
            <a:r>
              <a:rPr lang="ko-KR" altLang="en-US" sz="2800" dirty="0" err="1" smtClean="0">
                <a:solidFill>
                  <a:schemeClr val="bg2">
                    <a:lumMod val="50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장어롤</a:t>
            </a:r>
            <a:r>
              <a:rPr lang="ko-KR" altLang="en-US" sz="28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과</a:t>
            </a:r>
            <a:endParaRPr lang="en-US" altLang="ko-KR" sz="2800" dirty="0" smtClean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함께 곁들여 먹을 수 있는 </a:t>
            </a:r>
            <a:endParaRPr lang="en-US" altLang="ko-KR" sz="2800" dirty="0" smtClean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accent6">
                    <a:lumMod val="75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땅콩나물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잡채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깻잎장아찌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 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부추무침</a:t>
            </a:r>
            <a:endParaRPr lang="ko-KR" altLang="en-US" sz="2800" dirty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105" y="4221088"/>
            <a:ext cx="85033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bg2">
                    <a:lumMod val="50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장어</a:t>
            </a:r>
            <a:r>
              <a:rPr lang="ko-KR" altLang="en-US" sz="2400" dirty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의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많이 함유된 비타민 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A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는 성장과 생식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저항력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시력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피부 등 </a:t>
            </a:r>
            <a:endParaRPr lang="en-US" altLang="ko-KR" sz="2400" dirty="0" smtClean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인체에 좋은 영향을 미치고 정력을 증강시키는 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‘</a:t>
            </a:r>
            <a:r>
              <a:rPr lang="ko-KR" altLang="en-US" sz="24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뮤신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’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과 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‘</a:t>
            </a:r>
            <a:r>
              <a:rPr lang="ko-KR" altLang="en-US" sz="24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콘드로이친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’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성분이 풍부하며 </a:t>
            </a:r>
            <a:endParaRPr lang="en-US" altLang="ko-KR" sz="2400" dirty="0" smtClean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칼슘과 마그네슘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인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칼륨 등도 골고루 포함되어 허약체질을 개선하고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병후 회복에도 널리 쓰인다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.</a:t>
            </a:r>
          </a:p>
          <a:p>
            <a:pPr algn="ctr"/>
            <a:r>
              <a:rPr lang="ko-KR" altLang="en-US" sz="2800" dirty="0" smtClean="0">
                <a:solidFill>
                  <a:schemeClr val="accent6">
                    <a:lumMod val="75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땅콩나물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에는 항암과 </a:t>
            </a:r>
            <a:r>
              <a:rPr lang="ko-KR" altLang="en-US" sz="24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항산화</a:t>
            </a:r>
            <a:r>
              <a:rPr lang="ko-KR" altLang="en-US" sz="2400" dirty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작용이 뛰어난 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‘</a:t>
            </a:r>
            <a:r>
              <a:rPr lang="ko-KR" altLang="en-US" sz="24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레스베라트롤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’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이라는 성분이 포도주의 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50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배가 들어있고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</a:t>
            </a:r>
          </a:p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숙취해소에 좋은 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‘</a:t>
            </a:r>
            <a:r>
              <a:rPr lang="ko-KR" altLang="en-US" sz="24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아스파라긴산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’ 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성분은 콩나물의 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60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배가 들어있다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.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03643"/>
            <a:ext cx="1325811" cy="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720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defRPr>
            </a:lvl1pPr>
          </a:lstStyle>
          <a:p>
            <a:r>
              <a:rPr lang="ko-KR" altLang="en-US" dirty="0" smtClean="0"/>
              <a:t>후식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3493827" y="1703347"/>
            <a:ext cx="2374316" cy="209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14336"/>
            <a:ext cx="2090314" cy="1830688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3472988" y="1644354"/>
            <a:ext cx="480386" cy="600520"/>
            <a:chOff x="927832" y="1625776"/>
            <a:chExt cx="684671" cy="620589"/>
          </a:xfrm>
        </p:grpSpPr>
        <p:sp>
          <p:nvSpPr>
            <p:cNvPr id="18" name="직각 삼각형 17"/>
            <p:cNvSpPr/>
            <p:nvPr/>
          </p:nvSpPr>
          <p:spPr>
            <a:xfrm rot="5400000">
              <a:off x="1005245" y="1639107"/>
              <a:ext cx="557877" cy="656639"/>
            </a:xfrm>
            <a:prstGeom prst="rtTriangl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27832" y="1625776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latin typeface="08서울남산체 EB" panose="02020603020101020101" pitchFamily="18" charset="-127"/>
                  <a:ea typeface="08서울남산체 EB" panose="02020603020101020101" pitchFamily="18" charset="-127"/>
                </a:rPr>
                <a:t>2</a:t>
              </a:r>
              <a:endParaRPr lang="ko-KR" altLang="en-US" sz="2000" b="1" dirty="0">
                <a:latin typeface="08서울남산체 EB" panose="02020603020101020101" pitchFamily="18" charset="-127"/>
                <a:ea typeface="08서울남산체 EB" panose="02020603020101020101" pitchFamily="18" charset="-127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828720" y="1701049"/>
            <a:ext cx="2303120" cy="209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04" y="1817915"/>
            <a:ext cx="2028548" cy="1828677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814568" y="1643549"/>
            <a:ext cx="459920" cy="600304"/>
            <a:chOff x="936738" y="1627384"/>
            <a:chExt cx="675765" cy="619684"/>
          </a:xfrm>
        </p:grpSpPr>
        <p:sp>
          <p:nvSpPr>
            <p:cNvPr id="25" name="직각 삼각형 24"/>
            <p:cNvSpPr/>
            <p:nvPr/>
          </p:nvSpPr>
          <p:spPr>
            <a:xfrm rot="5400000">
              <a:off x="1005245" y="1639810"/>
              <a:ext cx="557877" cy="656639"/>
            </a:xfrm>
            <a:prstGeom prst="rtTriangl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6738" y="1627384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latin typeface="08서울남산체 EB" panose="02020603020101020101" pitchFamily="18" charset="-127"/>
                  <a:ea typeface="08서울남산체 EB" panose="02020603020101020101" pitchFamily="18" charset="-127"/>
                </a:rPr>
                <a:t>1</a:t>
              </a:r>
              <a:endParaRPr lang="ko-KR" altLang="en-US" sz="2000" b="1" dirty="0">
                <a:latin typeface="08서울남산체 EB" panose="02020603020101020101" pitchFamily="18" charset="-127"/>
                <a:ea typeface="08서울남산체 EB" panose="02020603020101020101" pitchFamily="18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462403" y="4057560"/>
            <a:ext cx="2377120" cy="2156204"/>
            <a:chOff x="943642" y="1655136"/>
            <a:chExt cx="3411958" cy="2205672"/>
          </a:xfrm>
        </p:grpSpPr>
        <p:grpSp>
          <p:nvGrpSpPr>
            <p:cNvPr id="30" name="그룹 29"/>
            <p:cNvGrpSpPr/>
            <p:nvPr/>
          </p:nvGrpSpPr>
          <p:grpSpPr>
            <a:xfrm>
              <a:off x="971600" y="1700808"/>
              <a:ext cx="3384000" cy="2160000"/>
              <a:chOff x="4932040" y="4365104"/>
              <a:chExt cx="3528392" cy="2880320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4932040" y="4365104"/>
                <a:ext cx="3528392" cy="2880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5" name="그림 34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6548" y="4548195"/>
                <a:ext cx="3194302" cy="2500013"/>
              </a:xfrm>
              <a:prstGeom prst="rect">
                <a:avLst/>
              </a:prstGeom>
            </p:spPr>
          </p:pic>
        </p:grpSp>
        <p:grpSp>
          <p:nvGrpSpPr>
            <p:cNvPr id="31" name="그룹 30"/>
            <p:cNvGrpSpPr/>
            <p:nvPr/>
          </p:nvGrpSpPr>
          <p:grpSpPr>
            <a:xfrm>
              <a:off x="943642" y="1655136"/>
              <a:ext cx="703122" cy="606000"/>
              <a:chOff x="929574" y="1641068"/>
              <a:chExt cx="703122" cy="606000"/>
            </a:xfrm>
          </p:grpSpPr>
          <p:sp>
            <p:nvSpPr>
              <p:cNvPr id="32" name="직각 삼각형 31"/>
              <p:cNvSpPr/>
              <p:nvPr/>
            </p:nvSpPr>
            <p:spPr>
              <a:xfrm rot="5400000">
                <a:off x="1025438" y="1639810"/>
                <a:ext cx="557877" cy="656639"/>
              </a:xfrm>
              <a:prstGeom prst="rtTriangle">
                <a:avLst/>
              </a:pr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29574" y="1641068"/>
                <a:ext cx="504056" cy="413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smtClean="0">
                    <a:latin typeface="08서울남산체 EB" panose="02020603020101020101" pitchFamily="18" charset="-127"/>
                    <a:ea typeface="08서울남산체 EB" panose="02020603020101020101" pitchFamily="18" charset="-127"/>
                  </a:rPr>
                  <a:t>5</a:t>
                </a:r>
                <a:endParaRPr lang="ko-KR" altLang="en-US" sz="2000" b="1" dirty="0">
                  <a:latin typeface="08서울남산체 EB" panose="02020603020101020101" pitchFamily="18" charset="-127"/>
                  <a:ea typeface="08서울남산체 EB" panose="02020603020101020101" pitchFamily="18" charset="-127"/>
                </a:endParaRPr>
              </a:p>
            </p:txBody>
          </p:sp>
        </p:grpSp>
      </p:grpSp>
      <p:grpSp>
        <p:nvGrpSpPr>
          <p:cNvPr id="36" name="그룹 35"/>
          <p:cNvGrpSpPr/>
          <p:nvPr/>
        </p:nvGrpSpPr>
        <p:grpSpPr>
          <a:xfrm>
            <a:off x="818098" y="4077072"/>
            <a:ext cx="2280564" cy="2136692"/>
            <a:chOff x="943642" y="1655136"/>
            <a:chExt cx="3411958" cy="2205672"/>
          </a:xfrm>
        </p:grpSpPr>
        <p:grpSp>
          <p:nvGrpSpPr>
            <p:cNvPr id="37" name="그룹 36"/>
            <p:cNvGrpSpPr/>
            <p:nvPr/>
          </p:nvGrpSpPr>
          <p:grpSpPr>
            <a:xfrm>
              <a:off x="971600" y="1700808"/>
              <a:ext cx="3384000" cy="2160000"/>
              <a:chOff x="4932040" y="4365104"/>
              <a:chExt cx="3528392" cy="2880320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4932040" y="4365104"/>
                <a:ext cx="3528392" cy="2880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2" name="그림 41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6548" y="4518679"/>
                <a:ext cx="3194301" cy="2544033"/>
              </a:xfrm>
              <a:prstGeom prst="rect">
                <a:avLst/>
              </a:prstGeom>
            </p:spPr>
          </p:pic>
        </p:grpSp>
        <p:grpSp>
          <p:nvGrpSpPr>
            <p:cNvPr id="38" name="그룹 37"/>
            <p:cNvGrpSpPr/>
            <p:nvPr/>
          </p:nvGrpSpPr>
          <p:grpSpPr>
            <a:xfrm>
              <a:off x="943642" y="1655136"/>
              <a:ext cx="682929" cy="606000"/>
              <a:chOff x="929574" y="1641068"/>
              <a:chExt cx="682929" cy="606000"/>
            </a:xfrm>
          </p:grpSpPr>
          <p:sp>
            <p:nvSpPr>
              <p:cNvPr id="39" name="직각 삼각형 38"/>
              <p:cNvSpPr/>
              <p:nvPr/>
            </p:nvSpPr>
            <p:spPr>
              <a:xfrm rot="5400000">
                <a:off x="1005245" y="1639810"/>
                <a:ext cx="557877" cy="656639"/>
              </a:xfrm>
              <a:prstGeom prst="rtTriangle">
                <a:avLst/>
              </a:pr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29574" y="1641068"/>
                <a:ext cx="504056" cy="413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smtClean="0">
                    <a:latin typeface="08서울남산체 EB" panose="02020603020101020101" pitchFamily="18" charset="-127"/>
                    <a:ea typeface="08서울남산체 EB" panose="02020603020101020101" pitchFamily="18" charset="-127"/>
                  </a:rPr>
                  <a:t>4</a:t>
                </a:r>
                <a:endParaRPr lang="ko-KR" altLang="en-US" sz="2000" b="1" dirty="0">
                  <a:latin typeface="08서울남산체 EB" panose="02020603020101020101" pitchFamily="18" charset="-127"/>
                  <a:ea typeface="08서울남산체 EB" panose="02020603020101020101" pitchFamily="18" charset="-127"/>
                </a:endParaRPr>
              </a:p>
            </p:txBody>
          </p:sp>
        </p:grpSp>
      </p:grpSp>
      <p:grpSp>
        <p:nvGrpSpPr>
          <p:cNvPr id="43" name="그룹 42"/>
          <p:cNvGrpSpPr/>
          <p:nvPr/>
        </p:nvGrpSpPr>
        <p:grpSpPr>
          <a:xfrm>
            <a:off x="6137724" y="4074550"/>
            <a:ext cx="2280564" cy="2136693"/>
            <a:chOff x="943642" y="1655136"/>
            <a:chExt cx="3411958" cy="2205673"/>
          </a:xfrm>
        </p:grpSpPr>
        <p:grpSp>
          <p:nvGrpSpPr>
            <p:cNvPr id="44" name="그룹 43"/>
            <p:cNvGrpSpPr/>
            <p:nvPr/>
          </p:nvGrpSpPr>
          <p:grpSpPr>
            <a:xfrm>
              <a:off x="971600" y="1700809"/>
              <a:ext cx="3384000" cy="2160000"/>
              <a:chOff x="4932040" y="4365104"/>
              <a:chExt cx="3528392" cy="2880320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4932040" y="4365104"/>
                <a:ext cx="3528392" cy="2880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9" name="그림 48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6548" y="4507031"/>
                <a:ext cx="3194301" cy="2605723"/>
              </a:xfrm>
              <a:prstGeom prst="rect">
                <a:avLst/>
              </a:prstGeom>
            </p:spPr>
          </p:pic>
        </p:grpSp>
        <p:grpSp>
          <p:nvGrpSpPr>
            <p:cNvPr id="45" name="그룹 44"/>
            <p:cNvGrpSpPr/>
            <p:nvPr/>
          </p:nvGrpSpPr>
          <p:grpSpPr>
            <a:xfrm>
              <a:off x="943642" y="1655136"/>
              <a:ext cx="682929" cy="606000"/>
              <a:chOff x="929574" y="1641068"/>
              <a:chExt cx="682929" cy="606000"/>
            </a:xfrm>
          </p:grpSpPr>
          <p:sp>
            <p:nvSpPr>
              <p:cNvPr id="46" name="직각 삼각형 45"/>
              <p:cNvSpPr/>
              <p:nvPr/>
            </p:nvSpPr>
            <p:spPr>
              <a:xfrm rot="5400000">
                <a:off x="1005245" y="1639810"/>
                <a:ext cx="557877" cy="656639"/>
              </a:xfrm>
              <a:prstGeom prst="rtTriangle">
                <a:avLst/>
              </a:pr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29574" y="1641068"/>
                <a:ext cx="504056" cy="413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 smtClean="0">
                    <a:latin typeface="08서울남산체 EB" panose="02020603020101020101" pitchFamily="18" charset="-127"/>
                    <a:ea typeface="08서울남산체 EB" panose="02020603020101020101" pitchFamily="18" charset="-127"/>
                  </a:rPr>
                  <a:t>6</a:t>
                </a:r>
                <a:endParaRPr lang="ko-KR" altLang="en-US" sz="2000" b="1" dirty="0">
                  <a:latin typeface="08서울남산체 EB" panose="02020603020101020101" pitchFamily="18" charset="-127"/>
                  <a:ea typeface="08서울남산체 EB" panose="02020603020101020101" pitchFamily="18" charset="-127"/>
                </a:endParaRPr>
              </a:p>
            </p:txBody>
          </p:sp>
        </p:grpSp>
      </p:grpSp>
      <p:grpSp>
        <p:nvGrpSpPr>
          <p:cNvPr id="50" name="그룹 49"/>
          <p:cNvGrpSpPr/>
          <p:nvPr/>
        </p:nvGrpSpPr>
        <p:grpSpPr>
          <a:xfrm>
            <a:off x="6137724" y="1656803"/>
            <a:ext cx="2280564" cy="2136692"/>
            <a:chOff x="943642" y="1655136"/>
            <a:chExt cx="3411958" cy="2205672"/>
          </a:xfrm>
        </p:grpSpPr>
        <p:grpSp>
          <p:nvGrpSpPr>
            <p:cNvPr id="51" name="그룹 50"/>
            <p:cNvGrpSpPr/>
            <p:nvPr/>
          </p:nvGrpSpPr>
          <p:grpSpPr>
            <a:xfrm>
              <a:off x="971600" y="1700808"/>
              <a:ext cx="3384000" cy="2160000"/>
              <a:chOff x="4932040" y="4365104"/>
              <a:chExt cx="3528392" cy="2880320"/>
            </a:xfrm>
          </p:grpSpPr>
          <p:sp>
            <p:nvSpPr>
              <p:cNvPr id="55" name="직사각형 54"/>
              <p:cNvSpPr/>
              <p:nvPr/>
            </p:nvSpPr>
            <p:spPr>
              <a:xfrm>
                <a:off x="4932040" y="4365104"/>
                <a:ext cx="3528392" cy="2880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56" name="그림 55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6548" y="4545264"/>
                <a:ext cx="3194302" cy="2520000"/>
              </a:xfrm>
              <a:prstGeom prst="rect">
                <a:avLst/>
              </a:prstGeom>
            </p:spPr>
          </p:pic>
        </p:grpSp>
        <p:grpSp>
          <p:nvGrpSpPr>
            <p:cNvPr id="52" name="그룹 51"/>
            <p:cNvGrpSpPr/>
            <p:nvPr/>
          </p:nvGrpSpPr>
          <p:grpSpPr>
            <a:xfrm>
              <a:off x="943642" y="1655136"/>
              <a:ext cx="682929" cy="606000"/>
              <a:chOff x="929574" y="1641068"/>
              <a:chExt cx="682929" cy="606000"/>
            </a:xfrm>
          </p:grpSpPr>
          <p:sp>
            <p:nvSpPr>
              <p:cNvPr id="53" name="직각 삼각형 52"/>
              <p:cNvSpPr/>
              <p:nvPr/>
            </p:nvSpPr>
            <p:spPr>
              <a:xfrm rot="5400000">
                <a:off x="1005245" y="1639810"/>
                <a:ext cx="557877" cy="656639"/>
              </a:xfrm>
              <a:prstGeom prst="rtTriangle">
                <a:avLst/>
              </a:prstGeom>
              <a:solidFill>
                <a:srgbClr val="FFFF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929574" y="1641068"/>
                <a:ext cx="504056" cy="413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b="1" dirty="0">
                    <a:latin typeface="08서울남산체 EB" panose="02020603020101020101" pitchFamily="18" charset="-127"/>
                    <a:ea typeface="08서울남산체 EB" panose="02020603020101020101" pitchFamily="18" charset="-127"/>
                  </a:rPr>
                  <a:t>3</a:t>
                </a:r>
                <a:endParaRPr lang="ko-KR" altLang="en-US" sz="2000" b="1" dirty="0">
                  <a:latin typeface="08서울남산체 EB" panose="02020603020101020101" pitchFamily="18" charset="-127"/>
                  <a:ea typeface="08서울남산체 EB" panose="02020603020101020101" pitchFamily="18" charset="-127"/>
                </a:endParaRPr>
              </a:p>
            </p:txBody>
          </p:sp>
        </p:grpSp>
      </p:grpSp>
      <p:pic>
        <p:nvPicPr>
          <p:cNvPr id="57" name="그림 56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03643"/>
            <a:ext cx="1325811" cy="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99531" y="764704"/>
            <a:ext cx="3828454" cy="3600399"/>
            <a:chOff x="1043609" y="1268760"/>
            <a:chExt cx="3672408" cy="2998267"/>
          </a:xfrm>
        </p:grpSpPr>
        <p:sp>
          <p:nvSpPr>
            <p:cNvPr id="2" name="직사각형 1"/>
            <p:cNvSpPr/>
            <p:nvPr/>
          </p:nvSpPr>
          <p:spPr>
            <a:xfrm>
              <a:off x="1043609" y="1268760"/>
              <a:ext cx="3672408" cy="2998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997" y="1399807"/>
              <a:ext cx="3420000" cy="2736000"/>
            </a:xfrm>
            <a:prstGeom prst="rect">
              <a:avLst/>
            </a:prstGeom>
          </p:spPr>
        </p:pic>
      </p:grpSp>
      <p:grpSp>
        <p:nvGrpSpPr>
          <p:cNvPr id="10" name="그룹 9"/>
          <p:cNvGrpSpPr/>
          <p:nvPr/>
        </p:nvGrpSpPr>
        <p:grpSpPr>
          <a:xfrm>
            <a:off x="4903369" y="994796"/>
            <a:ext cx="3168352" cy="1956477"/>
            <a:chOff x="4543864" y="762654"/>
            <a:chExt cx="3168352" cy="1956477"/>
          </a:xfrm>
        </p:grpSpPr>
        <p:sp>
          <p:nvSpPr>
            <p:cNvPr id="5" name="TextBox 4"/>
            <p:cNvSpPr txBox="1"/>
            <p:nvPr/>
          </p:nvSpPr>
          <p:spPr>
            <a:xfrm>
              <a:off x="4543864" y="964805"/>
              <a:ext cx="28803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dirty="0" err="1" smtClean="0">
                  <a:solidFill>
                    <a:schemeClr val="bg1"/>
                  </a:solidFill>
                  <a:latin typeface="DX새날B" panose="02020600000000000000" pitchFamily="18" charset="-127"/>
                  <a:ea typeface="DX새날B" panose="02020600000000000000" pitchFamily="18" charset="-127"/>
                </a:rPr>
                <a:t>에메랄땅콩과</a:t>
              </a:r>
              <a:r>
                <a:rPr lang="ko-KR" altLang="en-US" sz="5400" dirty="0" smtClean="0">
                  <a:solidFill>
                    <a:schemeClr val="bg1"/>
                  </a:solidFill>
                  <a:latin typeface="DX새날B" panose="02020600000000000000" pitchFamily="18" charset="-127"/>
                  <a:ea typeface="DX새날B" panose="02020600000000000000" pitchFamily="18" charset="-127"/>
                </a:rPr>
                <a:t> 수박루비</a:t>
              </a:r>
              <a:endParaRPr lang="ko-KR" altLang="en-US" sz="5400" dirty="0">
                <a:solidFill>
                  <a:schemeClr val="bg1"/>
                </a:solidFill>
                <a:latin typeface="DX새날B" panose="02020600000000000000" pitchFamily="18" charset="-127"/>
                <a:ea typeface="DX새날B" panose="02020600000000000000" pitchFamily="18" charset="-127"/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30426">
              <a:off x="6721850" y="1903857"/>
              <a:ext cx="668075" cy="668075"/>
            </a:xfrm>
            <a:prstGeom prst="rect">
              <a:avLst/>
            </a:prstGeom>
          </p:spPr>
        </p:pic>
        <p:sp>
          <p:nvSpPr>
            <p:cNvPr id="7" name="포인트가 4개인 별 6"/>
            <p:cNvSpPr/>
            <p:nvPr/>
          </p:nvSpPr>
          <p:spPr>
            <a:xfrm>
              <a:off x="6300192" y="762654"/>
              <a:ext cx="288032" cy="333393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포인트가 4개인 별 7"/>
            <p:cNvSpPr/>
            <p:nvPr/>
          </p:nvSpPr>
          <p:spPr>
            <a:xfrm>
              <a:off x="7424184" y="1357975"/>
              <a:ext cx="288032" cy="333393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포인트가 4개인 별 8"/>
            <p:cNvSpPr/>
            <p:nvPr/>
          </p:nvSpPr>
          <p:spPr>
            <a:xfrm rot="768991">
              <a:off x="4602546" y="1865752"/>
              <a:ext cx="417489" cy="575967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67944" y="2980109"/>
            <a:ext cx="5134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주요리를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먹고 난 후 든든함을 </a:t>
            </a:r>
            <a:r>
              <a:rPr lang="ko-KR" altLang="en-US" sz="28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느낄수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있도록</a:t>
            </a:r>
            <a:endParaRPr lang="en-US" altLang="ko-KR" sz="2800" dirty="0" smtClean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accent6">
                    <a:lumMod val="75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땅콩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 </a:t>
            </a:r>
            <a:r>
              <a:rPr lang="ko-KR" altLang="en-US" sz="2800" dirty="0" smtClean="0">
                <a:solidFill>
                  <a:srgbClr val="C0000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오디</a:t>
            </a:r>
            <a:r>
              <a:rPr lang="en-US" altLang="ko-KR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 </a:t>
            </a:r>
            <a:r>
              <a:rPr lang="ko-KR" altLang="en-US" sz="2800" dirty="0" err="1" smtClean="0">
                <a:solidFill>
                  <a:srgbClr val="7030A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복분자</a:t>
            </a:r>
            <a:r>
              <a:rPr lang="ko-KR" altLang="en-US" sz="28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가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어우러진 </a:t>
            </a:r>
            <a:r>
              <a:rPr lang="ko-KR" altLang="en-US" sz="28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디저트바와</a:t>
            </a:r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</a:t>
            </a:r>
            <a:endParaRPr lang="en-US" altLang="ko-KR" sz="2800" dirty="0" smtClean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입안을 깔끔하게 정리해주는 </a:t>
            </a:r>
            <a:r>
              <a:rPr lang="ko-KR" altLang="en-US" sz="2800" dirty="0" err="1" smtClean="0">
                <a:solidFill>
                  <a:schemeClr val="accent2">
                    <a:lumMod val="75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수박</a:t>
            </a:r>
            <a:r>
              <a:rPr lang="ko-KR" altLang="en-US" sz="28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스무디</a:t>
            </a:r>
            <a:endParaRPr lang="ko-KR" altLang="en-US" sz="2800" dirty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105" y="4595644"/>
            <a:ext cx="8503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chemeClr val="accent6">
                    <a:lumMod val="75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땅콩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은 콜레스테롤 수치를 낮춰 동맥경화와 심장병을 예</a:t>
            </a:r>
            <a:r>
              <a:rPr lang="ko-KR" altLang="en-US" sz="2400" dirty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방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해주고 노화방지 효과가 탁월하다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. </a:t>
            </a:r>
          </a:p>
          <a:p>
            <a:pPr algn="ctr"/>
            <a:r>
              <a:rPr lang="ko-KR" altLang="en-US" sz="3600" dirty="0" err="1" smtClean="0">
                <a:solidFill>
                  <a:srgbClr val="7030A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복분자</a:t>
            </a:r>
            <a:r>
              <a:rPr lang="ko-KR" altLang="en-US" sz="24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는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남성들의 정력을 좋게 해주고 여성들의 피부미용에 좋으며 탈모를 예방해준다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. </a:t>
            </a:r>
          </a:p>
          <a:p>
            <a:pPr algn="ctr"/>
            <a:r>
              <a:rPr lang="ko-KR" altLang="en-US" sz="3600" dirty="0" smtClean="0">
                <a:solidFill>
                  <a:schemeClr val="accent2">
                    <a:lumMod val="75000"/>
                  </a:schemeClr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수박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은 근육통증을 완화해주고 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‘</a:t>
            </a:r>
            <a:r>
              <a:rPr lang="ko-KR" altLang="en-US" sz="2400" dirty="0" err="1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시트룰린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’</a:t>
            </a:r>
            <a:r>
              <a:rPr lang="ko-KR" altLang="en-US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이라는 성분은 혈압을 낮춰주어 동맥기능을 향상시켜준다</a:t>
            </a:r>
            <a:r>
              <a:rPr lang="en-US" altLang="ko-KR" sz="2400" dirty="0" smtClean="0">
                <a:solidFill>
                  <a:schemeClr val="bg1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.</a:t>
            </a:r>
            <a:endParaRPr lang="ko-KR" altLang="en-US" sz="2400" dirty="0">
              <a:solidFill>
                <a:schemeClr val="bg1"/>
              </a:solidFill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 rot="20815549">
            <a:off x="2876521" y="3088560"/>
            <a:ext cx="1539525" cy="1099838"/>
            <a:chOff x="9972600" y="341267"/>
            <a:chExt cx="2079848" cy="1556556"/>
          </a:xfrm>
        </p:grpSpPr>
        <p:sp>
          <p:nvSpPr>
            <p:cNvPr id="14" name="직사각형 13"/>
            <p:cNvSpPr/>
            <p:nvPr/>
          </p:nvSpPr>
          <p:spPr>
            <a:xfrm>
              <a:off x="9972600" y="341267"/>
              <a:ext cx="2079848" cy="1556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5408" y="433994"/>
              <a:ext cx="1840059" cy="1352241"/>
            </a:xfrm>
            <a:prstGeom prst="rect">
              <a:avLst/>
            </a:prstGeom>
          </p:spPr>
        </p:pic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03643"/>
            <a:ext cx="1325811" cy="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328</Words>
  <Application>Microsoft Office PowerPoint</Application>
  <PresentationFormat>화면 슬라이드 쇼(4:3)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굴림</vt:lpstr>
      <vt:lpstr>Arial</vt:lpstr>
      <vt:lpstr>맑은 고딕</vt:lpstr>
      <vt:lpstr>DX새날B</vt:lpstr>
      <vt:lpstr>나눔손글씨 펜</vt:lpstr>
      <vt:lpstr>08서울남산체 EB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LG</dc:creator>
  <cp:lastModifiedBy>LG</cp:lastModifiedBy>
  <cp:revision>35</cp:revision>
  <dcterms:created xsi:type="dcterms:W3CDTF">2014-08-12T04:06:30Z</dcterms:created>
  <dcterms:modified xsi:type="dcterms:W3CDTF">2014-08-17T03:05:07Z</dcterms:modified>
</cp:coreProperties>
</file>