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70" r:id="rId5"/>
    <p:sldId id="258" r:id="rId6"/>
    <p:sldId id="261" r:id="rId7"/>
    <p:sldId id="273" r:id="rId8"/>
    <p:sldId id="262" r:id="rId9"/>
    <p:sldId id="263" r:id="rId10"/>
    <p:sldId id="264" r:id="rId11"/>
    <p:sldId id="268" r:id="rId12"/>
    <p:sldId id="266" r:id="rId13"/>
    <p:sldId id="259" r:id="rId14"/>
    <p:sldId id="267" r:id="rId1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보통 스타일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0A1B5D5-9B99-4C35-A422-299274C87663}" styleName="보통 스타일 1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7AC3CCA-C797-4891-BE02-D94E43425B78}" styleName="보통 스타일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8FB837D-C827-4EFA-A057-4D05807E0F7C}" styleName="테마 스타일 1 - 강조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06" autoAdjust="0"/>
    <p:restoredTop sz="94622" autoAdjust="0"/>
  </p:normalViewPr>
  <p:slideViewPr>
    <p:cSldViewPr>
      <p:cViewPr varScale="1">
        <p:scale>
          <a:sx n="69" d="100"/>
          <a:sy n="69" d="100"/>
        </p:scale>
        <p:origin x="-51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33EFF4-C8CC-450C-915E-5588D15AF4F0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DB254A24-335C-4470-A312-149E367E22E7}">
      <dgm:prSet/>
      <dgm:spPr/>
      <dgm:t>
        <a:bodyPr/>
        <a:lstStyle/>
        <a:p>
          <a:pPr rtl="0" latinLnBrk="1"/>
          <a:r>
            <a:rPr lang="ko-KR" altLang="en-US" dirty="0" smtClean="0">
              <a:latin typeface="HY견고딕" pitchFamily="18" charset="-127"/>
              <a:ea typeface="HY견고딕" pitchFamily="18" charset="-127"/>
            </a:rPr>
            <a:t>전라도</a:t>
          </a:r>
          <a:endParaRPr lang="ko-KR" dirty="0">
            <a:latin typeface="HY견고딕" pitchFamily="18" charset="-127"/>
            <a:ea typeface="HY견고딕" pitchFamily="18" charset="-127"/>
          </a:endParaRPr>
        </a:p>
      </dgm:t>
    </dgm:pt>
    <dgm:pt modelId="{1E51CC9F-A82C-447F-B550-40FC445B9606}" type="parTrans" cxnId="{7D215CD8-D27B-43B8-8C1F-3BD3B4F3541C}">
      <dgm:prSet/>
      <dgm:spPr/>
      <dgm:t>
        <a:bodyPr/>
        <a:lstStyle/>
        <a:p>
          <a:pPr latinLnBrk="1"/>
          <a:endParaRPr lang="ko-KR" altLang="en-US"/>
        </a:p>
      </dgm:t>
    </dgm:pt>
    <dgm:pt modelId="{428A188C-0806-4F9F-B72A-5F4CC7747371}" type="sibTrans" cxnId="{7D215CD8-D27B-43B8-8C1F-3BD3B4F3541C}">
      <dgm:prSet/>
      <dgm:spPr/>
      <dgm:t>
        <a:bodyPr/>
        <a:lstStyle/>
        <a:p>
          <a:pPr latinLnBrk="1"/>
          <a:endParaRPr lang="ko-KR" altLang="en-US"/>
        </a:p>
      </dgm:t>
    </dgm:pt>
    <dgm:pt modelId="{5F207BE2-AFA6-4C54-ACCD-4CE6304A185F}">
      <dgm:prSet/>
      <dgm:spPr/>
      <dgm:t>
        <a:bodyPr/>
        <a:lstStyle/>
        <a:p>
          <a:pPr rtl="0" latinLnBrk="1"/>
          <a:r>
            <a:rPr lang="ko-KR" altLang="en-US" dirty="0" smtClean="0">
              <a:latin typeface="HY견고딕" pitchFamily="18" charset="-127"/>
              <a:ea typeface="HY견고딕" pitchFamily="18" charset="-127"/>
            </a:rPr>
            <a:t>건강한 밥상</a:t>
          </a:r>
          <a:endParaRPr lang="ko-KR" dirty="0">
            <a:latin typeface="HY견고딕" pitchFamily="18" charset="-127"/>
            <a:ea typeface="HY견고딕" pitchFamily="18" charset="-127"/>
          </a:endParaRPr>
        </a:p>
      </dgm:t>
    </dgm:pt>
    <dgm:pt modelId="{06151887-AC1A-4668-B489-9E6C2D53E191}" type="parTrans" cxnId="{E1B83764-90D5-4B62-825E-65A08D47640A}">
      <dgm:prSet/>
      <dgm:spPr/>
      <dgm:t>
        <a:bodyPr/>
        <a:lstStyle/>
        <a:p>
          <a:pPr latinLnBrk="1"/>
          <a:endParaRPr lang="ko-KR" altLang="en-US"/>
        </a:p>
      </dgm:t>
    </dgm:pt>
    <dgm:pt modelId="{275939CE-C5AD-4369-9123-E05FE5DE6B7A}" type="sibTrans" cxnId="{E1B83764-90D5-4B62-825E-65A08D47640A}">
      <dgm:prSet/>
      <dgm:spPr/>
      <dgm:t>
        <a:bodyPr/>
        <a:lstStyle/>
        <a:p>
          <a:pPr latinLnBrk="1"/>
          <a:endParaRPr lang="ko-KR" altLang="en-US"/>
        </a:p>
      </dgm:t>
    </dgm:pt>
    <dgm:pt modelId="{5FA9C46D-EDC4-4D78-B151-B026CACE21A8}">
      <dgm:prSet/>
      <dgm:spPr/>
      <dgm:t>
        <a:bodyPr/>
        <a:lstStyle/>
        <a:p>
          <a:pPr rtl="0" latinLnBrk="1"/>
          <a:r>
            <a:rPr lang="ko-KR" altLang="en-US" dirty="0" smtClean="0">
              <a:latin typeface="HY견고딕" pitchFamily="18" charset="-127"/>
              <a:ea typeface="HY견고딕" pitchFamily="18" charset="-127"/>
            </a:rPr>
            <a:t>조화</a:t>
          </a:r>
          <a:endParaRPr lang="ko-KR" dirty="0">
            <a:latin typeface="HY견고딕" pitchFamily="18" charset="-127"/>
            <a:ea typeface="HY견고딕" pitchFamily="18" charset="-127"/>
          </a:endParaRPr>
        </a:p>
      </dgm:t>
    </dgm:pt>
    <dgm:pt modelId="{428EB324-0E1C-444B-B33D-69A1B028020B}" type="parTrans" cxnId="{0C625F6C-B8A0-402D-9DE3-80D4400BC4D7}">
      <dgm:prSet/>
      <dgm:spPr/>
      <dgm:t>
        <a:bodyPr/>
        <a:lstStyle/>
        <a:p>
          <a:pPr latinLnBrk="1"/>
          <a:endParaRPr lang="ko-KR" altLang="en-US"/>
        </a:p>
      </dgm:t>
    </dgm:pt>
    <dgm:pt modelId="{E5EAB882-8B71-4CB5-9346-F1C427F927D5}" type="sibTrans" cxnId="{0C625F6C-B8A0-402D-9DE3-80D4400BC4D7}">
      <dgm:prSet/>
      <dgm:spPr/>
      <dgm:t>
        <a:bodyPr/>
        <a:lstStyle/>
        <a:p>
          <a:pPr latinLnBrk="1"/>
          <a:endParaRPr lang="ko-KR" altLang="en-US"/>
        </a:p>
      </dgm:t>
    </dgm:pt>
    <dgm:pt modelId="{E168C328-0538-43FB-B2B0-3BC80DDC05C2}" type="pres">
      <dgm:prSet presAssocID="{7633EFF4-C8CC-450C-915E-5588D15AF4F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8C16873-EFF0-4F12-8187-30B6F54EA23F}" type="pres">
      <dgm:prSet presAssocID="{DB254A24-335C-4470-A312-149E367E22E7}" presName="circ1" presStyleLbl="vennNode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F9220BE5-DCF4-477B-B107-B4B747792BD5}" type="pres">
      <dgm:prSet presAssocID="{DB254A24-335C-4470-A312-149E367E22E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387EA0B-336F-4523-97EC-33BF761F54C5}" type="pres">
      <dgm:prSet presAssocID="{5FA9C46D-EDC4-4D78-B151-B026CACE21A8}" presName="circ2" presStyleLbl="vennNode1" presStyleIdx="1" presStyleCnt="3" custLinFactNeighborX="32" custLinFactNeighborY="700"/>
      <dgm:spPr/>
      <dgm:t>
        <a:bodyPr/>
        <a:lstStyle/>
        <a:p>
          <a:pPr latinLnBrk="1"/>
          <a:endParaRPr lang="ko-KR" altLang="en-US"/>
        </a:p>
      </dgm:t>
    </dgm:pt>
    <dgm:pt modelId="{43E3C457-C80C-4AF8-9203-4FC09C41DB62}" type="pres">
      <dgm:prSet presAssocID="{5FA9C46D-EDC4-4D78-B151-B026CACE21A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A7E2B9E-2802-4E48-8F23-A297786FE41F}" type="pres">
      <dgm:prSet presAssocID="{5F207BE2-AFA6-4C54-ACCD-4CE6304A185F}" presName="circ3" presStyleLbl="vennNode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A2EBD184-EB10-4CF3-AABF-B924EB56614E}" type="pres">
      <dgm:prSet presAssocID="{5F207BE2-AFA6-4C54-ACCD-4CE6304A185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7D215CD8-D27B-43B8-8C1F-3BD3B4F3541C}" srcId="{7633EFF4-C8CC-450C-915E-5588D15AF4F0}" destId="{DB254A24-335C-4470-A312-149E367E22E7}" srcOrd="0" destOrd="0" parTransId="{1E51CC9F-A82C-447F-B550-40FC445B9606}" sibTransId="{428A188C-0806-4F9F-B72A-5F4CC7747371}"/>
    <dgm:cxn modelId="{796C8E79-FD29-467A-948C-E1A896F2E4E6}" type="presOf" srcId="{DB254A24-335C-4470-A312-149E367E22E7}" destId="{F8C16873-EFF0-4F12-8187-30B6F54EA23F}" srcOrd="0" destOrd="0" presId="urn:microsoft.com/office/officeart/2005/8/layout/venn1"/>
    <dgm:cxn modelId="{05439455-6741-4D8C-B903-927FD1BD3588}" type="presOf" srcId="{5F207BE2-AFA6-4C54-ACCD-4CE6304A185F}" destId="{A2EBD184-EB10-4CF3-AABF-B924EB56614E}" srcOrd="1" destOrd="0" presId="urn:microsoft.com/office/officeart/2005/8/layout/venn1"/>
    <dgm:cxn modelId="{D4BA408F-39BE-4E76-959A-DF507410117C}" type="presOf" srcId="{5FA9C46D-EDC4-4D78-B151-B026CACE21A8}" destId="{2387EA0B-336F-4523-97EC-33BF761F54C5}" srcOrd="0" destOrd="0" presId="urn:microsoft.com/office/officeart/2005/8/layout/venn1"/>
    <dgm:cxn modelId="{FCE97C1A-C4CE-4CD0-B7D1-3C99D3E7BB03}" type="presOf" srcId="{7633EFF4-C8CC-450C-915E-5588D15AF4F0}" destId="{E168C328-0538-43FB-B2B0-3BC80DDC05C2}" srcOrd="0" destOrd="0" presId="urn:microsoft.com/office/officeart/2005/8/layout/venn1"/>
    <dgm:cxn modelId="{1909FA42-CA98-41C8-B160-CD8794660D2D}" type="presOf" srcId="{5F207BE2-AFA6-4C54-ACCD-4CE6304A185F}" destId="{0A7E2B9E-2802-4E48-8F23-A297786FE41F}" srcOrd="0" destOrd="0" presId="urn:microsoft.com/office/officeart/2005/8/layout/venn1"/>
    <dgm:cxn modelId="{0C625F6C-B8A0-402D-9DE3-80D4400BC4D7}" srcId="{7633EFF4-C8CC-450C-915E-5588D15AF4F0}" destId="{5FA9C46D-EDC4-4D78-B151-B026CACE21A8}" srcOrd="1" destOrd="0" parTransId="{428EB324-0E1C-444B-B33D-69A1B028020B}" sibTransId="{E5EAB882-8B71-4CB5-9346-F1C427F927D5}"/>
    <dgm:cxn modelId="{C54ACC57-A894-4DB2-A27A-AF83F0B188B1}" type="presOf" srcId="{DB254A24-335C-4470-A312-149E367E22E7}" destId="{F9220BE5-DCF4-477B-B107-B4B747792BD5}" srcOrd="1" destOrd="0" presId="urn:microsoft.com/office/officeart/2005/8/layout/venn1"/>
    <dgm:cxn modelId="{E1B83764-90D5-4B62-825E-65A08D47640A}" srcId="{7633EFF4-C8CC-450C-915E-5588D15AF4F0}" destId="{5F207BE2-AFA6-4C54-ACCD-4CE6304A185F}" srcOrd="2" destOrd="0" parTransId="{06151887-AC1A-4668-B489-9E6C2D53E191}" sibTransId="{275939CE-C5AD-4369-9123-E05FE5DE6B7A}"/>
    <dgm:cxn modelId="{7D6B43EF-01F7-4B5F-86B1-E9AE54AF9DFD}" type="presOf" srcId="{5FA9C46D-EDC4-4D78-B151-B026CACE21A8}" destId="{43E3C457-C80C-4AF8-9203-4FC09C41DB62}" srcOrd="1" destOrd="0" presId="urn:microsoft.com/office/officeart/2005/8/layout/venn1"/>
    <dgm:cxn modelId="{4954CE8E-3B69-4055-8AC3-0BB527E38F80}" type="presParOf" srcId="{E168C328-0538-43FB-B2B0-3BC80DDC05C2}" destId="{F8C16873-EFF0-4F12-8187-30B6F54EA23F}" srcOrd="0" destOrd="0" presId="urn:microsoft.com/office/officeart/2005/8/layout/venn1"/>
    <dgm:cxn modelId="{13A3DAB3-527C-42F4-A85B-DE8965A458D5}" type="presParOf" srcId="{E168C328-0538-43FB-B2B0-3BC80DDC05C2}" destId="{F9220BE5-DCF4-477B-B107-B4B747792BD5}" srcOrd="1" destOrd="0" presId="urn:microsoft.com/office/officeart/2005/8/layout/venn1"/>
    <dgm:cxn modelId="{9C060EC4-0B4F-4102-97CA-EA9D309FF4E7}" type="presParOf" srcId="{E168C328-0538-43FB-B2B0-3BC80DDC05C2}" destId="{2387EA0B-336F-4523-97EC-33BF761F54C5}" srcOrd="2" destOrd="0" presId="urn:microsoft.com/office/officeart/2005/8/layout/venn1"/>
    <dgm:cxn modelId="{81477E1D-A1E8-433F-A985-0589B4FD9092}" type="presParOf" srcId="{E168C328-0538-43FB-B2B0-3BC80DDC05C2}" destId="{43E3C457-C80C-4AF8-9203-4FC09C41DB62}" srcOrd="3" destOrd="0" presId="urn:microsoft.com/office/officeart/2005/8/layout/venn1"/>
    <dgm:cxn modelId="{7D053DF9-0B21-4CEB-A256-0E671C9F1335}" type="presParOf" srcId="{E168C328-0538-43FB-B2B0-3BC80DDC05C2}" destId="{0A7E2B9E-2802-4E48-8F23-A297786FE41F}" srcOrd="4" destOrd="0" presId="urn:microsoft.com/office/officeart/2005/8/layout/venn1"/>
    <dgm:cxn modelId="{84CA7EF7-D56E-4443-B5E7-B12AE610587B}" type="presParOf" srcId="{E168C328-0538-43FB-B2B0-3BC80DDC05C2}" destId="{A2EBD184-EB10-4CF3-AABF-B924EB56614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0EF1A8-ACB1-4ED6-BC2C-E1FD5561B050}" type="doc">
      <dgm:prSet loTypeId="urn:microsoft.com/office/officeart/2005/8/layout/vList2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pPr latinLnBrk="1"/>
          <a:endParaRPr lang="ko-KR" altLang="en-US"/>
        </a:p>
      </dgm:t>
    </dgm:pt>
    <dgm:pt modelId="{28011D4F-4283-484E-9057-0920F580611B}">
      <dgm:prSet phldrT="[텍스트]"/>
      <dgm:spPr>
        <a:ln>
          <a:solidFill>
            <a:srgbClr val="C00000"/>
          </a:solidFill>
        </a:ln>
      </dgm:spPr>
      <dgm:t>
        <a:bodyPr/>
        <a:lstStyle/>
        <a:p>
          <a:pPr latinLnBrk="1"/>
          <a:r>
            <a:rPr lang="ko-KR" altLang="en-US" b="1" dirty="0" smtClean="0"/>
            <a:t>전라도 특산물을 이용하자</a:t>
          </a:r>
          <a:r>
            <a:rPr lang="en-US" altLang="ko-KR" b="1" dirty="0" smtClean="0"/>
            <a:t>.</a:t>
          </a:r>
          <a:endParaRPr lang="ko-KR" altLang="en-US" b="1" dirty="0"/>
        </a:p>
      </dgm:t>
    </dgm:pt>
    <dgm:pt modelId="{B79D19F3-1C6B-4FF7-8C60-11744787F674}" type="parTrans" cxnId="{119A25E1-6219-4846-8A05-7C8FDD68C2D4}">
      <dgm:prSet/>
      <dgm:spPr/>
      <dgm:t>
        <a:bodyPr/>
        <a:lstStyle/>
        <a:p>
          <a:pPr latinLnBrk="1"/>
          <a:endParaRPr lang="ko-KR" altLang="en-US"/>
        </a:p>
      </dgm:t>
    </dgm:pt>
    <dgm:pt modelId="{D8A6EDCF-56D6-430B-92A2-436A56BBDBA8}" type="sibTrans" cxnId="{119A25E1-6219-4846-8A05-7C8FDD68C2D4}">
      <dgm:prSet/>
      <dgm:spPr/>
      <dgm:t>
        <a:bodyPr/>
        <a:lstStyle/>
        <a:p>
          <a:pPr latinLnBrk="1"/>
          <a:endParaRPr lang="ko-KR" altLang="en-US"/>
        </a:p>
      </dgm:t>
    </dgm:pt>
    <dgm:pt modelId="{F1663921-EB5F-41DE-8CED-AC2EFC17C054}">
      <dgm:prSet phldrT="[텍스트]"/>
      <dgm:spPr>
        <a:ln>
          <a:solidFill>
            <a:srgbClr val="C00000"/>
          </a:solidFill>
        </a:ln>
      </dgm:spPr>
      <dgm:t>
        <a:bodyPr/>
        <a:lstStyle/>
        <a:p>
          <a:pPr algn="ctr" latinLnBrk="1"/>
          <a:r>
            <a:rPr lang="ko-KR" altLang="en-US" b="1" dirty="0" smtClean="0"/>
            <a:t>영양학적으로 </a:t>
          </a:r>
          <a:r>
            <a:rPr lang="ko-KR" altLang="en-US" b="1" dirty="0" smtClean="0"/>
            <a:t>우수한 </a:t>
          </a:r>
          <a:r>
            <a:rPr lang="en-US" altLang="ko-KR" b="1" dirty="0" smtClean="0"/>
            <a:t/>
          </a:r>
          <a:br>
            <a:rPr lang="en-US" altLang="ko-KR" b="1" dirty="0" smtClean="0"/>
          </a:br>
          <a:r>
            <a:rPr lang="ko-KR" altLang="en-US" b="1" dirty="0" smtClean="0"/>
            <a:t>건강한 </a:t>
          </a:r>
          <a:r>
            <a:rPr lang="ko-KR" altLang="en-US" b="1" dirty="0" smtClean="0"/>
            <a:t>밥상</a:t>
          </a:r>
          <a:endParaRPr lang="en-US" altLang="ko-KR" b="1" dirty="0" smtClean="0"/>
        </a:p>
      </dgm:t>
    </dgm:pt>
    <dgm:pt modelId="{896ABAE7-BA2A-46B9-9CB2-62C80FE90201}" type="parTrans" cxnId="{0CBF056C-2C32-49A4-BAE5-E2A87B04D5E2}">
      <dgm:prSet/>
      <dgm:spPr/>
      <dgm:t>
        <a:bodyPr/>
        <a:lstStyle/>
        <a:p>
          <a:pPr latinLnBrk="1"/>
          <a:endParaRPr lang="ko-KR" altLang="en-US"/>
        </a:p>
      </dgm:t>
    </dgm:pt>
    <dgm:pt modelId="{0CEE58E2-523B-45D8-95A9-82F6B369BE08}" type="sibTrans" cxnId="{0CBF056C-2C32-49A4-BAE5-E2A87B04D5E2}">
      <dgm:prSet/>
      <dgm:spPr/>
      <dgm:t>
        <a:bodyPr/>
        <a:lstStyle/>
        <a:p>
          <a:pPr latinLnBrk="1"/>
          <a:endParaRPr lang="ko-KR" altLang="en-US"/>
        </a:p>
      </dgm:t>
    </dgm:pt>
    <dgm:pt modelId="{624B6380-28F3-4B83-A651-5C371E5AE6BF}">
      <dgm:prSet phldrT="[텍스트]"/>
      <dgm:spPr>
        <a:ln>
          <a:solidFill>
            <a:srgbClr val="C00000"/>
          </a:solidFill>
        </a:ln>
      </dgm:spPr>
      <dgm:t>
        <a:bodyPr/>
        <a:lstStyle/>
        <a:p>
          <a:pPr algn="ctr" latinLnBrk="1"/>
          <a:r>
            <a:rPr lang="ko-KR" altLang="en-US" b="1" dirty="0" smtClean="0"/>
            <a:t>맛과 </a:t>
          </a:r>
          <a:r>
            <a:rPr lang="ko-KR" altLang="en-US" b="1" dirty="0" smtClean="0"/>
            <a:t>색</a:t>
          </a:r>
          <a:r>
            <a:rPr lang="en-US" altLang="ko-KR" b="1" dirty="0" smtClean="0"/>
            <a:t>, </a:t>
          </a:r>
          <a:r>
            <a:rPr lang="ko-KR" altLang="en-US" b="1" dirty="0" smtClean="0"/>
            <a:t>조리법이 </a:t>
          </a:r>
          <a:endParaRPr lang="en-US" altLang="ko-KR" b="1" dirty="0" smtClean="0"/>
        </a:p>
        <a:p>
          <a:pPr algn="ctr" latinLnBrk="1"/>
          <a:r>
            <a:rPr lang="ko-KR" altLang="en-US" b="1" dirty="0" smtClean="0"/>
            <a:t>조화로운 밥상</a:t>
          </a:r>
          <a:endParaRPr lang="ko-KR" altLang="en-US" b="1" dirty="0"/>
        </a:p>
      </dgm:t>
    </dgm:pt>
    <dgm:pt modelId="{BCB7F0DF-280F-4165-8CD8-F8B34E6B246C}" type="parTrans" cxnId="{39FDFFE0-9D92-471F-8730-2D20D4DDD3E1}">
      <dgm:prSet/>
      <dgm:spPr/>
      <dgm:t>
        <a:bodyPr/>
        <a:lstStyle/>
        <a:p>
          <a:pPr latinLnBrk="1"/>
          <a:endParaRPr lang="ko-KR" altLang="en-US"/>
        </a:p>
      </dgm:t>
    </dgm:pt>
    <dgm:pt modelId="{C21C941A-730E-4D85-BAE9-5D2C0C2B2D7B}" type="sibTrans" cxnId="{39FDFFE0-9D92-471F-8730-2D20D4DDD3E1}">
      <dgm:prSet/>
      <dgm:spPr/>
      <dgm:t>
        <a:bodyPr/>
        <a:lstStyle/>
        <a:p>
          <a:pPr latinLnBrk="1"/>
          <a:endParaRPr lang="ko-KR" altLang="en-US"/>
        </a:p>
      </dgm:t>
    </dgm:pt>
    <dgm:pt modelId="{D22FA063-A6CB-4455-9BC4-925B4A3C2C70}" type="pres">
      <dgm:prSet presAssocID="{B70EF1A8-ACB1-4ED6-BC2C-E1FD5561B05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973BCDE-0D90-4B29-8FD4-C8119034D065}" type="pres">
      <dgm:prSet presAssocID="{28011D4F-4283-484E-9057-0920F580611B}" presName="parentText" presStyleLbl="node1" presStyleIdx="0" presStyleCnt="3" custLinFactY="-5408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834C47D-ED46-48AA-9BA5-67CA11C16391}" type="pres">
      <dgm:prSet presAssocID="{D8A6EDCF-56D6-430B-92A2-436A56BBDBA8}" presName="spacer" presStyleCnt="0"/>
      <dgm:spPr/>
    </dgm:pt>
    <dgm:pt modelId="{0EF5609A-80BA-4F95-A9E4-1E1A9BCD648C}" type="pres">
      <dgm:prSet presAssocID="{F1663921-EB5F-41DE-8CED-AC2EFC17C05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CBE596F-7419-4571-9AA8-CE9C0E0D7034}" type="pres">
      <dgm:prSet presAssocID="{0CEE58E2-523B-45D8-95A9-82F6B369BE08}" presName="spacer" presStyleCnt="0"/>
      <dgm:spPr/>
    </dgm:pt>
    <dgm:pt modelId="{1A293035-FF15-444C-A400-3701FEF53FA0}" type="pres">
      <dgm:prSet presAssocID="{624B6380-28F3-4B83-A651-5C371E5AE6BF}" presName="parentText" presStyleLbl="node1" presStyleIdx="2" presStyleCnt="3" custLinFactY="5077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0CBF056C-2C32-49A4-BAE5-E2A87B04D5E2}" srcId="{B70EF1A8-ACB1-4ED6-BC2C-E1FD5561B050}" destId="{F1663921-EB5F-41DE-8CED-AC2EFC17C054}" srcOrd="1" destOrd="0" parTransId="{896ABAE7-BA2A-46B9-9CB2-62C80FE90201}" sibTransId="{0CEE58E2-523B-45D8-95A9-82F6B369BE08}"/>
    <dgm:cxn modelId="{BD63ABDB-C21B-4C8D-B5CD-4179F241C30E}" type="presOf" srcId="{B70EF1A8-ACB1-4ED6-BC2C-E1FD5561B050}" destId="{D22FA063-A6CB-4455-9BC4-925B4A3C2C70}" srcOrd="0" destOrd="0" presId="urn:microsoft.com/office/officeart/2005/8/layout/vList2"/>
    <dgm:cxn modelId="{AB8F0F01-643B-4089-8EC9-646588CC5BE6}" type="presOf" srcId="{624B6380-28F3-4B83-A651-5C371E5AE6BF}" destId="{1A293035-FF15-444C-A400-3701FEF53FA0}" srcOrd="0" destOrd="0" presId="urn:microsoft.com/office/officeart/2005/8/layout/vList2"/>
    <dgm:cxn modelId="{725AEB75-2DB0-4EFA-9B70-F7418A38D755}" type="presOf" srcId="{F1663921-EB5F-41DE-8CED-AC2EFC17C054}" destId="{0EF5609A-80BA-4F95-A9E4-1E1A9BCD648C}" srcOrd="0" destOrd="0" presId="urn:microsoft.com/office/officeart/2005/8/layout/vList2"/>
    <dgm:cxn modelId="{119A25E1-6219-4846-8A05-7C8FDD68C2D4}" srcId="{B70EF1A8-ACB1-4ED6-BC2C-E1FD5561B050}" destId="{28011D4F-4283-484E-9057-0920F580611B}" srcOrd="0" destOrd="0" parTransId="{B79D19F3-1C6B-4FF7-8C60-11744787F674}" sibTransId="{D8A6EDCF-56D6-430B-92A2-436A56BBDBA8}"/>
    <dgm:cxn modelId="{6F54ED12-27F9-4F0E-B5F3-A1F9AA4C47D7}" type="presOf" srcId="{28011D4F-4283-484E-9057-0920F580611B}" destId="{6973BCDE-0D90-4B29-8FD4-C8119034D065}" srcOrd="0" destOrd="0" presId="urn:microsoft.com/office/officeart/2005/8/layout/vList2"/>
    <dgm:cxn modelId="{39FDFFE0-9D92-471F-8730-2D20D4DDD3E1}" srcId="{B70EF1A8-ACB1-4ED6-BC2C-E1FD5561B050}" destId="{624B6380-28F3-4B83-A651-5C371E5AE6BF}" srcOrd="2" destOrd="0" parTransId="{BCB7F0DF-280F-4165-8CD8-F8B34E6B246C}" sibTransId="{C21C941A-730E-4D85-BAE9-5D2C0C2B2D7B}"/>
    <dgm:cxn modelId="{C194CDC2-EB78-4C2B-A502-435595A66C63}" type="presParOf" srcId="{D22FA063-A6CB-4455-9BC4-925B4A3C2C70}" destId="{6973BCDE-0D90-4B29-8FD4-C8119034D065}" srcOrd="0" destOrd="0" presId="urn:microsoft.com/office/officeart/2005/8/layout/vList2"/>
    <dgm:cxn modelId="{A41AFD3E-C8F9-491C-97F0-62DD97AF1521}" type="presParOf" srcId="{D22FA063-A6CB-4455-9BC4-925B4A3C2C70}" destId="{A834C47D-ED46-48AA-9BA5-67CA11C16391}" srcOrd="1" destOrd="0" presId="urn:microsoft.com/office/officeart/2005/8/layout/vList2"/>
    <dgm:cxn modelId="{5D8E4519-E9BA-49B0-91DE-39B78D1135C3}" type="presParOf" srcId="{D22FA063-A6CB-4455-9BC4-925B4A3C2C70}" destId="{0EF5609A-80BA-4F95-A9E4-1E1A9BCD648C}" srcOrd="2" destOrd="0" presId="urn:microsoft.com/office/officeart/2005/8/layout/vList2"/>
    <dgm:cxn modelId="{32076884-83EE-4009-A3D5-D5B4FA5ACDCA}" type="presParOf" srcId="{D22FA063-A6CB-4455-9BC4-925B4A3C2C70}" destId="{ACBE596F-7419-4571-9AA8-CE9C0E0D7034}" srcOrd="3" destOrd="0" presId="urn:microsoft.com/office/officeart/2005/8/layout/vList2"/>
    <dgm:cxn modelId="{F44FA362-7FE7-4754-BDC3-E464983A1438}" type="presParOf" srcId="{D22FA063-A6CB-4455-9BC4-925B4A3C2C70}" destId="{1A293035-FF15-444C-A400-3701FEF53FA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8C16873-EFF0-4F12-8187-30B6F54EA23F}">
      <dsp:nvSpPr>
        <dsp:cNvPr id="0" name=""/>
        <dsp:cNvSpPr/>
      </dsp:nvSpPr>
      <dsp:spPr>
        <a:xfrm>
          <a:off x="898334" y="298926"/>
          <a:ext cx="2489610" cy="248961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335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900" kern="1200" dirty="0" smtClean="0">
              <a:latin typeface="HY견고딕" pitchFamily="18" charset="-127"/>
              <a:ea typeface="HY견고딕" pitchFamily="18" charset="-127"/>
            </a:rPr>
            <a:t>전라도</a:t>
          </a:r>
          <a:endParaRPr lang="ko-KR" sz="3900" kern="1200" dirty="0">
            <a:latin typeface="HY견고딕" pitchFamily="18" charset="-127"/>
            <a:ea typeface="HY견고딕" pitchFamily="18" charset="-127"/>
          </a:endParaRPr>
        </a:p>
      </dsp:txBody>
      <dsp:txXfrm>
        <a:off x="1230282" y="734608"/>
        <a:ext cx="1825714" cy="1120324"/>
      </dsp:txXfrm>
    </dsp:sp>
    <dsp:sp modelId="{2387EA0B-336F-4523-97EC-33BF761F54C5}">
      <dsp:nvSpPr>
        <dsp:cNvPr id="0" name=""/>
        <dsp:cNvSpPr/>
      </dsp:nvSpPr>
      <dsp:spPr>
        <a:xfrm>
          <a:off x="1796669" y="1872360"/>
          <a:ext cx="2489610" cy="2489610"/>
        </a:xfrm>
        <a:prstGeom prst="ellipse">
          <a:avLst/>
        </a:prstGeom>
        <a:solidFill>
          <a:schemeClr val="accent2">
            <a:alpha val="50000"/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335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900" kern="1200" dirty="0" smtClean="0">
              <a:latin typeface="HY견고딕" pitchFamily="18" charset="-127"/>
              <a:ea typeface="HY견고딕" pitchFamily="18" charset="-127"/>
            </a:rPr>
            <a:t>조화</a:t>
          </a:r>
          <a:endParaRPr lang="ko-KR" sz="3900" kern="1200" dirty="0">
            <a:latin typeface="HY견고딕" pitchFamily="18" charset="-127"/>
            <a:ea typeface="HY견고딕" pitchFamily="18" charset="-127"/>
          </a:endParaRPr>
        </a:p>
      </dsp:txBody>
      <dsp:txXfrm>
        <a:off x="2558075" y="2515509"/>
        <a:ext cx="1493766" cy="1369285"/>
      </dsp:txXfrm>
    </dsp:sp>
    <dsp:sp modelId="{0A7E2B9E-2802-4E48-8F23-A297786FE41F}">
      <dsp:nvSpPr>
        <dsp:cNvPr id="0" name=""/>
        <dsp:cNvSpPr/>
      </dsp:nvSpPr>
      <dsp:spPr>
        <a:xfrm>
          <a:off x="0" y="1854932"/>
          <a:ext cx="2489610" cy="2489610"/>
        </a:xfrm>
        <a:prstGeom prst="ellipse">
          <a:avLst/>
        </a:prstGeom>
        <a:solidFill>
          <a:schemeClr val="accent2">
            <a:alpha val="50000"/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335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900" kern="1200" dirty="0" smtClean="0">
              <a:latin typeface="HY견고딕" pitchFamily="18" charset="-127"/>
              <a:ea typeface="HY견고딕" pitchFamily="18" charset="-127"/>
            </a:rPr>
            <a:t>건강한 밥상</a:t>
          </a:r>
          <a:endParaRPr lang="ko-KR" sz="3900" kern="1200" dirty="0">
            <a:latin typeface="HY견고딕" pitchFamily="18" charset="-127"/>
            <a:ea typeface="HY견고딕" pitchFamily="18" charset="-127"/>
          </a:endParaRPr>
        </a:p>
      </dsp:txBody>
      <dsp:txXfrm>
        <a:off x="234438" y="2498082"/>
        <a:ext cx="1493766" cy="136928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73BCDE-0D90-4B29-8FD4-C8119034D065}">
      <dsp:nvSpPr>
        <dsp:cNvPr id="0" name=""/>
        <dsp:cNvSpPr/>
      </dsp:nvSpPr>
      <dsp:spPr>
        <a:xfrm>
          <a:off x="0" y="0"/>
          <a:ext cx="3929090" cy="130384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rgbClr val="C0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100" b="1" kern="1200" dirty="0" smtClean="0"/>
            <a:t>전라도 특산물을 이용하자</a:t>
          </a:r>
          <a:r>
            <a:rPr lang="en-US" altLang="ko-KR" sz="2100" b="1" kern="1200" dirty="0" smtClean="0"/>
            <a:t>.</a:t>
          </a:r>
          <a:endParaRPr lang="ko-KR" altLang="en-US" sz="2100" b="1" kern="1200" dirty="0"/>
        </a:p>
      </dsp:txBody>
      <dsp:txXfrm>
        <a:off x="0" y="0"/>
        <a:ext cx="3929090" cy="1303841"/>
      </dsp:txXfrm>
    </dsp:sp>
    <dsp:sp modelId="{0EF5609A-80BA-4F95-A9E4-1E1A9BCD648C}">
      <dsp:nvSpPr>
        <dsp:cNvPr id="0" name=""/>
        <dsp:cNvSpPr/>
      </dsp:nvSpPr>
      <dsp:spPr>
        <a:xfrm>
          <a:off x="0" y="1419781"/>
          <a:ext cx="3929090" cy="130384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rgbClr val="C0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100" b="1" kern="1200" dirty="0" smtClean="0"/>
            <a:t>영양학적으로 </a:t>
          </a:r>
          <a:r>
            <a:rPr lang="ko-KR" altLang="en-US" sz="2100" b="1" kern="1200" dirty="0" smtClean="0"/>
            <a:t>우수한 </a:t>
          </a:r>
          <a:r>
            <a:rPr lang="en-US" altLang="ko-KR" sz="2100" b="1" kern="1200" dirty="0" smtClean="0"/>
            <a:t/>
          </a:r>
          <a:br>
            <a:rPr lang="en-US" altLang="ko-KR" sz="2100" b="1" kern="1200" dirty="0" smtClean="0"/>
          </a:br>
          <a:r>
            <a:rPr lang="ko-KR" altLang="en-US" sz="2100" b="1" kern="1200" dirty="0" smtClean="0"/>
            <a:t>건강한 </a:t>
          </a:r>
          <a:r>
            <a:rPr lang="ko-KR" altLang="en-US" sz="2100" b="1" kern="1200" dirty="0" smtClean="0"/>
            <a:t>밥상</a:t>
          </a:r>
          <a:endParaRPr lang="en-US" altLang="ko-KR" sz="2100" b="1" kern="1200" dirty="0" smtClean="0"/>
        </a:p>
      </dsp:txBody>
      <dsp:txXfrm>
        <a:off x="0" y="1419781"/>
        <a:ext cx="3929090" cy="1303841"/>
      </dsp:txXfrm>
    </dsp:sp>
    <dsp:sp modelId="{1A293035-FF15-444C-A400-3701FEF53FA0}">
      <dsp:nvSpPr>
        <dsp:cNvPr id="0" name=""/>
        <dsp:cNvSpPr/>
      </dsp:nvSpPr>
      <dsp:spPr>
        <a:xfrm>
          <a:off x="0" y="2839562"/>
          <a:ext cx="3929090" cy="130384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rgbClr val="C0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100" b="1" kern="1200" dirty="0" smtClean="0"/>
            <a:t>맛과 </a:t>
          </a:r>
          <a:r>
            <a:rPr lang="ko-KR" altLang="en-US" sz="2100" b="1" kern="1200" dirty="0" smtClean="0"/>
            <a:t>색</a:t>
          </a:r>
          <a:r>
            <a:rPr lang="en-US" altLang="ko-KR" sz="2100" b="1" kern="1200" dirty="0" smtClean="0"/>
            <a:t>, </a:t>
          </a:r>
          <a:r>
            <a:rPr lang="ko-KR" altLang="en-US" sz="2100" b="1" kern="1200" dirty="0" smtClean="0"/>
            <a:t>조리법이 </a:t>
          </a:r>
          <a:endParaRPr lang="en-US" altLang="ko-KR" sz="2100" b="1" kern="1200" dirty="0" smtClean="0"/>
        </a:p>
        <a:p>
          <a:pPr lvl="0" algn="ctr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100" b="1" kern="1200" dirty="0" smtClean="0"/>
            <a:t>조화로운 밥상</a:t>
          </a:r>
          <a:endParaRPr lang="ko-KR" altLang="en-US" sz="2100" b="1" kern="1200" dirty="0"/>
        </a:p>
      </dsp:txBody>
      <dsp:txXfrm>
        <a:off x="0" y="2839562"/>
        <a:ext cx="3929090" cy="13038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F742-5C20-46A1-AFA0-4AE98CB3D901}" type="datetimeFigureOut">
              <a:rPr lang="ko-KR" altLang="en-US" smtClean="0"/>
              <a:pPr/>
              <a:t>2014-08-18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FC9F7-442E-4D36-B6CB-11D86566F99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930000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F742-5C20-46A1-AFA0-4AE98CB3D901}" type="datetimeFigureOut">
              <a:rPr lang="ko-KR" altLang="en-US" smtClean="0"/>
              <a:pPr/>
              <a:t>2014-08-18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FC9F7-442E-4D36-B6CB-11D86566F99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6807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F742-5C20-46A1-AFA0-4AE98CB3D901}" type="datetimeFigureOut">
              <a:rPr lang="ko-KR" altLang="en-US" smtClean="0"/>
              <a:pPr/>
              <a:t>2014-08-18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FC9F7-442E-4D36-B6CB-11D86566F99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765064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F742-5C20-46A1-AFA0-4AE98CB3D901}" type="datetimeFigureOut">
              <a:rPr lang="ko-KR" altLang="en-US" smtClean="0"/>
              <a:pPr/>
              <a:t>2014-08-18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FC9F7-442E-4D36-B6CB-11D86566F99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160637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F742-5C20-46A1-AFA0-4AE98CB3D901}" type="datetimeFigureOut">
              <a:rPr lang="ko-KR" altLang="en-US" smtClean="0"/>
              <a:pPr/>
              <a:t>2014-08-18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FC9F7-442E-4D36-B6CB-11D86566F99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062954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F742-5C20-46A1-AFA0-4AE98CB3D901}" type="datetimeFigureOut">
              <a:rPr lang="ko-KR" altLang="en-US" smtClean="0"/>
              <a:pPr/>
              <a:t>2014-08-18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FC9F7-442E-4D36-B6CB-11D86566F99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225294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F742-5C20-46A1-AFA0-4AE98CB3D901}" type="datetimeFigureOut">
              <a:rPr lang="ko-KR" altLang="en-US" smtClean="0"/>
              <a:pPr/>
              <a:t>2014-08-18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FC9F7-442E-4D36-B6CB-11D86566F99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672182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F742-5C20-46A1-AFA0-4AE98CB3D901}" type="datetimeFigureOut">
              <a:rPr lang="ko-KR" altLang="en-US" smtClean="0"/>
              <a:pPr/>
              <a:t>2014-08-18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FC9F7-442E-4D36-B6CB-11D86566F99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510744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F742-5C20-46A1-AFA0-4AE98CB3D901}" type="datetimeFigureOut">
              <a:rPr lang="ko-KR" altLang="en-US" smtClean="0"/>
              <a:pPr/>
              <a:t>2014-08-18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FC9F7-442E-4D36-B6CB-11D86566F99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649058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F742-5C20-46A1-AFA0-4AE98CB3D901}" type="datetimeFigureOut">
              <a:rPr lang="ko-KR" altLang="en-US" smtClean="0"/>
              <a:pPr/>
              <a:t>2014-08-18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FC9F7-442E-4D36-B6CB-11D86566F99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245221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F742-5C20-46A1-AFA0-4AE98CB3D901}" type="datetimeFigureOut">
              <a:rPr lang="ko-KR" altLang="en-US" smtClean="0"/>
              <a:pPr/>
              <a:t>2014-08-18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FC9F7-442E-4D36-B6CB-11D86566F99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96504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8F742-5C20-46A1-AFA0-4AE98CB3D901}" type="datetimeFigureOut">
              <a:rPr lang="ko-KR" altLang="en-US" smtClean="0"/>
              <a:pPr/>
              <a:t>2014-08-18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FC9F7-442E-4D36-B6CB-11D86566F99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747306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6516216" cy="6130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39952" y="5206553"/>
            <a:ext cx="5011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6000" dirty="0" smtClean="0">
                <a:latin typeface="HY궁서B" pitchFamily="18" charset="-127"/>
                <a:ea typeface="HY궁서B" pitchFamily="18" charset="-127"/>
                <a:cs typeface="함초롬돋움" pitchFamily="18" charset="-127"/>
              </a:rPr>
              <a:t>전라도랑께</a:t>
            </a:r>
            <a:endParaRPr lang="ko-KR" altLang="en-US" sz="6000" dirty="0">
              <a:latin typeface="HY궁서B" pitchFamily="18" charset="-127"/>
              <a:ea typeface="HY궁서B" pitchFamily="18" charset="-127"/>
              <a:cs typeface="함초롬돋움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467544" y="96508"/>
            <a:ext cx="8676456" cy="636837"/>
            <a:chOff x="467544" y="96508"/>
            <a:chExt cx="8676456" cy="636837"/>
          </a:xfrm>
        </p:grpSpPr>
        <p:sp>
          <p:nvSpPr>
            <p:cNvPr id="4" name="직사각형 3"/>
            <p:cNvSpPr/>
            <p:nvPr/>
          </p:nvSpPr>
          <p:spPr>
            <a:xfrm>
              <a:off x="467544" y="404663"/>
              <a:ext cx="8352928" cy="288033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78098" y="96508"/>
              <a:ext cx="3456385" cy="288031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2014 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제 </a:t>
              </a:r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13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회 </a:t>
              </a:r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KWC 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요리대회</a:t>
              </a:r>
              <a:endParaRPr lang="ko-KR" altLang="en-US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35487" y="364013"/>
              <a:ext cx="4608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내 고향 특산물을 이용한 건강밥상 만들기</a:t>
              </a:r>
              <a:endParaRPr lang="ko-KR" alt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22271" y="6460688"/>
            <a:ext cx="509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r"/>
            <a:r>
              <a:rPr lang="ko-KR" altLang="en-US" sz="2400" dirty="0" err="1" smtClean="0">
                <a:latin typeface="HY궁서B" pitchFamily="18" charset="-127"/>
                <a:ea typeface="HY궁서B" pitchFamily="18" charset="-127"/>
              </a:rPr>
              <a:t>발안바이오과학고등학교</a:t>
            </a:r>
            <a:endParaRPr lang="ko-KR" altLang="en-US" sz="2400" dirty="0">
              <a:latin typeface="HY궁서B" pitchFamily="18" charset="-127"/>
              <a:ea typeface="HY궁서B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16216" y="6460688"/>
            <a:ext cx="2686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2400" dirty="0" smtClean="0">
                <a:latin typeface="HY궁서B" pitchFamily="18" charset="-127"/>
                <a:ea typeface="HY궁서B" pitchFamily="18" charset="-127"/>
              </a:rPr>
              <a:t>김나영 </a:t>
            </a:r>
            <a:r>
              <a:rPr lang="ko-KR" altLang="en-US" sz="2400" dirty="0" err="1" smtClean="0">
                <a:latin typeface="HY궁서B" pitchFamily="18" charset="-127"/>
                <a:ea typeface="HY궁서B" pitchFamily="18" charset="-127"/>
              </a:rPr>
              <a:t>이평화</a:t>
            </a:r>
            <a:endParaRPr lang="ko-KR" altLang="en-US" sz="2400" dirty="0">
              <a:latin typeface="HY궁서B" pitchFamily="18" charset="-127"/>
              <a:ea typeface="HY궁서B" pitchFamily="18" charset="-127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0000" b="90000" l="20598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58" y="0"/>
            <a:ext cx="5642426" cy="6487313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0000" l="3716" r="9798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003" y="714356"/>
            <a:ext cx="5410997" cy="572928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56176" y="4509118"/>
            <a:ext cx="2987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6000" dirty="0" err="1" smtClean="0">
                <a:latin typeface="HY궁서B" pitchFamily="18" charset="-127"/>
                <a:ea typeface="HY궁서B" pitchFamily="18" charset="-127"/>
              </a:rPr>
              <a:t>여그</a:t>
            </a:r>
            <a:r>
              <a:rPr lang="ko-KR" altLang="en-US" sz="6000" dirty="0" err="1">
                <a:latin typeface="HY궁서B" pitchFamily="18" charset="-127"/>
                <a:ea typeface="HY궁서B" pitchFamily="18" charset="-127"/>
              </a:rPr>
              <a:t>가</a:t>
            </a:r>
            <a:endParaRPr lang="ko-KR" altLang="en-US" sz="6000" dirty="0">
              <a:latin typeface="HY궁서B" pitchFamily="18" charset="-127"/>
              <a:ea typeface="HY궁서B" pitchFamily="18" charset="-127"/>
            </a:endParaRPr>
          </a:p>
        </p:txBody>
      </p:sp>
      <p:pic>
        <p:nvPicPr>
          <p:cNvPr id="14" name="그림 13" descr="무제-2 복사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508867"/>
            <a:ext cx="1166792" cy="3491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3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467544" y="96508"/>
            <a:ext cx="8366939" cy="629990"/>
            <a:chOff x="467544" y="96508"/>
            <a:chExt cx="8366939" cy="629990"/>
          </a:xfrm>
        </p:grpSpPr>
        <p:sp>
          <p:nvSpPr>
            <p:cNvPr id="5" name="직사각형 4"/>
            <p:cNvSpPr/>
            <p:nvPr/>
          </p:nvSpPr>
          <p:spPr>
            <a:xfrm>
              <a:off x="467544" y="404663"/>
              <a:ext cx="8352928" cy="288033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78098" y="96508"/>
              <a:ext cx="3456385" cy="288031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2014 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제 </a:t>
              </a:r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13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회 </a:t>
              </a:r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KWC 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요리대회</a:t>
              </a:r>
              <a:endParaRPr lang="ko-KR" altLang="en-US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14810" y="357166"/>
              <a:ext cx="4608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3. </a:t>
              </a:r>
              <a:r>
                <a:rPr lang="ko-KR" altLang="en-US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고구마 줄기 김치</a:t>
              </a:r>
              <a:endParaRPr lang="ko-KR" alt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980728"/>
            <a:ext cx="8366939" cy="5544616"/>
          </a:xfrm>
          <a:prstGeom prst="rect">
            <a:avLst/>
          </a:prstGeom>
        </p:spPr>
      </p:pic>
      <p:pic>
        <p:nvPicPr>
          <p:cNvPr id="8" name="그림 7" descr="무제-2 복사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508867"/>
            <a:ext cx="1166792" cy="3491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2101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467544" y="96508"/>
            <a:ext cx="8784407" cy="629990"/>
            <a:chOff x="467544" y="96508"/>
            <a:chExt cx="8784407" cy="629990"/>
          </a:xfrm>
        </p:grpSpPr>
        <p:sp>
          <p:nvSpPr>
            <p:cNvPr id="5" name="직사각형 4"/>
            <p:cNvSpPr/>
            <p:nvPr/>
          </p:nvSpPr>
          <p:spPr>
            <a:xfrm>
              <a:off x="467544" y="404663"/>
              <a:ext cx="8352928" cy="288033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78098" y="96508"/>
              <a:ext cx="3456385" cy="288031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2014 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제 </a:t>
              </a:r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13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회 </a:t>
              </a:r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KWC 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요리대회</a:t>
              </a:r>
              <a:endParaRPr lang="ko-KR" altLang="en-US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28992" y="357166"/>
              <a:ext cx="58229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3-1 </a:t>
              </a:r>
              <a:r>
                <a:rPr lang="ko-KR" altLang="en-US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고구마 줄기의 효능과 </a:t>
              </a:r>
              <a:r>
                <a:rPr lang="ko-KR" altLang="en-US" dirty="0" err="1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전통식으로</a:t>
              </a:r>
              <a:r>
                <a:rPr lang="ko-KR" altLang="en-US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 </a:t>
              </a:r>
              <a:r>
                <a:rPr lang="ko-KR" altLang="en-US" dirty="0" err="1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김치담그기</a:t>
              </a:r>
              <a:endParaRPr lang="ko-KR" alt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endParaRPr>
            </a:p>
          </p:txBody>
        </p:sp>
      </p:grpSp>
      <p:sp>
        <p:nvSpPr>
          <p:cNvPr id="12" name="직사각형 11"/>
          <p:cNvSpPr/>
          <p:nvPr/>
        </p:nvSpPr>
        <p:spPr>
          <a:xfrm>
            <a:off x="785786" y="4929198"/>
            <a:ext cx="4714908" cy="15001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오른쪽 화살표 13"/>
          <p:cNvSpPr/>
          <p:nvPr/>
        </p:nvSpPr>
        <p:spPr>
          <a:xfrm>
            <a:off x="5214942" y="5286388"/>
            <a:ext cx="1000132" cy="78581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785786" y="5286388"/>
            <a:ext cx="4714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pc="-150" dirty="0" err="1" smtClean="0"/>
              <a:t>밥을지어</a:t>
            </a:r>
            <a:r>
              <a:rPr lang="ko-KR" altLang="en-US" spc="-150" dirty="0" smtClean="0"/>
              <a:t> 고추와 같이 </a:t>
            </a:r>
            <a:r>
              <a:rPr lang="ko-KR" altLang="en-US" spc="-150" dirty="0" err="1" smtClean="0"/>
              <a:t>돌확에</a:t>
            </a:r>
            <a:r>
              <a:rPr lang="ko-KR" altLang="en-US" spc="-150" dirty="0" smtClean="0"/>
              <a:t> 갈았던 전통방식 대로 고추와 찹쌀밥을 믹서에 갈아 </a:t>
            </a:r>
            <a:endParaRPr lang="en-US" altLang="ko-KR" spc="-150" dirty="0" smtClean="0"/>
          </a:p>
          <a:p>
            <a:r>
              <a:rPr lang="ko-KR" altLang="en-US" spc="-150" dirty="0" smtClean="0"/>
              <a:t>양념장으로 사용</a:t>
            </a:r>
            <a:endParaRPr lang="en-US" altLang="ko-KR" spc="-150" dirty="0" smtClean="0"/>
          </a:p>
        </p:txBody>
      </p:sp>
      <p:pic>
        <p:nvPicPr>
          <p:cNvPr id="13" name="그림 12" descr="무제-2 복사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08867"/>
            <a:ext cx="1166792" cy="34913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14348" y="4500570"/>
            <a:ext cx="500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</a:t>
            </a:r>
            <a:r>
              <a:rPr lang="ko-KR" altLang="en-US" dirty="0" smtClean="0"/>
              <a:t>전라도 </a:t>
            </a:r>
            <a:r>
              <a:rPr lang="ko-KR" altLang="en-US" dirty="0" err="1" smtClean="0"/>
              <a:t>전통식으로</a:t>
            </a:r>
            <a:r>
              <a:rPr lang="en-US" altLang="ko-KR" dirty="0" smtClean="0"/>
              <a:t>!</a:t>
            </a:r>
            <a:r>
              <a:rPr lang="ko-KR" altLang="en-US" dirty="0" smtClean="0"/>
              <a:t> 고구마 줄기김치 담그기</a:t>
            </a:r>
            <a:r>
              <a:rPr lang="en-US" altLang="ko-KR" dirty="0" smtClean="0"/>
              <a:t>)</a:t>
            </a:r>
          </a:p>
        </p:txBody>
      </p:sp>
      <p:graphicFrame>
        <p:nvGraphicFramePr>
          <p:cNvPr id="21" name="표 20"/>
          <p:cNvGraphicFramePr>
            <a:graphicFrameLocks noGrp="1"/>
          </p:cNvGraphicFramePr>
          <p:nvPr/>
        </p:nvGraphicFramePr>
        <p:xfrm>
          <a:off x="857224" y="1142984"/>
          <a:ext cx="7572428" cy="312767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4000528"/>
                <a:gridCol w="3571900"/>
              </a:tblGrid>
              <a:tr h="8409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="1" dirty="0" smtClean="0"/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000" b="1" dirty="0" smtClean="0"/>
                        <a:t>고구마 줄기 김치를 담그기 전에</a:t>
                      </a:r>
                      <a:endParaRPr lang="en-US" altLang="ko-KR" sz="2000" b="1" dirty="0" smtClean="0"/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993" marR="86993" marT="43496" marB="4349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고구마줄기 김치 </a:t>
                      </a:r>
                      <a:r>
                        <a:rPr lang="ko-KR" altLang="en-US" sz="2000" b="1" dirty="0" err="1" smtClean="0">
                          <a:solidFill>
                            <a:srgbClr val="000000"/>
                          </a:solidFill>
                          <a:latin typeface="바탕"/>
                        </a:rPr>
                        <a:t>레시피</a:t>
                      </a:r>
                      <a:endParaRPr lang="ko-KR" altLang="en-US" sz="20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993" marR="86993" marT="43496" marB="43496" anchor="ctr"/>
                </a:tc>
              </a:tr>
              <a:tr h="2089704">
                <a:tc>
                  <a:txBody>
                    <a:bodyPr/>
                    <a:lstStyle/>
                    <a:p>
                      <a:r>
                        <a:rPr lang="ko-KR" altLang="en-US" sz="1800" b="0" dirty="0" smtClean="0"/>
                        <a:t>전라남도 특산물인</a:t>
                      </a:r>
                      <a:r>
                        <a:rPr lang="ko-KR" altLang="en-US" sz="1800" b="1" dirty="0" smtClean="0"/>
                        <a:t> 고구마줄기</a:t>
                      </a:r>
                      <a:r>
                        <a:rPr lang="en-US" altLang="ko-KR" sz="1800" b="1" dirty="0" smtClean="0"/>
                        <a:t>!</a:t>
                      </a:r>
                    </a:p>
                    <a:p>
                      <a:r>
                        <a:rPr lang="ko-KR" altLang="en-US" sz="1800" b="1" dirty="0" smtClean="0"/>
                        <a:t>식이섬유소</a:t>
                      </a:r>
                      <a:r>
                        <a:rPr lang="ko-KR" altLang="en-US" sz="1800" b="0" dirty="0" smtClean="0"/>
                        <a:t>가 풍부하여 비만예방</a:t>
                      </a:r>
                      <a:endParaRPr lang="en-US" altLang="ko-KR" sz="1800" b="0" dirty="0" smtClean="0"/>
                    </a:p>
                    <a:p>
                      <a:r>
                        <a:rPr lang="ko-KR" altLang="en-US" sz="1800" b="1" dirty="0" smtClean="0"/>
                        <a:t>많은 칼슘 </a:t>
                      </a:r>
                      <a:r>
                        <a:rPr lang="ko-KR" altLang="en-US" sz="1800" b="0" dirty="0" smtClean="0"/>
                        <a:t>함량으로 뼈를 튼튼하게</a:t>
                      </a:r>
                      <a:r>
                        <a:rPr lang="en-US" altLang="ko-KR" sz="1800" b="0" dirty="0" smtClean="0"/>
                        <a:t>!</a:t>
                      </a:r>
                    </a:p>
                  </a:txBody>
                  <a:tcPr marL="86993" marR="86993" marT="43496" marB="43496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1.</a:t>
                      </a:r>
                      <a:r>
                        <a:rPr lang="ko-KR" altLang="en-US" sz="160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고구마줄기를 손질하여 데치고 마늘</a:t>
                      </a:r>
                      <a:r>
                        <a:rPr lang="en-US" altLang="ko-KR" sz="160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,</a:t>
                      </a:r>
                      <a:r>
                        <a:rPr lang="ko-KR" altLang="en-US" sz="160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쪽파를 손질한다</a:t>
                      </a:r>
                      <a:endParaRPr lang="en-US" altLang="ko-KR" sz="1600" baseline="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2.</a:t>
                      </a:r>
                      <a:r>
                        <a:rPr lang="ko-KR" altLang="en-US" sz="160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홍 고추와 찹쌀밥</a:t>
                      </a:r>
                      <a:r>
                        <a:rPr lang="en-US" altLang="ko-KR" sz="160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, </a:t>
                      </a:r>
                      <a:r>
                        <a:rPr lang="ko-KR" altLang="en-US" sz="160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파를 갈아준다</a:t>
                      </a:r>
                      <a:endParaRPr lang="en-US" altLang="ko-KR" sz="1600" baseline="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3. </a:t>
                      </a:r>
                      <a:r>
                        <a:rPr lang="ko-KR" altLang="en-US" sz="160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고구마줄기에 모든 재료와 </a:t>
                      </a:r>
                      <a:r>
                        <a:rPr lang="ko-KR" altLang="en-US" sz="1600" baseline="0" dirty="0" err="1" smtClean="0">
                          <a:solidFill>
                            <a:srgbClr val="000000"/>
                          </a:solidFill>
                          <a:latin typeface="바탕"/>
                        </a:rPr>
                        <a:t>액젓</a:t>
                      </a:r>
                      <a:r>
                        <a:rPr lang="en-US" altLang="ko-KR" sz="160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, </a:t>
                      </a:r>
                      <a:r>
                        <a:rPr lang="ko-KR" altLang="en-US" sz="1600" baseline="0" dirty="0" err="1" smtClean="0">
                          <a:solidFill>
                            <a:srgbClr val="000000"/>
                          </a:solidFill>
                          <a:latin typeface="바탕"/>
                        </a:rPr>
                        <a:t>매실청</a:t>
                      </a:r>
                      <a:r>
                        <a:rPr lang="en-US" altLang="ko-KR" sz="160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, </a:t>
                      </a:r>
                      <a:r>
                        <a:rPr lang="ko-KR" altLang="en-US" sz="160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고춧가루를 넣고 버무린다</a:t>
                      </a:r>
                      <a:r>
                        <a:rPr lang="en-US" altLang="ko-KR" sz="160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     </a:t>
                      </a:r>
                      <a:endParaRPr lang="ko-KR" altLang="en-US" sz="16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993" marR="86993" marT="43496" marB="43496" anchor="ctr"/>
                </a:tc>
              </a:tr>
            </a:tbl>
          </a:graphicData>
        </a:graphic>
      </p:graphicFrame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26" y="4429132"/>
            <a:ext cx="1928826" cy="19709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142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467544" y="96508"/>
            <a:ext cx="8366939" cy="629990"/>
            <a:chOff x="467544" y="96508"/>
            <a:chExt cx="8366939" cy="629990"/>
          </a:xfrm>
        </p:grpSpPr>
        <p:sp>
          <p:nvSpPr>
            <p:cNvPr id="5" name="직사각형 4"/>
            <p:cNvSpPr/>
            <p:nvPr/>
          </p:nvSpPr>
          <p:spPr>
            <a:xfrm>
              <a:off x="467544" y="404663"/>
              <a:ext cx="8352928" cy="288033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78098" y="96508"/>
              <a:ext cx="3456385" cy="288031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2014 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제 </a:t>
              </a:r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13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회 </a:t>
              </a:r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KWC 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요리대회</a:t>
              </a:r>
              <a:endParaRPr lang="ko-KR" altLang="en-US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14810" y="357166"/>
              <a:ext cx="4608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  <a:cs typeface="함초롬돋움" pitchFamily="18" charset="-127"/>
                </a:rPr>
                <a:t>4. </a:t>
              </a:r>
              <a:r>
                <a:rPr lang="ko-KR" altLang="en-US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  <a:cs typeface="함초롬돋움" pitchFamily="18" charset="-127"/>
                </a:rPr>
                <a:t>무화과 멸치 강정</a:t>
              </a:r>
              <a:endParaRPr lang="ko-KR" alt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함초롬돋움" pitchFamily="18" charset="-127"/>
              </a:endParaRPr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857232"/>
            <a:ext cx="8336746" cy="5328592"/>
          </a:xfrm>
          <a:prstGeom prst="rect">
            <a:avLst/>
          </a:prstGeom>
        </p:spPr>
      </p:pic>
      <p:pic>
        <p:nvPicPr>
          <p:cNvPr id="8" name="그림 7" descr="무제-2 복사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508867"/>
            <a:ext cx="1166792" cy="3491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2861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467544" y="96508"/>
            <a:ext cx="9355911" cy="629990"/>
            <a:chOff x="467544" y="96508"/>
            <a:chExt cx="9355911" cy="629990"/>
          </a:xfrm>
        </p:grpSpPr>
        <p:sp>
          <p:nvSpPr>
            <p:cNvPr id="5" name="직사각형 4"/>
            <p:cNvSpPr/>
            <p:nvPr/>
          </p:nvSpPr>
          <p:spPr>
            <a:xfrm>
              <a:off x="467544" y="404663"/>
              <a:ext cx="8352928" cy="288033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78098" y="96508"/>
              <a:ext cx="3456385" cy="288031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2014 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제 </a:t>
              </a:r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13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회 </a:t>
              </a:r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KWC 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요리대회</a:t>
              </a:r>
              <a:endParaRPr lang="ko-KR" altLang="en-US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14942" y="357166"/>
              <a:ext cx="4608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  <a:cs typeface="함초롬돋움" pitchFamily="18" charset="-127"/>
                </a:rPr>
                <a:t>4-1 </a:t>
              </a:r>
              <a:r>
                <a:rPr lang="ko-KR" altLang="en-US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  <a:cs typeface="함초롬돋움" pitchFamily="18" charset="-127"/>
                </a:rPr>
                <a:t>무화과의 효능과 멸치와의 조화</a:t>
              </a:r>
              <a:endParaRPr lang="ko-KR" alt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함초롬돋움" pitchFamily="18" charset="-127"/>
              </a:endParaRPr>
            </a:p>
          </p:txBody>
        </p:sp>
      </p:grpSp>
      <p:pic>
        <p:nvPicPr>
          <p:cNvPr id="12" name="그림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702" y="4071942"/>
            <a:ext cx="2244344" cy="2428892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7" name="그림 16" descr="무제-2 복사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508867"/>
            <a:ext cx="1166792" cy="349133"/>
          </a:xfrm>
          <a:prstGeom prst="rect">
            <a:avLst/>
          </a:prstGeom>
        </p:spPr>
      </p:pic>
      <p:graphicFrame>
        <p:nvGraphicFramePr>
          <p:cNvPr id="18" name="표 17"/>
          <p:cNvGraphicFramePr>
            <a:graphicFrameLocks noGrp="1"/>
          </p:cNvGraphicFramePr>
          <p:nvPr/>
        </p:nvGraphicFramePr>
        <p:xfrm>
          <a:off x="857224" y="857232"/>
          <a:ext cx="7500990" cy="298949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3571900"/>
                <a:gridCol w="3929090"/>
              </a:tblGrid>
              <a:tr h="3939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무화과 멸치강정을 만들기 전에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993" marR="86993" marT="43496" marB="4349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무화과 멸치강정 </a:t>
                      </a:r>
                      <a:r>
                        <a:rPr lang="ko-KR" altLang="en-US" sz="1800" b="1" dirty="0" err="1" smtClean="0">
                          <a:solidFill>
                            <a:srgbClr val="000000"/>
                          </a:solidFill>
                          <a:latin typeface="바탕"/>
                        </a:rPr>
                        <a:t>레시피</a:t>
                      </a:r>
                      <a:endParaRPr lang="ko-KR" altLang="en-US" sz="18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993" marR="86993" marT="43496" marB="43496" anchor="ctr"/>
                </a:tc>
              </a:tr>
              <a:tr h="246358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dirty="0" smtClean="0"/>
                        <a:t>전라도남도</a:t>
                      </a:r>
                      <a:r>
                        <a:rPr lang="en-US" altLang="ko-KR" sz="1600" b="0" baseline="0" dirty="0" smtClean="0"/>
                        <a:t> </a:t>
                      </a:r>
                      <a:r>
                        <a:rPr lang="ko-KR" altLang="en-US" sz="1600" b="0" dirty="0" smtClean="0"/>
                        <a:t>영암의 특산물 </a:t>
                      </a:r>
                      <a:r>
                        <a:rPr lang="ko-KR" altLang="en-US" sz="1600" b="1" dirty="0" smtClean="0"/>
                        <a:t>무화과</a:t>
                      </a:r>
                      <a:r>
                        <a:rPr lang="en-US" altLang="ko-KR" sz="1600" b="1" dirty="0" smtClean="0"/>
                        <a:t>!</a:t>
                      </a: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dirty="0" smtClean="0"/>
                        <a:t>식이섬유와 칼륨이 풍부해 고혈압을 예방하고 칼슘</a:t>
                      </a:r>
                      <a:r>
                        <a:rPr lang="en-US" altLang="ko-KR" sz="1600" b="0" dirty="0" smtClean="0"/>
                        <a:t>, </a:t>
                      </a:r>
                      <a:r>
                        <a:rPr lang="ko-KR" altLang="en-US" sz="1600" b="0" dirty="0" smtClean="0"/>
                        <a:t>철분</a:t>
                      </a:r>
                      <a:r>
                        <a:rPr lang="en-US" altLang="ko-KR" sz="1600" b="0" dirty="0" smtClean="0"/>
                        <a:t>,</a:t>
                      </a:r>
                      <a:r>
                        <a:rPr lang="ko-KR" altLang="en-US" sz="1600" b="0" dirty="0" smtClean="0"/>
                        <a:t> </a:t>
                      </a:r>
                      <a:r>
                        <a:rPr lang="ko-KR" altLang="en-US" sz="1600" b="0" dirty="0" err="1" smtClean="0"/>
                        <a:t>폴리페놀</a:t>
                      </a:r>
                      <a:r>
                        <a:rPr lang="ko-KR" altLang="en-US" sz="1600" b="0" dirty="0" smtClean="0"/>
                        <a:t> 성분함유로 면역력강화에 도움을 준다 </a:t>
                      </a:r>
                      <a:endParaRPr lang="ko-KR" altLang="en-US" sz="1600" b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993" marR="86993" marT="43496" marB="43496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1.</a:t>
                      </a:r>
                      <a:r>
                        <a:rPr lang="ko-KR" altLang="en-US" sz="1600" b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멸치를 다진다</a:t>
                      </a:r>
                      <a:endParaRPr lang="en-US" altLang="ko-KR" sz="1600" b="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2.</a:t>
                      </a:r>
                      <a:r>
                        <a:rPr lang="ko-KR" altLang="en-US" sz="1600" b="0" dirty="0" err="1" smtClean="0">
                          <a:solidFill>
                            <a:srgbClr val="000000"/>
                          </a:solidFill>
                          <a:latin typeface="바탕"/>
                        </a:rPr>
                        <a:t>올리고당과</a:t>
                      </a:r>
                      <a:r>
                        <a:rPr lang="ko-KR" altLang="en-US" sz="1600" b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 간장에 무화과와 멸치를 각각 졸여준다</a:t>
                      </a:r>
                      <a:endParaRPr lang="en-US" altLang="ko-KR" sz="1600" b="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3.</a:t>
                      </a:r>
                      <a:r>
                        <a:rPr lang="ko-KR" altLang="en-US" sz="1600" b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졸인 무화과를 다진 멸치볶음에 굴려 강정을 만든다 </a:t>
                      </a:r>
                      <a:endParaRPr lang="en-US" altLang="ko-KR" sz="1600" b="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993" marR="86993" marT="43496" marB="43496" anchor="ctr"/>
                </a:tc>
              </a:tr>
            </a:tbl>
          </a:graphicData>
        </a:graphic>
      </p:graphicFrame>
      <p:pic>
        <p:nvPicPr>
          <p:cNvPr id="14" name="그림 13" descr="멸치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430" y="4000504"/>
            <a:ext cx="2333641" cy="2500330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3" name="그림 12" descr="무화과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4000504"/>
            <a:ext cx="2500330" cy="248367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15" name="덧셈 기호 14"/>
          <p:cNvSpPr/>
          <p:nvPr/>
        </p:nvSpPr>
        <p:spPr>
          <a:xfrm>
            <a:off x="2571736" y="4643446"/>
            <a:ext cx="1143008" cy="1285884"/>
          </a:xfrm>
          <a:prstGeom prst="mathPl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등호 15"/>
          <p:cNvSpPr/>
          <p:nvPr/>
        </p:nvSpPr>
        <p:spPr>
          <a:xfrm>
            <a:off x="5715008" y="4714884"/>
            <a:ext cx="1071570" cy="928694"/>
          </a:xfrm>
          <a:prstGeom prst="mathEqual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45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8342186" cy="5616624"/>
          </a:xfrm>
          <a:prstGeom prst="rect">
            <a:avLst/>
          </a:prstGeom>
        </p:spPr>
      </p:pic>
      <p:pic>
        <p:nvPicPr>
          <p:cNvPr id="8" name="그림 7" descr="무제-2 복사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508867"/>
            <a:ext cx="1166792" cy="349133"/>
          </a:xfrm>
          <a:prstGeom prst="rect">
            <a:avLst/>
          </a:prstGeom>
        </p:spPr>
      </p:pic>
      <p:grpSp>
        <p:nvGrpSpPr>
          <p:cNvPr id="9" name="그룹 8"/>
          <p:cNvGrpSpPr/>
          <p:nvPr/>
        </p:nvGrpSpPr>
        <p:grpSpPr>
          <a:xfrm>
            <a:off x="467544" y="96508"/>
            <a:ext cx="9855977" cy="629990"/>
            <a:chOff x="467544" y="96508"/>
            <a:chExt cx="9855977" cy="629990"/>
          </a:xfrm>
        </p:grpSpPr>
        <p:sp>
          <p:nvSpPr>
            <p:cNvPr id="10" name="직사각형 9"/>
            <p:cNvSpPr/>
            <p:nvPr/>
          </p:nvSpPr>
          <p:spPr>
            <a:xfrm>
              <a:off x="467544" y="404663"/>
              <a:ext cx="8352928" cy="288033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78098" y="96508"/>
              <a:ext cx="3456385" cy="288031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2014 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제 </a:t>
              </a:r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13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회 </a:t>
              </a:r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KWC 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요리대회</a:t>
              </a:r>
              <a:endParaRPr lang="ko-KR" altLang="en-US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15008" y="357166"/>
              <a:ext cx="4608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err="1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  <a:cs typeface="함초롬돋움" pitchFamily="18" charset="-127"/>
                </a:rPr>
                <a:t>여그가</a:t>
              </a:r>
              <a:r>
                <a:rPr lang="ko-KR" altLang="en-US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  <a:cs typeface="함초롬돋움" pitchFamily="18" charset="-127"/>
                </a:rPr>
                <a:t> 전라도랑께 밥상 완성</a:t>
              </a:r>
              <a:endParaRPr lang="ko-KR" alt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함초롬돋움" pitchFamily="18" charset="-127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31080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/>
          <p:cNvGrpSpPr/>
          <p:nvPr/>
        </p:nvGrpSpPr>
        <p:grpSpPr>
          <a:xfrm>
            <a:off x="467544" y="96508"/>
            <a:ext cx="8427217" cy="629990"/>
            <a:chOff x="467544" y="96508"/>
            <a:chExt cx="8427217" cy="629990"/>
          </a:xfrm>
        </p:grpSpPr>
        <p:sp>
          <p:nvSpPr>
            <p:cNvPr id="5" name="직사각형 4"/>
            <p:cNvSpPr/>
            <p:nvPr/>
          </p:nvSpPr>
          <p:spPr>
            <a:xfrm>
              <a:off x="467544" y="404663"/>
              <a:ext cx="8352928" cy="288033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78098" y="96508"/>
              <a:ext cx="3456385" cy="288031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2014 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제 </a:t>
              </a:r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13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회 </a:t>
              </a:r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KWC 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요리대회</a:t>
              </a:r>
              <a:endParaRPr lang="ko-KR" altLang="en-US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86248" y="357166"/>
              <a:ext cx="4608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나눔고딕"/>
                  <a:ea typeface="함초롬돋움" pitchFamily="18" charset="-127"/>
                  <a:cs typeface="함초롬돋움" pitchFamily="18" charset="-127"/>
                </a:rPr>
                <a:t>내 고향 특산물을 이용한 건강밥상 만들기</a:t>
              </a:r>
              <a:endParaRPr lang="ko-KR" alt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나눔고딕"/>
                <a:ea typeface="함초롬돋움" pitchFamily="18" charset="-127"/>
                <a:cs typeface="함초롬돋움" pitchFamily="18" charset="-127"/>
              </a:endParaRPr>
            </a:p>
          </p:txBody>
        </p:sp>
      </p:grpSp>
      <p:grpSp>
        <p:nvGrpSpPr>
          <p:cNvPr id="83" name="그룹 82"/>
          <p:cNvGrpSpPr/>
          <p:nvPr/>
        </p:nvGrpSpPr>
        <p:grpSpPr>
          <a:xfrm>
            <a:off x="-71470" y="1785926"/>
            <a:ext cx="9403374" cy="864096"/>
            <a:chOff x="-405490" y="1180364"/>
            <a:chExt cx="8793914" cy="864096"/>
          </a:xfrm>
          <a:noFill/>
        </p:grpSpPr>
        <p:grpSp>
          <p:nvGrpSpPr>
            <p:cNvPr id="84" name="그룹 15"/>
            <p:cNvGrpSpPr/>
            <p:nvPr/>
          </p:nvGrpSpPr>
          <p:grpSpPr>
            <a:xfrm>
              <a:off x="-405490" y="1180364"/>
              <a:ext cx="8793914" cy="864096"/>
              <a:chOff x="-342860" y="1673523"/>
              <a:chExt cx="8649752" cy="2160000"/>
            </a:xfrm>
            <a:grpFill/>
          </p:grpSpPr>
          <p:sp>
            <p:nvSpPr>
              <p:cNvPr id="87" name="모서리가 둥근 직사각형 86"/>
              <p:cNvSpPr/>
              <p:nvPr/>
            </p:nvSpPr>
            <p:spPr bwMode="auto">
              <a:xfrm>
                <a:off x="580199" y="1844825"/>
                <a:ext cx="7726693" cy="1941364"/>
              </a:xfrm>
              <a:prstGeom prst="roundRect">
                <a:avLst>
                  <a:gd name="adj" fmla="val 4872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88" name="양쪽 모서리가 둥근 사각형 87"/>
              <p:cNvSpPr/>
              <p:nvPr/>
            </p:nvSpPr>
            <p:spPr>
              <a:xfrm rot="5400000">
                <a:off x="-572929" y="1903592"/>
                <a:ext cx="2160000" cy="1699861"/>
              </a:xfrm>
              <a:prstGeom prst="round2SameRect">
                <a:avLst>
                  <a:gd name="adj1" fmla="val 50000"/>
                  <a:gd name="adj2" fmla="val 7938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9" name="타원 88"/>
              <p:cNvSpPr/>
              <p:nvPr/>
            </p:nvSpPr>
            <p:spPr>
              <a:xfrm>
                <a:off x="515862" y="1894488"/>
                <a:ext cx="758499" cy="1800000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0" name="직사각형 89"/>
              <p:cNvSpPr/>
              <p:nvPr/>
            </p:nvSpPr>
            <p:spPr>
              <a:xfrm>
                <a:off x="1567985" y="2180454"/>
                <a:ext cx="736086" cy="115403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2400" b="1" dirty="0" smtClean="0"/>
                  <a:t>목표</a:t>
                </a:r>
                <a:endParaRPr lang="en-US" altLang="ko-KR" sz="2400" b="1" dirty="0"/>
              </a:p>
            </p:txBody>
          </p:sp>
        </p:grpSp>
        <p:sp>
          <p:nvSpPr>
            <p:cNvPr id="85" name="타원 84"/>
            <p:cNvSpPr/>
            <p:nvPr/>
          </p:nvSpPr>
          <p:spPr>
            <a:xfrm>
              <a:off x="611560" y="1340768"/>
              <a:ext cx="576064" cy="576064"/>
            </a:xfrm>
            <a:prstGeom prst="ellipse">
              <a:avLst/>
            </a:prstGeom>
            <a:grpFill/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6" name="Picture 5" descr="j007862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7584" y="1340768"/>
              <a:ext cx="165793" cy="50405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1" name="그룹 90"/>
          <p:cNvGrpSpPr/>
          <p:nvPr/>
        </p:nvGrpSpPr>
        <p:grpSpPr>
          <a:xfrm>
            <a:off x="-71470" y="2714620"/>
            <a:ext cx="9393817" cy="864096"/>
            <a:chOff x="-396552" y="1196752"/>
            <a:chExt cx="8784976" cy="864096"/>
          </a:xfrm>
          <a:noFill/>
        </p:grpSpPr>
        <p:grpSp>
          <p:nvGrpSpPr>
            <p:cNvPr id="92" name="그룹 15"/>
            <p:cNvGrpSpPr/>
            <p:nvPr/>
          </p:nvGrpSpPr>
          <p:grpSpPr>
            <a:xfrm>
              <a:off x="-396552" y="1196752"/>
              <a:ext cx="8784976" cy="864096"/>
              <a:chOff x="-334069" y="1714488"/>
              <a:chExt cx="8640961" cy="2160000"/>
            </a:xfrm>
            <a:grpFill/>
          </p:grpSpPr>
          <p:sp>
            <p:nvSpPr>
              <p:cNvPr id="95" name="모서리가 둥근 직사각형 94"/>
              <p:cNvSpPr/>
              <p:nvPr/>
            </p:nvSpPr>
            <p:spPr bwMode="auto">
              <a:xfrm>
                <a:off x="580199" y="1844825"/>
                <a:ext cx="7726693" cy="1941364"/>
              </a:xfrm>
              <a:prstGeom prst="roundRect">
                <a:avLst>
                  <a:gd name="adj" fmla="val 4872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96" name="양쪽 모서리가 둥근 사각형 95"/>
              <p:cNvSpPr/>
              <p:nvPr/>
            </p:nvSpPr>
            <p:spPr>
              <a:xfrm rot="5400000">
                <a:off x="-564138" y="1944557"/>
                <a:ext cx="2160000" cy="1699861"/>
              </a:xfrm>
              <a:prstGeom prst="round2SameRect">
                <a:avLst>
                  <a:gd name="adj1" fmla="val 50000"/>
                  <a:gd name="adj2" fmla="val 7938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7" name="타원 96"/>
              <p:cNvSpPr/>
              <p:nvPr/>
            </p:nvSpPr>
            <p:spPr>
              <a:xfrm>
                <a:off x="515862" y="1894488"/>
                <a:ext cx="758499" cy="1800000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8" name="직사각형 97"/>
              <p:cNvSpPr/>
              <p:nvPr/>
            </p:nvSpPr>
            <p:spPr>
              <a:xfrm>
                <a:off x="1571599" y="1893063"/>
                <a:ext cx="2107402" cy="184645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2400" b="1" dirty="0" smtClean="0"/>
                  <a:t>연근 떡갈비</a:t>
                </a:r>
                <a:endParaRPr lang="en-US" altLang="ko-KR" sz="2400" b="1" dirty="0" smtClean="0"/>
              </a:p>
              <a:p>
                <a:r>
                  <a:rPr lang="en-US" altLang="ko-KR" b="1" dirty="0" smtClean="0"/>
                  <a:t>-</a:t>
                </a:r>
                <a:r>
                  <a:rPr lang="ko-KR" altLang="en-US" b="1" dirty="0" smtClean="0"/>
                  <a:t>연근의 효능과 표현</a:t>
                </a:r>
                <a:endParaRPr lang="en-US" altLang="ko-KR" b="1" dirty="0"/>
              </a:p>
            </p:txBody>
          </p:sp>
        </p:grpSp>
        <p:sp>
          <p:nvSpPr>
            <p:cNvPr id="93" name="타원 92"/>
            <p:cNvSpPr/>
            <p:nvPr/>
          </p:nvSpPr>
          <p:spPr>
            <a:xfrm>
              <a:off x="611560" y="1340768"/>
              <a:ext cx="576064" cy="576064"/>
            </a:xfrm>
            <a:prstGeom prst="ellipse">
              <a:avLst/>
            </a:prstGeom>
            <a:grpFill/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4" name="Picture 5" descr="j007862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7584" y="1340768"/>
              <a:ext cx="165793" cy="50405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9" name="그룹 98"/>
          <p:cNvGrpSpPr/>
          <p:nvPr/>
        </p:nvGrpSpPr>
        <p:grpSpPr>
          <a:xfrm>
            <a:off x="-142908" y="3714752"/>
            <a:ext cx="9393817" cy="864096"/>
            <a:chOff x="-396552" y="1196752"/>
            <a:chExt cx="8784976" cy="864096"/>
          </a:xfrm>
          <a:noFill/>
        </p:grpSpPr>
        <p:grpSp>
          <p:nvGrpSpPr>
            <p:cNvPr id="100" name="그룹 15"/>
            <p:cNvGrpSpPr/>
            <p:nvPr/>
          </p:nvGrpSpPr>
          <p:grpSpPr>
            <a:xfrm>
              <a:off x="-396552" y="1196752"/>
              <a:ext cx="8784976" cy="864096"/>
              <a:chOff x="-334069" y="1714488"/>
              <a:chExt cx="8640961" cy="2160000"/>
            </a:xfrm>
            <a:grpFill/>
          </p:grpSpPr>
          <p:sp>
            <p:nvSpPr>
              <p:cNvPr id="103" name="모서리가 둥근 직사각형 102"/>
              <p:cNvSpPr/>
              <p:nvPr/>
            </p:nvSpPr>
            <p:spPr bwMode="auto">
              <a:xfrm>
                <a:off x="580199" y="1844825"/>
                <a:ext cx="7726693" cy="1941364"/>
              </a:xfrm>
              <a:prstGeom prst="roundRect">
                <a:avLst>
                  <a:gd name="adj" fmla="val 4872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104" name="양쪽 모서리가 둥근 사각형 103"/>
              <p:cNvSpPr/>
              <p:nvPr/>
            </p:nvSpPr>
            <p:spPr>
              <a:xfrm rot="5400000">
                <a:off x="-564138" y="1944557"/>
                <a:ext cx="2160000" cy="1699861"/>
              </a:xfrm>
              <a:prstGeom prst="round2SameRect">
                <a:avLst>
                  <a:gd name="adj1" fmla="val 50000"/>
                  <a:gd name="adj2" fmla="val 7938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" name="타원 104"/>
              <p:cNvSpPr/>
              <p:nvPr/>
            </p:nvSpPr>
            <p:spPr>
              <a:xfrm>
                <a:off x="515862" y="1894488"/>
                <a:ext cx="758499" cy="1800000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6" name="직사각형 105"/>
              <p:cNvSpPr/>
              <p:nvPr/>
            </p:nvSpPr>
            <p:spPr>
              <a:xfrm>
                <a:off x="1571599" y="1893063"/>
                <a:ext cx="4880997" cy="184645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2400" b="1" dirty="0" smtClean="0"/>
                  <a:t>콩나물 </a:t>
                </a:r>
                <a:r>
                  <a:rPr lang="ko-KR" altLang="en-US" sz="2400" b="1" dirty="0" err="1" smtClean="0"/>
                  <a:t>영양밥</a:t>
                </a:r>
                <a:endParaRPr lang="en-US" altLang="ko-KR" sz="2400" b="1" dirty="0" smtClean="0"/>
              </a:p>
              <a:p>
                <a:r>
                  <a:rPr lang="en-US" altLang="ko-KR" b="1" dirty="0" smtClean="0"/>
                  <a:t>-</a:t>
                </a:r>
                <a:r>
                  <a:rPr lang="ko-KR" altLang="en-US" b="1" dirty="0" smtClean="0"/>
                  <a:t>콩나물의 효능과 젓갈을 이용한 양념장에 대해서</a:t>
                </a:r>
                <a:endParaRPr lang="en-US" altLang="ko-KR" b="1" dirty="0"/>
              </a:p>
            </p:txBody>
          </p:sp>
        </p:grpSp>
        <p:sp>
          <p:nvSpPr>
            <p:cNvPr id="101" name="타원 100"/>
            <p:cNvSpPr/>
            <p:nvPr/>
          </p:nvSpPr>
          <p:spPr>
            <a:xfrm>
              <a:off x="611560" y="1340768"/>
              <a:ext cx="576064" cy="576064"/>
            </a:xfrm>
            <a:prstGeom prst="ellipse">
              <a:avLst/>
            </a:prstGeom>
            <a:grpFill/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2" name="Picture 5" descr="j007862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7584" y="1340768"/>
              <a:ext cx="165793" cy="50405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7" name="그룹 106"/>
          <p:cNvGrpSpPr/>
          <p:nvPr/>
        </p:nvGrpSpPr>
        <p:grpSpPr>
          <a:xfrm>
            <a:off x="-71470" y="4714884"/>
            <a:ext cx="9393817" cy="864095"/>
            <a:chOff x="-396552" y="1196752"/>
            <a:chExt cx="8784976" cy="864095"/>
          </a:xfrm>
          <a:noFill/>
        </p:grpSpPr>
        <p:grpSp>
          <p:nvGrpSpPr>
            <p:cNvPr id="108" name="그룹 15"/>
            <p:cNvGrpSpPr/>
            <p:nvPr/>
          </p:nvGrpSpPr>
          <p:grpSpPr>
            <a:xfrm>
              <a:off x="-396552" y="1196752"/>
              <a:ext cx="8784976" cy="864095"/>
              <a:chOff x="-334069" y="1714488"/>
              <a:chExt cx="8640961" cy="2160000"/>
            </a:xfrm>
            <a:grpFill/>
          </p:grpSpPr>
          <p:sp>
            <p:nvSpPr>
              <p:cNvPr id="111" name="모서리가 둥근 직사각형 110"/>
              <p:cNvSpPr/>
              <p:nvPr/>
            </p:nvSpPr>
            <p:spPr bwMode="auto">
              <a:xfrm>
                <a:off x="580199" y="1844825"/>
                <a:ext cx="7726693" cy="1941364"/>
              </a:xfrm>
              <a:prstGeom prst="roundRect">
                <a:avLst>
                  <a:gd name="adj" fmla="val 4872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112" name="양쪽 모서리가 둥근 사각형 111"/>
              <p:cNvSpPr/>
              <p:nvPr/>
            </p:nvSpPr>
            <p:spPr>
              <a:xfrm rot="5400000">
                <a:off x="-564138" y="1944557"/>
                <a:ext cx="2160000" cy="1699861"/>
              </a:xfrm>
              <a:prstGeom prst="round2SameRect">
                <a:avLst>
                  <a:gd name="adj1" fmla="val 50000"/>
                  <a:gd name="adj2" fmla="val 7938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" name="타원 112"/>
              <p:cNvSpPr/>
              <p:nvPr/>
            </p:nvSpPr>
            <p:spPr>
              <a:xfrm>
                <a:off x="515862" y="1894488"/>
                <a:ext cx="758499" cy="1800000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4" name="직사각형 113"/>
              <p:cNvSpPr/>
              <p:nvPr/>
            </p:nvSpPr>
            <p:spPr>
              <a:xfrm>
                <a:off x="1637312" y="1893063"/>
                <a:ext cx="4518262" cy="1846456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2400" b="1" dirty="0" smtClean="0"/>
                  <a:t>고구마 줄기 김치</a:t>
                </a:r>
                <a:endParaRPr lang="en-US" altLang="ko-KR" sz="2400" b="1" dirty="0" smtClean="0"/>
              </a:p>
              <a:p>
                <a:r>
                  <a:rPr lang="en-US" altLang="ko-KR" b="1" dirty="0" smtClean="0"/>
                  <a:t>-</a:t>
                </a:r>
                <a:r>
                  <a:rPr lang="ko-KR" altLang="en-US" b="1" dirty="0" smtClean="0"/>
                  <a:t>고구마줄기의 효능과 </a:t>
                </a:r>
                <a:r>
                  <a:rPr lang="ko-KR" altLang="en-US" b="1" dirty="0" err="1" smtClean="0"/>
                  <a:t>전통식으로</a:t>
                </a:r>
                <a:r>
                  <a:rPr lang="ko-KR" altLang="en-US" b="1" dirty="0" smtClean="0"/>
                  <a:t> </a:t>
                </a:r>
                <a:r>
                  <a:rPr lang="ko-KR" altLang="en-US" b="1" dirty="0" err="1" smtClean="0"/>
                  <a:t>김치담그기</a:t>
                </a:r>
                <a:endParaRPr lang="en-US" altLang="ko-KR" b="1" dirty="0"/>
              </a:p>
            </p:txBody>
          </p:sp>
        </p:grpSp>
        <p:sp>
          <p:nvSpPr>
            <p:cNvPr id="109" name="타원 108"/>
            <p:cNvSpPr/>
            <p:nvPr/>
          </p:nvSpPr>
          <p:spPr>
            <a:xfrm>
              <a:off x="611560" y="1340768"/>
              <a:ext cx="576064" cy="576064"/>
            </a:xfrm>
            <a:prstGeom prst="ellipse">
              <a:avLst/>
            </a:prstGeom>
            <a:grpFill/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10" name="Picture 5" descr="j007862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7584" y="1340768"/>
              <a:ext cx="165793" cy="50405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5" name="그룹 114"/>
          <p:cNvGrpSpPr/>
          <p:nvPr/>
        </p:nvGrpSpPr>
        <p:grpSpPr>
          <a:xfrm>
            <a:off x="-71470" y="5715016"/>
            <a:ext cx="9393817" cy="864096"/>
            <a:chOff x="-396552" y="1196752"/>
            <a:chExt cx="8784976" cy="864096"/>
          </a:xfrm>
          <a:noFill/>
        </p:grpSpPr>
        <p:grpSp>
          <p:nvGrpSpPr>
            <p:cNvPr id="116" name="그룹 15"/>
            <p:cNvGrpSpPr/>
            <p:nvPr/>
          </p:nvGrpSpPr>
          <p:grpSpPr>
            <a:xfrm>
              <a:off x="-396552" y="1196752"/>
              <a:ext cx="8784976" cy="864096"/>
              <a:chOff x="-334069" y="1714488"/>
              <a:chExt cx="8640961" cy="2160000"/>
            </a:xfrm>
            <a:grpFill/>
          </p:grpSpPr>
          <p:sp>
            <p:nvSpPr>
              <p:cNvPr id="119" name="모서리가 둥근 직사각형 118"/>
              <p:cNvSpPr/>
              <p:nvPr/>
            </p:nvSpPr>
            <p:spPr bwMode="auto">
              <a:xfrm>
                <a:off x="580199" y="1844825"/>
                <a:ext cx="7726693" cy="1941364"/>
              </a:xfrm>
              <a:prstGeom prst="roundRect">
                <a:avLst>
                  <a:gd name="adj" fmla="val 4872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120" name="양쪽 모서리가 둥근 사각형 119"/>
              <p:cNvSpPr/>
              <p:nvPr/>
            </p:nvSpPr>
            <p:spPr>
              <a:xfrm rot="5400000">
                <a:off x="-564138" y="1944557"/>
                <a:ext cx="2160000" cy="1699861"/>
              </a:xfrm>
              <a:prstGeom prst="round2SameRect">
                <a:avLst>
                  <a:gd name="adj1" fmla="val 50000"/>
                  <a:gd name="adj2" fmla="val 7938"/>
                </a:avLst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1" name="타원 120"/>
              <p:cNvSpPr/>
              <p:nvPr/>
            </p:nvSpPr>
            <p:spPr>
              <a:xfrm>
                <a:off x="515862" y="1894488"/>
                <a:ext cx="758499" cy="1800000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2" name="직사각형 121"/>
              <p:cNvSpPr/>
              <p:nvPr/>
            </p:nvSpPr>
            <p:spPr>
              <a:xfrm>
                <a:off x="1637312" y="1893063"/>
                <a:ext cx="3244267" cy="184645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2400" b="1" dirty="0" smtClean="0"/>
                  <a:t>무화과 멸치 강정</a:t>
                </a:r>
                <a:endParaRPr lang="en-US" altLang="ko-KR" sz="2400" b="1" dirty="0" smtClean="0"/>
              </a:p>
              <a:p>
                <a:r>
                  <a:rPr lang="en-US" altLang="ko-KR" b="1" dirty="0" smtClean="0"/>
                  <a:t>-</a:t>
                </a:r>
                <a:r>
                  <a:rPr lang="ko-KR" altLang="en-US" b="1" dirty="0" smtClean="0"/>
                  <a:t>무화과의 효능과 멸치와의 조화</a:t>
                </a:r>
                <a:endParaRPr lang="en-US" altLang="ko-KR" b="1" dirty="0"/>
              </a:p>
            </p:txBody>
          </p:sp>
        </p:grpSp>
        <p:sp>
          <p:nvSpPr>
            <p:cNvPr id="117" name="타원 116"/>
            <p:cNvSpPr/>
            <p:nvPr/>
          </p:nvSpPr>
          <p:spPr>
            <a:xfrm>
              <a:off x="611560" y="1340768"/>
              <a:ext cx="576064" cy="576064"/>
            </a:xfrm>
            <a:prstGeom prst="ellipse">
              <a:avLst/>
            </a:prstGeom>
            <a:grpFill/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18" name="Picture 5" descr="j007862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7584" y="1340768"/>
              <a:ext cx="165793" cy="50405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2" name="그룹 141"/>
          <p:cNvGrpSpPr/>
          <p:nvPr/>
        </p:nvGrpSpPr>
        <p:grpSpPr>
          <a:xfrm>
            <a:off x="-71470" y="857232"/>
            <a:ext cx="9393817" cy="923330"/>
            <a:chOff x="-71470" y="857232"/>
            <a:chExt cx="9393817" cy="923330"/>
          </a:xfrm>
          <a:noFill/>
        </p:grpSpPr>
        <p:grpSp>
          <p:nvGrpSpPr>
            <p:cNvPr id="60" name="그룹 59"/>
            <p:cNvGrpSpPr/>
            <p:nvPr/>
          </p:nvGrpSpPr>
          <p:grpSpPr>
            <a:xfrm>
              <a:off x="-71470" y="857232"/>
              <a:ext cx="9393817" cy="864096"/>
              <a:chOff x="-396552" y="1196752"/>
              <a:chExt cx="8784976" cy="864096"/>
            </a:xfrm>
            <a:grpFill/>
          </p:grpSpPr>
          <p:grpSp>
            <p:nvGrpSpPr>
              <p:cNvPr id="61" name="그룹 15"/>
              <p:cNvGrpSpPr/>
              <p:nvPr/>
            </p:nvGrpSpPr>
            <p:grpSpPr>
              <a:xfrm>
                <a:off x="-396552" y="1196752"/>
                <a:ext cx="8784976" cy="864096"/>
                <a:chOff x="-334069" y="1714488"/>
                <a:chExt cx="8640961" cy="2160000"/>
              </a:xfrm>
              <a:grpFill/>
            </p:grpSpPr>
            <p:sp>
              <p:nvSpPr>
                <p:cNvPr id="64" name="모서리가 둥근 직사각형 63"/>
                <p:cNvSpPr/>
                <p:nvPr/>
              </p:nvSpPr>
              <p:spPr bwMode="auto">
                <a:xfrm>
                  <a:off x="580199" y="1844826"/>
                  <a:ext cx="7726693" cy="1941364"/>
                </a:xfrm>
                <a:prstGeom prst="roundRect">
                  <a:avLst>
                    <a:gd name="adj" fmla="val 4872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" name="양쪽 모서리가 둥근 사각형 64"/>
                <p:cNvSpPr/>
                <p:nvPr/>
              </p:nvSpPr>
              <p:spPr>
                <a:xfrm rot="5400000">
                  <a:off x="-564138" y="1944557"/>
                  <a:ext cx="2160000" cy="1699861"/>
                </a:xfrm>
                <a:prstGeom prst="round2SameRect">
                  <a:avLst>
                    <a:gd name="adj1" fmla="val 50000"/>
                    <a:gd name="adj2" fmla="val 7938"/>
                  </a:avLst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6" name="타원 65"/>
                <p:cNvSpPr/>
                <p:nvPr/>
              </p:nvSpPr>
              <p:spPr>
                <a:xfrm>
                  <a:off x="515862" y="1894488"/>
                  <a:ext cx="758499" cy="1800000"/>
                </a:xfrm>
                <a:prstGeom prst="ellipse">
                  <a:avLst/>
                </a:prstGeom>
                <a:grpFill/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7" name="직사각형 66"/>
                <p:cNvSpPr/>
                <p:nvPr/>
              </p:nvSpPr>
              <p:spPr>
                <a:xfrm>
                  <a:off x="1567985" y="2180454"/>
                  <a:ext cx="169926" cy="1154034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endParaRPr lang="en-US" altLang="ko-KR" sz="2400" b="1" dirty="0"/>
                </a:p>
              </p:txBody>
            </p:sp>
          </p:grpSp>
          <p:sp>
            <p:nvSpPr>
              <p:cNvPr id="62" name="타원 61"/>
              <p:cNvSpPr/>
              <p:nvPr/>
            </p:nvSpPr>
            <p:spPr>
              <a:xfrm>
                <a:off x="611560" y="1340768"/>
                <a:ext cx="576064" cy="576064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3" name="Picture 5" descr="j007862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27584" y="1340768"/>
                <a:ext cx="165793" cy="50405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1" name="TextBox 130"/>
            <p:cNvSpPr txBox="1"/>
            <p:nvPr/>
          </p:nvSpPr>
          <p:spPr>
            <a:xfrm>
              <a:off x="142844" y="857232"/>
              <a:ext cx="714380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altLang="ko-KR" sz="5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1</a:t>
              </a:r>
              <a:endParaRPr lang="ko-KR" alt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134" name="직사각형 133"/>
            <p:cNvSpPr/>
            <p:nvPr/>
          </p:nvSpPr>
          <p:spPr>
            <a:xfrm>
              <a:off x="1928794" y="1071546"/>
              <a:ext cx="800219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 smtClean="0"/>
                <a:t>동기</a:t>
              </a:r>
              <a:endParaRPr lang="en-US" altLang="ko-KR" sz="2400" b="1" dirty="0"/>
            </a:p>
          </p:txBody>
        </p:sp>
      </p:grpSp>
      <p:sp>
        <p:nvSpPr>
          <p:cNvPr id="136" name="TextBox 135"/>
          <p:cNvSpPr txBox="1"/>
          <p:nvPr/>
        </p:nvSpPr>
        <p:spPr>
          <a:xfrm>
            <a:off x="142844" y="1785926"/>
            <a:ext cx="78581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ko-KR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ko-KR" alt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142844" y="2714620"/>
            <a:ext cx="42862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ko-KR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ko-KR" alt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142844" y="3714752"/>
            <a:ext cx="85725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ko-KR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ko-KR" alt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142844" y="4714884"/>
            <a:ext cx="642942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ko-KR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ko-KR" alt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142844" y="5715016"/>
            <a:ext cx="57150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ko-KR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ko-KR" alt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8" name="그림 67" descr="무제-2 복사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508867"/>
            <a:ext cx="1166792" cy="3491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8046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94238" y="1495423"/>
            <a:ext cx="859260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en-US" altLang="ko-KR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ko-KR" altLang="en-US" sz="5400" dirty="0" smtClean="0"/>
              <a:t>내 고향 특산물 </a:t>
            </a:r>
            <a:endParaRPr lang="en-US" altLang="ko-KR" sz="54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571472" y="2714620"/>
            <a:ext cx="585791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altLang="ko-KR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en-US" altLang="ko-KR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“</a:t>
            </a:r>
            <a:r>
              <a:rPr lang="ko-KR" alt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전라도 편</a:t>
            </a:r>
            <a:r>
              <a:rPr lang="en-US" altLang="ko-KR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”-(</a:t>
            </a:r>
            <a:r>
              <a:rPr lang="ko-KR" alt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우송대회 준비를 하다가</a:t>
            </a:r>
            <a:r>
              <a:rPr lang="en-US" altLang="ko-KR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)</a:t>
            </a:r>
            <a:endParaRPr lang="ko-KR" alt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0166" y="3571876"/>
            <a:ext cx="685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71538" y="3429000"/>
            <a:ext cx="7429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latin typeface="HY신명조" pitchFamily="18" charset="-127"/>
                <a:ea typeface="HY신명조" pitchFamily="18" charset="-127"/>
              </a:rPr>
              <a:t>나영이는 전라도가 고향이신 할머니와 같이 삽니다</a:t>
            </a:r>
            <a:r>
              <a:rPr lang="en-US" altLang="ko-KR" sz="2400" b="1" dirty="0" smtClean="0">
                <a:latin typeface="HY신명조" pitchFamily="18" charset="-127"/>
                <a:ea typeface="HY신명조" pitchFamily="18" charset="-127"/>
              </a:rPr>
              <a:t>.</a:t>
            </a:r>
          </a:p>
          <a:p>
            <a:r>
              <a:rPr lang="ko-KR" altLang="en-US" sz="2400" b="1" dirty="0" smtClean="0">
                <a:latin typeface="HY신명조" pitchFamily="18" charset="-127"/>
                <a:ea typeface="HY신명조" pitchFamily="18" charset="-127"/>
              </a:rPr>
              <a:t>항상 </a:t>
            </a:r>
            <a:r>
              <a:rPr lang="ko-KR" altLang="en-US" sz="2400" b="1" dirty="0" smtClean="0">
                <a:latin typeface="HY신명조" pitchFamily="18" charset="-127"/>
                <a:ea typeface="HY신명조" pitchFamily="18" charset="-127"/>
              </a:rPr>
              <a:t>먹는 음식은 전라도 </a:t>
            </a:r>
            <a:r>
              <a:rPr lang="ko-KR" altLang="en-US" sz="2400" b="1" dirty="0" err="1" smtClean="0">
                <a:latin typeface="HY신명조" pitchFamily="18" charset="-127"/>
                <a:ea typeface="HY신명조" pitchFamily="18" charset="-127"/>
              </a:rPr>
              <a:t>가정식</a:t>
            </a:r>
            <a:r>
              <a:rPr lang="ko-KR" altLang="en-US" sz="2400" b="1" dirty="0" smtClean="0">
                <a:latin typeface="HY신명조" pitchFamily="18" charset="-127"/>
                <a:ea typeface="HY신명조" pitchFamily="18" charset="-127"/>
              </a:rPr>
              <a:t> 을 주로 먹고 익숙해져 있습니다</a:t>
            </a:r>
            <a:r>
              <a:rPr lang="en-US" altLang="ko-KR" sz="2400" b="1" dirty="0" smtClean="0">
                <a:latin typeface="HY신명조" pitchFamily="18" charset="-127"/>
                <a:ea typeface="HY신명조" pitchFamily="18" charset="-127"/>
              </a:rPr>
              <a:t>. </a:t>
            </a:r>
            <a:r>
              <a:rPr lang="en-US" altLang="ko-KR" sz="2400" b="1" dirty="0" smtClean="0">
                <a:latin typeface="HY신명조" pitchFamily="18" charset="-127"/>
                <a:ea typeface="HY신명조" pitchFamily="18" charset="-127"/>
              </a:rPr>
              <a:t> </a:t>
            </a:r>
            <a:r>
              <a:rPr lang="ko-KR" altLang="en-US" sz="2400" b="1" dirty="0" smtClean="0">
                <a:latin typeface="HY신명조" pitchFamily="18" charset="-127"/>
                <a:ea typeface="HY신명조" pitchFamily="18" charset="-127"/>
              </a:rPr>
              <a:t>우송대학교 요리대회를 준비하던 중 나영이가 </a:t>
            </a:r>
            <a:r>
              <a:rPr lang="ko-KR" altLang="en-US" sz="2400" b="1" dirty="0" smtClean="0">
                <a:latin typeface="HY신명조" pitchFamily="18" charset="-127"/>
                <a:ea typeface="HY신명조" pitchFamily="18" charset="-127"/>
              </a:rPr>
              <a:t>늘 먹던 음식인 고구마 줄기 김치를 평화가 모르는 것을 보고 놀랐습니다</a:t>
            </a:r>
            <a:r>
              <a:rPr lang="en-US" altLang="ko-KR" sz="2400" b="1" dirty="0" smtClean="0">
                <a:latin typeface="HY신명조" pitchFamily="18" charset="-127"/>
                <a:ea typeface="HY신명조" pitchFamily="18" charset="-127"/>
              </a:rPr>
              <a:t>!</a:t>
            </a:r>
          </a:p>
          <a:p>
            <a:r>
              <a:rPr lang="en-US" altLang="ko-KR" sz="2400" b="1" dirty="0" smtClean="0">
                <a:solidFill>
                  <a:srgbClr val="C00000"/>
                </a:solidFill>
                <a:latin typeface="HY신명조" pitchFamily="18" charset="-127"/>
                <a:ea typeface="HY신명조" pitchFamily="18" charset="-127"/>
              </a:rPr>
              <a:t>“</a:t>
            </a:r>
            <a:r>
              <a:rPr lang="ko-KR" altLang="en-US" sz="2400" b="1" dirty="0" smtClean="0">
                <a:solidFill>
                  <a:srgbClr val="C00000"/>
                </a:solidFill>
                <a:latin typeface="HY신명조" pitchFamily="18" charset="-127"/>
                <a:ea typeface="HY신명조" pitchFamily="18" charset="-127"/>
              </a:rPr>
              <a:t>그래</a:t>
            </a:r>
            <a:r>
              <a:rPr lang="en-US" altLang="ko-KR" sz="2400" b="1" dirty="0" smtClean="0">
                <a:solidFill>
                  <a:srgbClr val="C00000"/>
                </a:solidFill>
                <a:latin typeface="HY신명조" pitchFamily="18" charset="-127"/>
                <a:ea typeface="HY신명조" pitchFamily="18" charset="-127"/>
              </a:rPr>
              <a:t>! </a:t>
            </a:r>
            <a:r>
              <a:rPr lang="ko-KR" altLang="en-US" sz="2400" b="1" dirty="0" smtClean="0">
                <a:solidFill>
                  <a:srgbClr val="C00000"/>
                </a:solidFill>
                <a:latin typeface="HY신명조" pitchFamily="18" charset="-127"/>
                <a:ea typeface="HY신명조" pitchFamily="18" charset="-127"/>
              </a:rPr>
              <a:t>전라도 음식으로 정했어</a:t>
            </a:r>
            <a:r>
              <a:rPr lang="en-US" altLang="ko-KR" sz="2400" b="1" dirty="0" smtClean="0">
                <a:solidFill>
                  <a:srgbClr val="C00000"/>
                </a:solidFill>
                <a:latin typeface="HY신명조" pitchFamily="18" charset="-127"/>
                <a:ea typeface="HY신명조" pitchFamily="18" charset="-127"/>
              </a:rPr>
              <a:t>!”</a:t>
            </a:r>
            <a:r>
              <a:rPr lang="ko-KR" altLang="en-US" sz="2400" b="1" dirty="0" smtClean="0">
                <a:solidFill>
                  <a:srgbClr val="C00000"/>
                </a:solidFill>
                <a:latin typeface="HY신명조" pitchFamily="18" charset="-127"/>
                <a:ea typeface="HY신명조" pitchFamily="18" charset="-127"/>
              </a:rPr>
              <a:t> </a:t>
            </a:r>
            <a:endParaRPr lang="ko-KR" altLang="en-US" sz="2400" b="1" dirty="0">
              <a:solidFill>
                <a:srgbClr val="C00000"/>
              </a:solidFill>
              <a:latin typeface="HY신명조" pitchFamily="18" charset="-127"/>
              <a:ea typeface="HY신명조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5357826"/>
            <a:ext cx="380613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직사각형 7"/>
          <p:cNvSpPr/>
          <p:nvPr/>
        </p:nvSpPr>
        <p:spPr>
          <a:xfrm>
            <a:off x="467544" y="404663"/>
            <a:ext cx="8352928" cy="288033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143372" y="357166"/>
            <a:ext cx="460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우리들의 동기</a:t>
            </a:r>
            <a:endParaRPr lang="ko-KR" alt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78098" y="96508"/>
            <a:ext cx="3456385" cy="28803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altLang="ko-KR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2014 </a:t>
            </a:r>
            <a:r>
              <a:rPr lang="ko-KR" altLang="en-US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제 </a:t>
            </a:r>
            <a:r>
              <a:rPr lang="en-US" altLang="ko-KR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13</a:t>
            </a:r>
            <a:r>
              <a:rPr lang="ko-KR" altLang="en-US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회 </a:t>
            </a:r>
            <a:r>
              <a:rPr lang="en-US" altLang="ko-KR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KWC </a:t>
            </a:r>
            <a:r>
              <a:rPr lang="ko-KR" altLang="en-US" dirty="0" smtClean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요리대회</a:t>
            </a:r>
            <a:endParaRPr lang="ko-KR" altLang="en-US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</p:txBody>
      </p:sp>
      <p:pic>
        <p:nvPicPr>
          <p:cNvPr id="11" name="그림 10" descr="무제-2 복사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508867"/>
            <a:ext cx="1166792" cy="3491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981734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467544" y="96508"/>
            <a:ext cx="8570093" cy="629990"/>
            <a:chOff x="467544" y="96508"/>
            <a:chExt cx="8570093" cy="629990"/>
          </a:xfrm>
        </p:grpSpPr>
        <p:sp>
          <p:nvSpPr>
            <p:cNvPr id="5" name="직사각형 4"/>
            <p:cNvSpPr/>
            <p:nvPr/>
          </p:nvSpPr>
          <p:spPr>
            <a:xfrm>
              <a:off x="467544" y="404663"/>
              <a:ext cx="8352928" cy="288033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78098" y="96508"/>
              <a:ext cx="3456385" cy="288031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2014 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제 </a:t>
              </a:r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13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회 </a:t>
              </a:r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KWC 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요리대회</a:t>
              </a:r>
              <a:endParaRPr lang="ko-KR" altLang="en-US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429124" y="357166"/>
              <a:ext cx="4608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내 고향 특산물을 이용한 건강밥상 만들기</a:t>
              </a:r>
              <a:endParaRPr lang="ko-KR" alt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endParaRPr>
            </a:p>
          </p:txBody>
        </p:sp>
      </p:grpSp>
      <p:graphicFrame>
        <p:nvGraphicFramePr>
          <p:cNvPr id="10" name="다이어그램 9"/>
          <p:cNvGraphicFramePr/>
          <p:nvPr/>
        </p:nvGraphicFramePr>
        <p:xfrm>
          <a:off x="500034" y="1643050"/>
          <a:ext cx="4286280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00034" y="571480"/>
            <a:ext cx="178595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en-US" altLang="ko-KR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ko-KR" alt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목표</a:t>
            </a:r>
            <a:endParaRPr lang="en-US" altLang="ko-KR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12" name="다이어그램 11"/>
          <p:cNvGraphicFramePr/>
          <p:nvPr/>
        </p:nvGraphicFramePr>
        <p:xfrm>
          <a:off x="5000628" y="1571612"/>
          <a:ext cx="3929090" cy="414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" name="그림 8" descr="무제-2 복사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6508867"/>
            <a:ext cx="1166792" cy="3491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310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857232"/>
            <a:ext cx="8358246" cy="5715040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467544" y="96508"/>
            <a:ext cx="8390736" cy="629990"/>
            <a:chOff x="467544" y="96508"/>
            <a:chExt cx="8390736" cy="629990"/>
          </a:xfrm>
        </p:grpSpPr>
        <p:sp>
          <p:nvSpPr>
            <p:cNvPr id="5" name="직사각형 4"/>
            <p:cNvSpPr/>
            <p:nvPr/>
          </p:nvSpPr>
          <p:spPr>
            <a:xfrm>
              <a:off x="467544" y="404663"/>
              <a:ext cx="8352928" cy="288033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78098" y="96508"/>
              <a:ext cx="3456385" cy="288031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2014 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제 </a:t>
              </a:r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13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회 </a:t>
              </a:r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KWC 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요리대회</a:t>
              </a:r>
              <a:endParaRPr lang="ko-KR" altLang="en-US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500826" y="357166"/>
              <a:ext cx="2357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  <a:cs typeface="함초롬돋움" pitchFamily="18" charset="-127"/>
                </a:rPr>
                <a:t>1. </a:t>
              </a:r>
              <a:r>
                <a:rPr lang="ko-KR" altLang="en-US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  <a:cs typeface="함초롬돋움" pitchFamily="18" charset="-127"/>
                </a:rPr>
                <a:t>연근 떡갈비</a:t>
              </a:r>
              <a:endParaRPr lang="ko-KR" alt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함초롬돋움" pitchFamily="18" charset="-127"/>
              </a:endParaRPr>
            </a:p>
          </p:txBody>
        </p:sp>
      </p:grpSp>
      <p:pic>
        <p:nvPicPr>
          <p:cNvPr id="8" name="그림 7" descr="무제-2 복사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508867"/>
            <a:ext cx="1166792" cy="3491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7701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467544" y="96508"/>
            <a:ext cx="8366939" cy="629990"/>
            <a:chOff x="467544" y="96508"/>
            <a:chExt cx="8366939" cy="629990"/>
          </a:xfrm>
        </p:grpSpPr>
        <p:sp>
          <p:nvSpPr>
            <p:cNvPr id="5" name="직사각형 4"/>
            <p:cNvSpPr/>
            <p:nvPr/>
          </p:nvSpPr>
          <p:spPr>
            <a:xfrm>
              <a:off x="467544" y="404663"/>
              <a:ext cx="8352928" cy="288033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78098" y="96508"/>
              <a:ext cx="3456385" cy="288031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2014 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제 </a:t>
              </a:r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13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회 </a:t>
              </a:r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KWC 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요리대회</a:t>
              </a:r>
              <a:endParaRPr lang="ko-KR" altLang="en-US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14810" y="357166"/>
              <a:ext cx="4608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  <a:cs typeface="함초롬돋움" pitchFamily="18" charset="-127"/>
                </a:rPr>
                <a:t>1-1 </a:t>
              </a:r>
              <a:r>
                <a:rPr lang="ko-KR" altLang="en-US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  <a:cs typeface="함초롬돋움" pitchFamily="18" charset="-127"/>
                </a:rPr>
                <a:t>연근의 효능과 표현</a:t>
              </a:r>
              <a:endParaRPr lang="ko-KR" alt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함초롬돋움" pitchFamily="18" charset="-127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00034" y="1071546"/>
            <a:ext cx="8215370" cy="31146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000" b="1" dirty="0" smtClean="0"/>
              <a:t>연근 떡갈비를 만들기 전에</a:t>
            </a:r>
            <a:endParaRPr lang="en-US" altLang="ko-KR" sz="2000" b="1" dirty="0" smtClean="0"/>
          </a:p>
          <a:p>
            <a:endParaRPr lang="en-US" altLang="ko-KR" b="1" spc="-150" dirty="0" smtClean="0"/>
          </a:p>
          <a:p>
            <a:r>
              <a:rPr lang="ko-KR" altLang="en-US" spc="-150" dirty="0" smtClean="0"/>
              <a:t>전라도 덕진의 특산물 </a:t>
            </a:r>
            <a:r>
              <a:rPr lang="ko-KR" altLang="en-US" b="1" spc="-150" dirty="0" smtClean="0"/>
              <a:t>연근</a:t>
            </a:r>
            <a:r>
              <a:rPr lang="en-US" altLang="ko-KR" b="1" spc="-150" dirty="0" smtClean="0"/>
              <a:t>!  </a:t>
            </a:r>
            <a:r>
              <a:rPr lang="ko-KR" altLang="en-US" spc="-150" dirty="0" smtClean="0"/>
              <a:t>담양의 </a:t>
            </a:r>
            <a:r>
              <a:rPr lang="ko-KR" altLang="en-US" b="1" spc="-150" dirty="0" smtClean="0"/>
              <a:t>떡갈비</a:t>
            </a:r>
            <a:r>
              <a:rPr lang="en-US" altLang="ko-KR" b="1" spc="-150" dirty="0" smtClean="0"/>
              <a:t>!</a:t>
            </a:r>
          </a:p>
          <a:p>
            <a:pPr algn="just">
              <a:lnSpc>
                <a:spcPct val="160000"/>
              </a:lnSpc>
            </a:pPr>
            <a:r>
              <a:rPr lang="ko-KR" altLang="en-US" spc="-150" dirty="0" smtClean="0"/>
              <a:t>노화방지와 콜레스테롤을 저하시켜  고도비만</a:t>
            </a:r>
            <a:r>
              <a:rPr lang="en-US" altLang="ko-KR" spc="-150" dirty="0" smtClean="0"/>
              <a:t>,  </a:t>
            </a:r>
            <a:r>
              <a:rPr lang="ko-KR" altLang="en-US" spc="-150" dirty="0" smtClean="0"/>
              <a:t>각종 성인병 예방</a:t>
            </a:r>
            <a:endParaRPr lang="en-US" altLang="ko-KR" spc="-150" dirty="0" smtClean="0"/>
          </a:p>
          <a:p>
            <a:pPr algn="just">
              <a:lnSpc>
                <a:spcPct val="160000"/>
              </a:lnSpc>
            </a:pPr>
            <a:r>
              <a:rPr lang="ko-KR" altLang="en-US" spc="-150" dirty="0" smtClean="0">
                <a:solidFill>
                  <a:srgbClr val="000000"/>
                </a:solidFill>
                <a:latin typeface="바탕"/>
              </a:rPr>
              <a:t>새콤달콤한 육수와 연꽃을 표현한 절편으로 연근이 자라는 </a:t>
            </a:r>
            <a:endParaRPr lang="en-US" altLang="ko-KR" spc="-150" dirty="0" smtClean="0">
              <a:solidFill>
                <a:srgbClr val="000000"/>
              </a:solidFill>
              <a:latin typeface="바탕"/>
            </a:endParaRPr>
          </a:p>
          <a:p>
            <a:pPr algn="just">
              <a:lnSpc>
                <a:spcPct val="160000"/>
              </a:lnSpc>
            </a:pPr>
            <a:r>
              <a:rPr lang="ko-KR" altLang="en-US" b="1" spc="-150" dirty="0" smtClean="0">
                <a:solidFill>
                  <a:srgbClr val="000000"/>
                </a:solidFill>
                <a:latin typeface="바탕"/>
              </a:rPr>
              <a:t>연못</a:t>
            </a:r>
            <a:r>
              <a:rPr lang="ko-KR" altLang="en-US" spc="-150" dirty="0" smtClean="0">
                <a:solidFill>
                  <a:srgbClr val="000000"/>
                </a:solidFill>
                <a:latin typeface="바탕"/>
              </a:rPr>
              <a:t>을 표현했습니다</a:t>
            </a:r>
            <a:r>
              <a:rPr lang="en-US" altLang="ko-KR" spc="-150" dirty="0" smtClean="0">
                <a:solidFill>
                  <a:srgbClr val="000000"/>
                </a:solidFill>
                <a:latin typeface="바탕"/>
              </a:rPr>
              <a:t>.</a:t>
            </a:r>
            <a:endParaRPr lang="ko-KR" altLang="en-US" dirty="0" smtClean="0">
              <a:solidFill>
                <a:srgbClr val="000000"/>
              </a:solidFill>
              <a:latin typeface="바탕"/>
            </a:endParaRPr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  <p:pic>
        <p:nvPicPr>
          <p:cNvPr id="13" name="그림 12" descr="연꽃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643314"/>
            <a:ext cx="4143404" cy="28575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그림 10" descr="무제-2 복사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508867"/>
            <a:ext cx="1166792" cy="349133"/>
          </a:xfrm>
          <a:prstGeom prst="rect">
            <a:avLst/>
          </a:prstGeom>
        </p:spPr>
      </p:pic>
      <p:pic>
        <p:nvPicPr>
          <p:cNvPr id="15" name="그림 14" descr="20140814_080334.jpg"/>
          <p:cNvPicPr>
            <a:picLocks noChangeAspect="1"/>
          </p:cNvPicPr>
          <p:nvPr/>
        </p:nvPicPr>
        <p:blipFill>
          <a:blip r:embed="rId4" cstate="print">
            <a:lum bright="10000" contrast="10000"/>
          </a:blip>
          <a:stretch>
            <a:fillRect/>
          </a:stretch>
        </p:blipFill>
        <p:spPr>
          <a:xfrm>
            <a:off x="4572000" y="3643314"/>
            <a:ext cx="4286280" cy="2928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01401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표 13"/>
          <p:cNvGraphicFramePr>
            <a:graphicFrameLocks noGrp="1"/>
          </p:cNvGraphicFramePr>
          <p:nvPr/>
        </p:nvGraphicFramePr>
        <p:xfrm>
          <a:off x="6072198" y="1428736"/>
          <a:ext cx="2928958" cy="511905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928958"/>
              </a:tblGrid>
              <a:tr h="6429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연꽃 절편 </a:t>
                      </a:r>
                      <a:r>
                        <a:rPr lang="ko-KR" altLang="en-US" sz="2000" b="1" dirty="0" err="1" smtClean="0">
                          <a:solidFill>
                            <a:srgbClr val="000000"/>
                          </a:solidFill>
                          <a:latin typeface="바탕"/>
                        </a:rPr>
                        <a:t>레시피</a:t>
                      </a:r>
                      <a:r>
                        <a:rPr lang="ko-KR" altLang="en-US" sz="200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 </a:t>
                      </a:r>
                      <a:endParaRPr lang="ko-KR" altLang="en-US" sz="20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993" marR="86993" marT="43496" marB="43496" anchor="ctr"/>
                </a:tc>
              </a:tr>
              <a:tr h="43672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spc="-3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1.</a:t>
                      </a:r>
                      <a:r>
                        <a:rPr lang="ko-KR" altLang="en-US" sz="1800" spc="-30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찹쌀과 맵쌀을 </a:t>
                      </a:r>
                      <a:r>
                        <a:rPr lang="en-US" altLang="ko-KR" sz="1800" spc="-30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1:3 </a:t>
                      </a:r>
                      <a:r>
                        <a:rPr lang="ko-KR" altLang="en-US" sz="1800" spc="-30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비율로 섞어 체에 친다</a:t>
                      </a:r>
                      <a:endParaRPr lang="en-US" altLang="ko-KR" sz="1800" spc="-300" baseline="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spc="-30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2.</a:t>
                      </a:r>
                      <a:r>
                        <a:rPr lang="ko-KR" altLang="en-US" sz="1800" spc="-30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설탕을 넣고 가루에 물을 넣어 가루와 덩어리가 </a:t>
                      </a:r>
                      <a:r>
                        <a:rPr lang="en-US" altLang="ko-KR" sz="1800" spc="-30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1:1</a:t>
                      </a:r>
                      <a:r>
                        <a:rPr lang="ko-KR" altLang="en-US" sz="1800" spc="-30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비율이 될 때까지 수분을 준다</a:t>
                      </a:r>
                      <a:endParaRPr lang="en-US" altLang="ko-KR" sz="1800" spc="-300" baseline="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spc="-30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3.</a:t>
                      </a:r>
                      <a:r>
                        <a:rPr lang="ko-KR" altLang="en-US" sz="1800" spc="-300" baseline="0" dirty="0" err="1" smtClean="0">
                          <a:solidFill>
                            <a:srgbClr val="000000"/>
                          </a:solidFill>
                          <a:latin typeface="바탕"/>
                        </a:rPr>
                        <a:t>찜기에</a:t>
                      </a:r>
                      <a:r>
                        <a:rPr lang="ko-KR" altLang="en-US" sz="1800" spc="-30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 쪄준다</a:t>
                      </a:r>
                      <a:endParaRPr lang="en-US" altLang="ko-KR" sz="1800" spc="-300" baseline="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spc="-30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4.</a:t>
                      </a:r>
                      <a:r>
                        <a:rPr lang="ko-KR" altLang="en-US" sz="1800" spc="-30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찐 떡을 덩어리가 없어질 때까지 치댄다</a:t>
                      </a:r>
                      <a:endParaRPr lang="en-US" altLang="ko-KR" sz="1800" spc="-300" baseline="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spc="-30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5.</a:t>
                      </a:r>
                      <a:r>
                        <a:rPr lang="ko-KR" altLang="en-US" sz="1800" spc="-30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떡에 백년초 가루를 넣고 색을 낸 후 연꽃모양으로 성형한다 </a:t>
                      </a:r>
                      <a:endParaRPr lang="ko-KR" altLang="en-US" sz="1800" spc="-3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993" marR="86993" marT="43496" marB="43496" anchor="ctr"/>
                </a:tc>
              </a:tr>
            </a:tbl>
          </a:graphicData>
        </a:graphic>
      </p:graphicFrame>
      <p:grpSp>
        <p:nvGrpSpPr>
          <p:cNvPr id="9" name="그룹 8"/>
          <p:cNvGrpSpPr/>
          <p:nvPr/>
        </p:nvGrpSpPr>
        <p:grpSpPr>
          <a:xfrm>
            <a:off x="428596" y="96508"/>
            <a:ext cx="8405887" cy="629990"/>
            <a:chOff x="428596" y="96508"/>
            <a:chExt cx="8405887" cy="629990"/>
          </a:xfrm>
        </p:grpSpPr>
        <p:sp>
          <p:nvSpPr>
            <p:cNvPr id="10" name="직사각형 9"/>
            <p:cNvSpPr/>
            <p:nvPr/>
          </p:nvSpPr>
          <p:spPr>
            <a:xfrm>
              <a:off x="428596" y="428604"/>
              <a:ext cx="8352928" cy="288033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78098" y="96508"/>
              <a:ext cx="3456385" cy="288031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2014 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제 </a:t>
              </a:r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13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회 </a:t>
              </a:r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KWC 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요리대회</a:t>
              </a:r>
              <a:endParaRPr lang="ko-KR" altLang="en-US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14810" y="357166"/>
              <a:ext cx="4608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  <a:cs typeface="함초롬돋움" pitchFamily="18" charset="-127"/>
                </a:rPr>
                <a:t>1-1 </a:t>
              </a:r>
              <a:r>
                <a:rPr lang="ko-KR" altLang="en-US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  <a:cs typeface="함초롬돋움" pitchFamily="18" charset="-127"/>
                </a:rPr>
                <a:t>연근의 효능과 표현</a:t>
              </a:r>
              <a:endParaRPr lang="ko-KR" alt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함초롬돋움" pitchFamily="18" charset="-127"/>
              </a:endParaRPr>
            </a:p>
          </p:txBody>
        </p:sp>
      </p:grpSp>
      <p:graphicFrame>
        <p:nvGraphicFramePr>
          <p:cNvPr id="13" name="표 12"/>
          <p:cNvGraphicFramePr>
            <a:graphicFrameLocks noGrp="1"/>
          </p:cNvGraphicFramePr>
          <p:nvPr/>
        </p:nvGraphicFramePr>
        <p:xfrm>
          <a:off x="428596" y="1428736"/>
          <a:ext cx="5643602" cy="512666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143140"/>
                <a:gridCol w="3500462"/>
              </a:tblGrid>
              <a:tr h="6505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간장 </a:t>
                      </a:r>
                      <a:r>
                        <a:rPr lang="ko-KR" altLang="en-US" sz="2000" b="1" dirty="0" err="1" smtClean="0">
                          <a:solidFill>
                            <a:srgbClr val="000000"/>
                          </a:solidFill>
                          <a:latin typeface="바탕"/>
                        </a:rPr>
                        <a:t>레시피</a:t>
                      </a:r>
                      <a:endParaRPr lang="ko-KR" altLang="en-US" sz="20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993" marR="86993" marT="43496" marB="4349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dirty="0" smtClean="0">
                          <a:solidFill>
                            <a:srgbClr val="000000"/>
                          </a:solidFill>
                          <a:latin typeface="바탕"/>
                        </a:rPr>
                        <a:t>연근 떡갈비 </a:t>
                      </a:r>
                      <a:r>
                        <a:rPr lang="ko-KR" altLang="en-US" sz="2000" b="1" dirty="0" err="1" smtClean="0">
                          <a:solidFill>
                            <a:srgbClr val="000000"/>
                          </a:solidFill>
                          <a:latin typeface="바탕"/>
                        </a:rPr>
                        <a:t>레시피</a:t>
                      </a:r>
                      <a:endParaRPr lang="ko-KR" altLang="en-US" sz="20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993" marR="86993" marT="43496" marB="43496" anchor="ctr"/>
                </a:tc>
              </a:tr>
              <a:tr h="43501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간장에 양파</a:t>
                      </a:r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,</a:t>
                      </a:r>
                      <a:r>
                        <a:rPr lang="ko-KR" altLang="en-US" sz="18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레몬</a:t>
                      </a:r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,</a:t>
                      </a:r>
                      <a:r>
                        <a:rPr lang="ko-KR" altLang="en-US" sz="18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사과</a:t>
                      </a:r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,</a:t>
                      </a:r>
                      <a:r>
                        <a:rPr lang="ko-KR" altLang="en-US" sz="18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생강을 넣고 물과 </a:t>
                      </a:r>
                      <a:r>
                        <a:rPr lang="en-US" altLang="ko-KR" sz="18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2:1 </a:t>
                      </a:r>
                      <a:r>
                        <a:rPr lang="ko-KR" altLang="en-US" sz="18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비율로 끓여</a:t>
                      </a:r>
                      <a:r>
                        <a:rPr lang="ko-KR" altLang="en-US" sz="180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 식힌다</a:t>
                      </a:r>
                      <a:endParaRPr lang="ko-KR" altLang="en-US" sz="18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993" marR="86993" marT="43496" marB="43496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spc="-150" dirty="0" smtClean="0">
                          <a:solidFill>
                            <a:srgbClr val="000000"/>
                          </a:solidFill>
                          <a:latin typeface="바탕"/>
                        </a:rPr>
                        <a:t>1.</a:t>
                      </a:r>
                      <a:r>
                        <a:rPr lang="ko-KR" altLang="en-US" sz="1800" spc="-150" dirty="0" smtClean="0">
                          <a:solidFill>
                            <a:srgbClr val="000000"/>
                          </a:solidFill>
                          <a:latin typeface="바탕"/>
                        </a:rPr>
                        <a:t>소고기와 돼지고기를 다진다</a:t>
                      </a:r>
                      <a:endParaRPr lang="en-US" altLang="ko-KR" sz="1800" spc="-15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spc="-150" dirty="0" smtClean="0">
                          <a:solidFill>
                            <a:srgbClr val="000000"/>
                          </a:solidFill>
                          <a:latin typeface="바탕"/>
                        </a:rPr>
                        <a:t>2.</a:t>
                      </a:r>
                      <a:r>
                        <a:rPr lang="ko-KR" altLang="en-US" sz="1800" spc="-150" dirty="0" smtClean="0">
                          <a:solidFill>
                            <a:srgbClr val="000000"/>
                          </a:solidFill>
                          <a:latin typeface="바탕"/>
                        </a:rPr>
                        <a:t>양파</a:t>
                      </a:r>
                      <a:r>
                        <a:rPr lang="en-US" altLang="ko-KR" sz="1800" spc="-150" dirty="0" smtClean="0">
                          <a:solidFill>
                            <a:srgbClr val="000000"/>
                          </a:solidFill>
                          <a:latin typeface="바탕"/>
                        </a:rPr>
                        <a:t>,</a:t>
                      </a:r>
                      <a:r>
                        <a:rPr lang="ko-KR" altLang="en-US" sz="1800" spc="-150" dirty="0" smtClean="0">
                          <a:solidFill>
                            <a:srgbClr val="000000"/>
                          </a:solidFill>
                          <a:latin typeface="바탕"/>
                        </a:rPr>
                        <a:t>파</a:t>
                      </a:r>
                      <a:r>
                        <a:rPr lang="en-US" altLang="ko-KR" sz="1800" spc="-150" dirty="0" smtClean="0">
                          <a:solidFill>
                            <a:srgbClr val="000000"/>
                          </a:solidFill>
                          <a:latin typeface="바탕"/>
                        </a:rPr>
                        <a:t>,</a:t>
                      </a:r>
                      <a:r>
                        <a:rPr lang="ko-KR" altLang="en-US" sz="1800" spc="-150" dirty="0" smtClean="0">
                          <a:solidFill>
                            <a:srgbClr val="000000"/>
                          </a:solidFill>
                          <a:latin typeface="바탕"/>
                        </a:rPr>
                        <a:t>마늘을 다져 물기를 빼고 </a:t>
                      </a:r>
                      <a:r>
                        <a:rPr lang="ko-KR" altLang="en-US" sz="1800" spc="-150" dirty="0" err="1" smtClean="0">
                          <a:solidFill>
                            <a:srgbClr val="000000"/>
                          </a:solidFill>
                          <a:latin typeface="바탕"/>
                        </a:rPr>
                        <a:t>고기와섞어준다</a:t>
                      </a:r>
                      <a:r>
                        <a:rPr lang="ko-KR" altLang="en-US" sz="1800" spc="-150" dirty="0" smtClean="0">
                          <a:solidFill>
                            <a:srgbClr val="000000"/>
                          </a:solidFill>
                          <a:latin typeface="바탕"/>
                        </a:rPr>
                        <a:t> </a:t>
                      </a:r>
                      <a:endParaRPr lang="en-US" altLang="ko-KR" sz="1800" spc="-15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spc="-150" dirty="0" smtClean="0">
                          <a:solidFill>
                            <a:srgbClr val="000000"/>
                          </a:solidFill>
                          <a:latin typeface="바탕"/>
                        </a:rPr>
                        <a:t>3.</a:t>
                      </a:r>
                      <a:r>
                        <a:rPr lang="ko-KR" altLang="en-US" sz="1800" spc="-150" dirty="0" err="1" smtClean="0">
                          <a:solidFill>
                            <a:srgbClr val="000000"/>
                          </a:solidFill>
                          <a:latin typeface="바탕"/>
                        </a:rPr>
                        <a:t>모든재료와</a:t>
                      </a:r>
                      <a:r>
                        <a:rPr lang="ko-KR" altLang="en-US" sz="1800" spc="-150" dirty="0" smtClean="0">
                          <a:solidFill>
                            <a:srgbClr val="000000"/>
                          </a:solidFill>
                          <a:latin typeface="바탕"/>
                        </a:rPr>
                        <a:t> 만들어둔 간장</a:t>
                      </a:r>
                      <a:r>
                        <a:rPr lang="en-US" altLang="ko-KR" sz="1800" spc="-150" dirty="0" smtClean="0">
                          <a:solidFill>
                            <a:srgbClr val="000000"/>
                          </a:solidFill>
                          <a:latin typeface="바탕"/>
                        </a:rPr>
                        <a:t>,</a:t>
                      </a:r>
                      <a:r>
                        <a:rPr lang="ko-KR" altLang="en-US" sz="1800" spc="-150" dirty="0" err="1" smtClean="0">
                          <a:solidFill>
                            <a:srgbClr val="000000"/>
                          </a:solidFill>
                          <a:latin typeface="바탕"/>
                        </a:rPr>
                        <a:t>매실청</a:t>
                      </a:r>
                      <a:r>
                        <a:rPr lang="en-US" altLang="ko-KR" sz="1800" spc="-150" dirty="0" smtClean="0">
                          <a:solidFill>
                            <a:srgbClr val="000000"/>
                          </a:solidFill>
                          <a:latin typeface="바탕"/>
                        </a:rPr>
                        <a:t>,</a:t>
                      </a:r>
                      <a:r>
                        <a:rPr lang="ko-KR" altLang="en-US" sz="1800" spc="-15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조청을 넣어 간한다</a:t>
                      </a:r>
                      <a:endParaRPr lang="en-US" altLang="ko-KR" sz="1800" spc="-150" baseline="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spc="-15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4.</a:t>
                      </a:r>
                      <a:r>
                        <a:rPr lang="ko-KR" altLang="en-US" sz="1800" spc="-15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연근을 얇게 저며 준비한다</a:t>
                      </a:r>
                      <a:endParaRPr lang="en-US" altLang="ko-KR" sz="1800" spc="-150" baseline="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spc="-15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5.</a:t>
                      </a:r>
                      <a:r>
                        <a:rPr lang="ko-KR" altLang="en-US" sz="1800" spc="-15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반죽을 숙성시킨 후 동그란 모양으로 빚어 연근을 붙인다 </a:t>
                      </a:r>
                      <a:endParaRPr lang="en-US" altLang="ko-KR" sz="1800" spc="-150" baseline="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spc="-15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6.</a:t>
                      </a:r>
                      <a:r>
                        <a:rPr lang="ko-KR" altLang="en-US" sz="1800" spc="-150" baseline="0" dirty="0" err="1" smtClean="0">
                          <a:solidFill>
                            <a:srgbClr val="000000"/>
                          </a:solidFill>
                          <a:latin typeface="바탕"/>
                        </a:rPr>
                        <a:t>후라이팬에</a:t>
                      </a:r>
                      <a:r>
                        <a:rPr lang="ko-KR" altLang="en-US" sz="1800" spc="-15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 센 불로 구워준 후 석쇠에 구워 익혀준다 </a:t>
                      </a:r>
                      <a:r>
                        <a:rPr lang="en-US" altLang="ko-KR" sz="1400" spc="-150" baseline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 </a:t>
                      </a:r>
                      <a:r>
                        <a:rPr lang="ko-KR" altLang="en-US" sz="1400" spc="-150" dirty="0" smtClean="0">
                          <a:solidFill>
                            <a:srgbClr val="000000"/>
                          </a:solidFill>
                          <a:latin typeface="바탕"/>
                        </a:rPr>
                        <a:t> </a:t>
                      </a:r>
                      <a:endParaRPr lang="ko-KR" altLang="en-US" sz="1400" spc="-15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993" marR="86993" marT="43496" marB="43496" anchor="ctr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28596" y="714356"/>
            <a:ext cx="557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/>
              <a:t>연근 떡갈비 만들기 </a:t>
            </a:r>
            <a:endParaRPr lang="ko-KR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51" y="908720"/>
            <a:ext cx="8366939" cy="5616624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467544" y="96508"/>
            <a:ext cx="8366939" cy="629990"/>
            <a:chOff x="467544" y="96508"/>
            <a:chExt cx="8366939" cy="629990"/>
          </a:xfrm>
        </p:grpSpPr>
        <p:sp>
          <p:nvSpPr>
            <p:cNvPr id="5" name="직사각형 4"/>
            <p:cNvSpPr/>
            <p:nvPr/>
          </p:nvSpPr>
          <p:spPr>
            <a:xfrm>
              <a:off x="467544" y="404663"/>
              <a:ext cx="8352928" cy="288033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78098" y="96508"/>
              <a:ext cx="3456385" cy="288031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2014 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제 </a:t>
              </a:r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13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회 </a:t>
              </a:r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KWC 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요리대회</a:t>
              </a:r>
              <a:endParaRPr lang="ko-KR" altLang="en-US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14810" y="357166"/>
              <a:ext cx="4608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  <a:cs typeface="함초롬돋움" pitchFamily="18" charset="-127"/>
                </a:rPr>
                <a:t>2.</a:t>
              </a:r>
              <a:r>
                <a:rPr lang="ko-KR" altLang="en-US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  <a:cs typeface="함초롬돋움" pitchFamily="18" charset="-127"/>
                </a:rPr>
                <a:t>콩나물 </a:t>
              </a:r>
              <a:r>
                <a:rPr lang="ko-KR" altLang="en-US" dirty="0" err="1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  <a:cs typeface="함초롬돋움" pitchFamily="18" charset="-127"/>
                </a:rPr>
                <a:t>영양밥</a:t>
              </a:r>
              <a:endParaRPr lang="ko-KR" alt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함초롬돋움" pitchFamily="18" charset="-127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87354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467544" y="96508"/>
            <a:ext cx="8462173" cy="629990"/>
            <a:chOff x="467544" y="96508"/>
            <a:chExt cx="8462173" cy="629990"/>
          </a:xfrm>
        </p:grpSpPr>
        <p:sp>
          <p:nvSpPr>
            <p:cNvPr id="5" name="직사각형 4"/>
            <p:cNvSpPr/>
            <p:nvPr/>
          </p:nvSpPr>
          <p:spPr>
            <a:xfrm>
              <a:off x="467544" y="404663"/>
              <a:ext cx="8352928" cy="288033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78098" y="96508"/>
              <a:ext cx="3456385" cy="288031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2014 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제 </a:t>
              </a:r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13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회 </a:t>
              </a:r>
              <a:r>
                <a:rPr lang="en-US" altLang="ko-KR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KWC </a:t>
              </a:r>
              <a:r>
                <a:rPr lang="ko-KR" altLang="en-US" dirty="0" smtClean="0"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요리대회</a:t>
              </a:r>
              <a:endParaRPr lang="ko-KR" altLang="en-US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86116" y="357166"/>
              <a:ext cx="5643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  <a:cs typeface="함초롬돋움" pitchFamily="18" charset="-127"/>
                </a:rPr>
                <a:t>2-1 </a:t>
              </a:r>
              <a:r>
                <a:rPr lang="ko-KR" altLang="en-US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  <a:cs typeface="함초롬돋움" pitchFamily="18" charset="-127"/>
                </a:rPr>
                <a:t>콩나물의 효능과 젓갈을 이용한 양념장에 대해서</a:t>
              </a:r>
              <a:r>
                <a:rPr lang="en-US" altLang="ko-KR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  <a:cs typeface="함초롬돋움" pitchFamily="18" charset="-127"/>
                </a:rPr>
                <a:t> </a:t>
              </a:r>
              <a:endParaRPr lang="ko-KR" alt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함초롬돋움" pitchFamily="18" charset="-127"/>
              </a:endParaRPr>
            </a:p>
          </p:txBody>
        </p:sp>
      </p:grpSp>
      <p:pic>
        <p:nvPicPr>
          <p:cNvPr id="9" name="그림 8" descr="IMG_20140815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0430" y="4429132"/>
            <a:ext cx="2071702" cy="200026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831" t="45911" r="-678" b="11238"/>
          <a:stretch>
            <a:fillRect/>
          </a:stretch>
        </p:blipFill>
        <p:spPr>
          <a:xfrm>
            <a:off x="7102946" y="5000636"/>
            <a:ext cx="1898210" cy="1714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5072066" y="6000768"/>
            <a:ext cx="2786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그</a:t>
            </a:r>
            <a:r>
              <a:rPr lang="en-US" altLang="ko-KR" sz="4000" dirty="0" smtClean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.</a:t>
            </a:r>
            <a:r>
              <a:rPr lang="ko-KR" altLang="en-US" sz="4000" dirty="0" smtClean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리</a:t>
            </a:r>
            <a:r>
              <a:rPr lang="en-US" altLang="ko-KR" sz="4000" dirty="0" smtClean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.</a:t>
            </a:r>
            <a:r>
              <a:rPr lang="ko-KR" altLang="en-US" sz="4000" dirty="0" smtClean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하</a:t>
            </a:r>
            <a:r>
              <a:rPr lang="en-US" altLang="ko-KR" sz="4000" dirty="0" smtClean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.</a:t>
            </a:r>
            <a:r>
              <a:rPr lang="ko-KR" altLang="en-US" sz="4000" dirty="0" smtClean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여</a:t>
            </a:r>
            <a:endParaRPr lang="en-US" altLang="ko-KR" sz="4000" dirty="0" smtClean="0">
              <a:solidFill>
                <a:srgbClr val="FF0000"/>
              </a:solidFill>
              <a:latin typeface="HY궁서B" pitchFamily="18" charset="-127"/>
              <a:ea typeface="HY궁서B" pitchFamily="18" charset="-127"/>
            </a:endParaRPr>
          </a:p>
        </p:txBody>
      </p:sp>
      <p:pic>
        <p:nvPicPr>
          <p:cNvPr id="21" name="그림 20" descr="무제-2 복사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508867"/>
            <a:ext cx="1166792" cy="349133"/>
          </a:xfrm>
          <a:prstGeom prst="rect">
            <a:avLst/>
          </a:prstGeom>
        </p:spPr>
      </p:pic>
      <p:graphicFrame>
        <p:nvGraphicFramePr>
          <p:cNvPr id="22" name="표 21"/>
          <p:cNvGraphicFramePr>
            <a:graphicFrameLocks noGrp="1"/>
          </p:cNvGraphicFramePr>
          <p:nvPr/>
        </p:nvGraphicFramePr>
        <p:xfrm>
          <a:off x="500034" y="857232"/>
          <a:ext cx="8286808" cy="323820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4269798"/>
                <a:gridCol w="4017010"/>
              </a:tblGrid>
              <a:tr h="4797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dirty="0" smtClean="0"/>
                        <a:t>콩나물 </a:t>
                      </a:r>
                      <a:r>
                        <a:rPr lang="ko-KR" altLang="en-US" sz="2000" dirty="0" err="1" smtClean="0"/>
                        <a:t>영양밥을</a:t>
                      </a:r>
                      <a:r>
                        <a:rPr lang="ko-KR" altLang="en-US" sz="2000" dirty="0" smtClean="0"/>
                        <a:t> 만들기 전에</a:t>
                      </a:r>
                      <a:endParaRPr lang="ko-KR" altLang="en-US" sz="20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993" marR="86993" marT="43496" marB="4349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dirty="0" smtClean="0"/>
                        <a:t>콩나물 </a:t>
                      </a:r>
                      <a:r>
                        <a:rPr lang="ko-KR" altLang="en-US" sz="2000" dirty="0" err="1" smtClean="0"/>
                        <a:t>영양밥</a:t>
                      </a:r>
                      <a:r>
                        <a:rPr lang="ko-KR" altLang="en-US" sz="2000" dirty="0" smtClean="0"/>
                        <a:t> </a:t>
                      </a:r>
                      <a:r>
                        <a:rPr lang="ko-KR" altLang="en-US" sz="2000" dirty="0" err="1" smtClean="0"/>
                        <a:t>레시피</a:t>
                      </a:r>
                      <a:endParaRPr lang="ko-KR" altLang="en-US" sz="20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993" marR="86993" marT="43496" marB="43496" anchor="ctr"/>
                </a:tc>
              </a:tr>
              <a:tr h="2663532">
                <a:tc>
                  <a:txBody>
                    <a:bodyPr/>
                    <a:lstStyle/>
                    <a:p>
                      <a:r>
                        <a:rPr lang="ko-KR" altLang="en-US" sz="1800" dirty="0" smtClean="0"/>
                        <a:t>익산</a:t>
                      </a:r>
                      <a:r>
                        <a:rPr lang="en-US" altLang="ko-KR" sz="1800" dirty="0" smtClean="0"/>
                        <a:t>,</a:t>
                      </a:r>
                      <a:r>
                        <a:rPr lang="ko-KR" altLang="en-US" sz="1800" dirty="0" smtClean="0"/>
                        <a:t>군산</a:t>
                      </a:r>
                      <a:r>
                        <a:rPr lang="en-US" altLang="ko-KR" sz="1800" dirty="0" smtClean="0"/>
                        <a:t>,</a:t>
                      </a:r>
                      <a:r>
                        <a:rPr lang="ko-KR" altLang="en-US" sz="1800" dirty="0" smtClean="0"/>
                        <a:t>김제를 비롯한 전라북도특산물 콩나물</a:t>
                      </a:r>
                      <a:r>
                        <a:rPr lang="en-US" altLang="ko-KR" sz="1800" dirty="0" smtClean="0"/>
                        <a:t>! </a:t>
                      </a:r>
                      <a:r>
                        <a:rPr lang="ko-KR" altLang="en-US" sz="1800" dirty="0" err="1" smtClean="0"/>
                        <a:t>곰소</a:t>
                      </a:r>
                      <a:r>
                        <a:rPr lang="ko-KR" altLang="en-US" sz="1800" dirty="0" smtClean="0"/>
                        <a:t> 특산물 새우젓</a:t>
                      </a:r>
                      <a:r>
                        <a:rPr lang="en-US" altLang="ko-KR" sz="1800" dirty="0" smtClean="0"/>
                        <a:t>!</a:t>
                      </a:r>
                    </a:p>
                    <a:p>
                      <a:r>
                        <a:rPr lang="ko-KR" altLang="en-US" sz="1800" dirty="0" smtClean="0"/>
                        <a:t>숙취해소뿐만 아니라 고혈압</a:t>
                      </a:r>
                      <a:r>
                        <a:rPr lang="en-US" altLang="ko-KR" sz="1800" dirty="0" smtClean="0"/>
                        <a:t>, </a:t>
                      </a:r>
                      <a:r>
                        <a:rPr lang="ko-KR" altLang="en-US" sz="1800" dirty="0" smtClean="0"/>
                        <a:t>동맥경화 등 각종성인병예방</a:t>
                      </a:r>
                      <a:r>
                        <a:rPr lang="en-US" altLang="ko-KR" sz="1800" dirty="0" smtClean="0"/>
                        <a:t>,</a:t>
                      </a:r>
                      <a:r>
                        <a:rPr lang="ko-KR" altLang="en-US" sz="1800" dirty="0" smtClean="0"/>
                        <a:t>피부미용 및 </a:t>
                      </a:r>
                      <a:r>
                        <a:rPr lang="ko-KR" altLang="en-US" sz="1800" dirty="0" err="1" smtClean="0"/>
                        <a:t>장건강에</a:t>
                      </a:r>
                      <a:r>
                        <a:rPr lang="ko-KR" altLang="en-US" sz="1800" dirty="0" smtClean="0"/>
                        <a:t> 효과적</a:t>
                      </a:r>
                      <a:endParaRPr lang="en-US" altLang="ko-KR" sz="1800" dirty="0" smtClean="0"/>
                    </a:p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8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993" marR="86993" marT="43496" marB="43496" anchor="ctr"/>
                </a:tc>
                <a:tc>
                  <a:txBody>
                    <a:bodyPr/>
                    <a:lstStyle/>
                    <a:p>
                      <a:r>
                        <a:rPr lang="en-US" altLang="ko-KR" sz="1800" spc="-150" dirty="0" smtClean="0"/>
                        <a:t>1.</a:t>
                      </a:r>
                      <a:r>
                        <a:rPr lang="ko-KR" altLang="en-US" sz="1800" spc="-150" dirty="0" smtClean="0"/>
                        <a:t>콩나물 </a:t>
                      </a:r>
                      <a:r>
                        <a:rPr lang="ko-KR" altLang="en-US" sz="1800" spc="-150" dirty="0" err="1" smtClean="0"/>
                        <a:t>영양밥</a:t>
                      </a:r>
                      <a:r>
                        <a:rPr lang="ko-KR" altLang="en-US" sz="1800" spc="-150" dirty="0" smtClean="0"/>
                        <a:t> </a:t>
                      </a:r>
                      <a:r>
                        <a:rPr lang="ko-KR" altLang="en-US" sz="1800" spc="-150" dirty="0" err="1" smtClean="0"/>
                        <a:t>레시피</a:t>
                      </a:r>
                      <a:endParaRPr lang="ko-KR" altLang="en-US" sz="1800" kern="1200" dirty="0" smtClean="0"/>
                    </a:p>
                    <a:p>
                      <a:pPr marL="342900" indent="-342900"/>
                      <a:r>
                        <a:rPr lang="en-US" altLang="ko-KR" sz="1800" spc="-150" dirty="0" smtClean="0"/>
                        <a:t>- </a:t>
                      </a:r>
                      <a:r>
                        <a:rPr lang="ko-KR" altLang="en-US" sz="1800" spc="-150" dirty="0" smtClean="0"/>
                        <a:t>콩나물</a:t>
                      </a:r>
                      <a:r>
                        <a:rPr lang="en-US" altLang="ko-KR" sz="1800" spc="-150" dirty="0" smtClean="0"/>
                        <a:t>,</a:t>
                      </a:r>
                      <a:r>
                        <a:rPr lang="ko-KR" altLang="en-US" sz="1800" spc="-150" dirty="0" smtClean="0"/>
                        <a:t>당근</a:t>
                      </a:r>
                      <a:r>
                        <a:rPr lang="en-US" altLang="ko-KR" sz="1800" spc="-150" dirty="0" smtClean="0"/>
                        <a:t>,</a:t>
                      </a:r>
                      <a:r>
                        <a:rPr lang="ko-KR" altLang="en-US" sz="1800" spc="-150" dirty="0" smtClean="0"/>
                        <a:t>은행</a:t>
                      </a:r>
                      <a:r>
                        <a:rPr lang="en-US" altLang="ko-KR" sz="1800" spc="-150" dirty="0" smtClean="0"/>
                        <a:t>,</a:t>
                      </a:r>
                      <a:r>
                        <a:rPr lang="ko-KR" altLang="en-US" sz="1800" spc="-150" dirty="0" smtClean="0"/>
                        <a:t>표고버섯을 손질하고 찹쌀을 불린다</a:t>
                      </a:r>
                      <a:endParaRPr lang="en-US" altLang="ko-KR" sz="1800" spc="-150" dirty="0" smtClean="0"/>
                    </a:p>
                    <a:p>
                      <a:pPr marL="342900" indent="-342900"/>
                      <a:r>
                        <a:rPr lang="en-US" altLang="ko-KR" sz="1800" spc="-150" dirty="0" smtClean="0"/>
                        <a:t>- </a:t>
                      </a:r>
                      <a:r>
                        <a:rPr lang="ko-KR" altLang="en-US" sz="1800" spc="-150" dirty="0" smtClean="0"/>
                        <a:t>찹쌀</a:t>
                      </a:r>
                      <a:r>
                        <a:rPr lang="en-US" altLang="ko-KR" sz="1800" spc="-150" dirty="0" smtClean="0"/>
                        <a:t>,</a:t>
                      </a:r>
                      <a:r>
                        <a:rPr lang="ko-KR" altLang="en-US" sz="1800" spc="-150" dirty="0" smtClean="0"/>
                        <a:t>손질한 채소를 순서대로 </a:t>
                      </a:r>
                      <a:r>
                        <a:rPr lang="ko-KR" altLang="en-US" sz="1800" spc="-150" dirty="0" err="1" smtClean="0"/>
                        <a:t>찜기에쪄낸다</a:t>
                      </a:r>
                      <a:r>
                        <a:rPr lang="ko-KR" altLang="en-US" sz="1800" spc="-150" dirty="0" smtClean="0"/>
                        <a:t> </a:t>
                      </a:r>
                      <a:endParaRPr lang="en-US" altLang="ko-KR" sz="1800" spc="-150" dirty="0" smtClean="0"/>
                    </a:p>
                    <a:p>
                      <a:pPr marL="342900" indent="-342900"/>
                      <a:r>
                        <a:rPr lang="en-US" altLang="ko-KR" sz="1800" spc="-150" dirty="0" smtClean="0"/>
                        <a:t>2.</a:t>
                      </a:r>
                      <a:r>
                        <a:rPr lang="ko-KR" altLang="en-US" sz="1800" spc="-150" dirty="0" smtClean="0"/>
                        <a:t>양념장 </a:t>
                      </a:r>
                      <a:r>
                        <a:rPr lang="ko-KR" altLang="en-US" sz="1800" spc="-150" dirty="0" err="1" smtClean="0"/>
                        <a:t>레시피</a:t>
                      </a:r>
                      <a:endParaRPr lang="en-US" altLang="ko-KR" sz="1800" spc="-150" dirty="0" smtClean="0"/>
                    </a:p>
                    <a:p>
                      <a:pPr marL="342900" indent="-342900"/>
                      <a:r>
                        <a:rPr lang="en-US" altLang="ko-KR" sz="1800" spc="-150" dirty="0" smtClean="0"/>
                        <a:t>-</a:t>
                      </a:r>
                      <a:r>
                        <a:rPr lang="ko-KR" altLang="en-US" sz="1800" spc="-150" dirty="0" smtClean="0"/>
                        <a:t>새우젓과 청양고추를 다져 섞어 </a:t>
                      </a:r>
                      <a:endParaRPr lang="en-US" altLang="ko-KR" sz="1800" spc="-150" dirty="0" smtClean="0"/>
                    </a:p>
                    <a:p>
                      <a:pPr marL="342900" indent="-342900"/>
                      <a:r>
                        <a:rPr lang="ko-KR" altLang="en-US" sz="1800" spc="-150" dirty="0" smtClean="0"/>
                        <a:t>     만든다 </a:t>
                      </a:r>
                      <a:endParaRPr lang="en-US" altLang="ko-KR" sz="1800" b="0" spc="-150" dirty="0" smtClean="0"/>
                    </a:p>
                  </a:txBody>
                  <a:tcPr marL="86993" marR="86993" marT="43496" marB="43496" anchor="ctr"/>
                </a:tc>
              </a:tr>
            </a:tbl>
          </a:graphicData>
        </a:graphic>
      </p:graphicFrame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17" name="그룹 16"/>
          <p:cNvGrpSpPr/>
          <p:nvPr/>
        </p:nvGrpSpPr>
        <p:grpSpPr>
          <a:xfrm>
            <a:off x="1071538" y="3786190"/>
            <a:ext cx="2214578" cy="1643074"/>
            <a:chOff x="1571604" y="3857628"/>
            <a:chExt cx="2214578" cy="1643074"/>
          </a:xfrm>
        </p:grpSpPr>
        <p:sp>
          <p:nvSpPr>
            <p:cNvPr id="14" name="타원형 설명선 13"/>
            <p:cNvSpPr/>
            <p:nvPr/>
          </p:nvSpPr>
          <p:spPr>
            <a:xfrm>
              <a:off x="1571604" y="3857628"/>
              <a:ext cx="2214578" cy="1643074"/>
            </a:xfrm>
            <a:prstGeom prst="wedgeEllipseCallout">
              <a:avLst>
                <a:gd name="adj1" fmla="val 56400"/>
                <a:gd name="adj2" fmla="val 40757"/>
              </a:avLst>
            </a:prstGeom>
            <a:solidFill>
              <a:schemeClr val="bg1"/>
            </a:solidFill>
            <a:ln>
              <a:solidFill>
                <a:srgbClr val="C00000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28794" y="4071942"/>
              <a:ext cx="16430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/>
                <a:t>할머니</a:t>
              </a:r>
              <a:r>
                <a:rPr lang="en-US" altLang="ko-KR" dirty="0" smtClean="0"/>
                <a:t>! </a:t>
              </a:r>
              <a:r>
                <a:rPr lang="ko-KR" altLang="en-US" dirty="0" smtClean="0"/>
                <a:t>고향 전라도에서는</a:t>
              </a:r>
              <a:endParaRPr lang="en-US" altLang="ko-KR" dirty="0" smtClean="0"/>
            </a:p>
            <a:p>
              <a:r>
                <a:rPr lang="ko-KR" altLang="en-US" dirty="0" smtClean="0"/>
                <a:t>젓갈로 </a:t>
              </a:r>
              <a:r>
                <a:rPr lang="ko-KR" altLang="en-US" dirty="0" err="1" smtClean="0"/>
                <a:t>뭐해먹어요</a:t>
              </a:r>
              <a:r>
                <a:rPr lang="en-US" altLang="ko-KR" dirty="0" smtClean="0"/>
                <a:t>?</a:t>
              </a: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5786446" y="3571876"/>
            <a:ext cx="2143140" cy="1714512"/>
            <a:chOff x="6112703" y="3674211"/>
            <a:chExt cx="2143140" cy="1714512"/>
          </a:xfrm>
        </p:grpSpPr>
        <p:sp>
          <p:nvSpPr>
            <p:cNvPr id="12" name="타원형 설명선 11"/>
            <p:cNvSpPr/>
            <p:nvPr/>
          </p:nvSpPr>
          <p:spPr>
            <a:xfrm rot="887683">
              <a:off x="6112703" y="3674211"/>
              <a:ext cx="2143140" cy="1714512"/>
            </a:xfrm>
            <a:prstGeom prst="wedgeEllipseCallout">
              <a:avLst>
                <a:gd name="adj1" fmla="val -44583"/>
                <a:gd name="adj2" fmla="val 53530"/>
              </a:avLst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55579" y="3817087"/>
              <a:ext cx="178595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pc="-150" dirty="0" smtClean="0"/>
                <a:t>전라도에서 젓갈 그대로도 </a:t>
              </a:r>
              <a:r>
                <a:rPr lang="ko-KR" altLang="en-US" spc="-150" dirty="0" err="1" smtClean="0"/>
                <a:t>많이먹고</a:t>
              </a:r>
              <a:r>
                <a:rPr lang="ko-KR" altLang="en-US" spc="-150" dirty="0" smtClean="0"/>
                <a:t> </a:t>
              </a:r>
              <a:r>
                <a:rPr lang="ko-KR" altLang="en-US" spc="-150" dirty="0" err="1" smtClean="0"/>
                <a:t>째로</a:t>
              </a:r>
              <a:r>
                <a:rPr lang="ko-KR" altLang="en-US" spc="-150" dirty="0" smtClean="0"/>
                <a:t> 밥이랑 비벼 먹기도 </a:t>
              </a:r>
              <a:r>
                <a:rPr lang="ko-KR" altLang="en-US" spc="-150" dirty="0" err="1" smtClean="0"/>
                <a:t>하쟤</a:t>
              </a:r>
              <a:r>
                <a:rPr lang="en-US" altLang="ko-KR" spc="-150" dirty="0" smtClean="0"/>
                <a:t>~</a:t>
              </a:r>
              <a:endParaRPr lang="ko-KR" altLang="en-US" spc="-15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5059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solidFill>
            <a:srgbClr val="C00000"/>
          </a:solidFill>
        </a:ln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 kumimoji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defRPr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630</Words>
  <Application>Microsoft Office PowerPoint</Application>
  <PresentationFormat>화면 슬라이드 쇼(4:3)</PresentationFormat>
  <Paragraphs>119</Paragraphs>
  <Slides>14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15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59</cp:revision>
  <dcterms:created xsi:type="dcterms:W3CDTF">2014-08-07T03:27:48Z</dcterms:created>
  <dcterms:modified xsi:type="dcterms:W3CDTF">2014-08-18T07:58:21Z</dcterms:modified>
</cp:coreProperties>
</file>