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8" r:id="rId22"/>
    <p:sldId id="279" r:id="rId23"/>
    <p:sldId id="281" r:id="rId24"/>
    <p:sldId id="282" r:id="rId25"/>
    <p:sldId id="283" r:id="rId26"/>
    <p:sldId id="284" r:id="rId27"/>
    <p:sldId id="286" r:id="rId28"/>
    <p:sldId id="285" r:id="rId29"/>
    <p:sldId id="287" r:id="rId30"/>
    <p:sldId id="288" r:id="rId31"/>
    <p:sldId id="289" r:id="rId32"/>
    <p:sldId id="290" r:id="rId33"/>
    <p:sldId id="292" r:id="rId34"/>
    <p:sldId id="293" r:id="rId35"/>
    <p:sldId id="277" r:id="rId36"/>
    <p:sldId id="294" r:id="rId3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5F5F5F"/>
    <a:srgbClr val="F0720A"/>
    <a:srgbClr val="305480"/>
    <a:srgbClr val="6B8537"/>
    <a:srgbClr val="FBF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118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8325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681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116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531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20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96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853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3900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6195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633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BAE9A-4442-4F10-9E18-31675423F16C}" type="datetimeFigureOut">
              <a:rPr lang="ko-KR" altLang="en-US" smtClean="0"/>
              <a:t>2013-08-12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1D11A-8541-49E4-8212-6DCC651B15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56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3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image" Target="../media/image1.png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image" Target="../media/image1.png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slide" Target="slide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slide" Target="slide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1901" y="2052717"/>
            <a:ext cx="85805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/>
              <a:t>키보드에서 </a:t>
            </a:r>
            <a:r>
              <a:rPr lang="en-US" altLang="ko-KR" sz="3600" b="1" dirty="0" smtClean="0"/>
              <a:t>F5</a:t>
            </a:r>
            <a:r>
              <a:rPr lang="ko-KR" altLang="en-US" sz="3600" b="1" dirty="0" smtClean="0"/>
              <a:t>버튼을 눌러주십시오</a:t>
            </a:r>
            <a:r>
              <a:rPr lang="en-US" altLang="ko-KR" sz="3600" b="1" dirty="0" smtClean="0"/>
              <a:t>.</a:t>
            </a:r>
          </a:p>
          <a:p>
            <a:pPr algn="ctr"/>
            <a:r>
              <a:rPr lang="ko-KR" altLang="en-US" sz="3600" b="1" dirty="0" smtClean="0"/>
              <a:t>프로젠테이션이 바로 시작됩니다</a:t>
            </a:r>
            <a:r>
              <a:rPr lang="en-US" altLang="ko-KR" sz="3600" b="1" dirty="0" smtClean="0"/>
              <a:t>.</a:t>
            </a:r>
            <a:endParaRPr lang="ko-KR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26414" y="944721"/>
            <a:ext cx="21515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 smtClean="0">
                <a:solidFill>
                  <a:srgbClr val="FF0000"/>
                </a:solidFill>
              </a:rPr>
              <a:t>알림</a:t>
            </a:r>
            <a:r>
              <a:rPr lang="en-US" altLang="ko-KR" sz="6600" b="1" dirty="0" smtClean="0">
                <a:solidFill>
                  <a:srgbClr val="FF0000"/>
                </a:solidFill>
              </a:rPr>
              <a:t>!</a:t>
            </a:r>
            <a:endParaRPr lang="ko-KR" altLang="en-US" sz="6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73480" y="3564885"/>
            <a:ext cx="485742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/>
              <a:t>철도 스마트 내비게이션 </a:t>
            </a:r>
            <a:r>
              <a:rPr lang="en-US" altLang="ko-KR" sz="2800" b="1" dirty="0" smtClean="0"/>
              <a:t>App</a:t>
            </a:r>
          </a:p>
          <a:p>
            <a:pPr algn="ctr"/>
            <a:r>
              <a:rPr lang="ko-KR" altLang="en-US" b="1" dirty="0" smtClean="0"/>
              <a:t>오성민 서종광 김태영 황훈</a:t>
            </a:r>
            <a:endParaRPr lang="ko-KR" altLang="en-US" b="1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41" y="4653136"/>
            <a:ext cx="2936530" cy="201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6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36" y="1196752"/>
            <a:ext cx="2954052" cy="46805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6518448" y="3481843"/>
            <a:ext cx="2376264" cy="2899487"/>
            <a:chOff x="6518448" y="1772816"/>
            <a:chExt cx="2376264" cy="4608514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1772816"/>
              <a:ext cx="2376264" cy="4608514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코레일 톡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승차권 발권 페이지로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이동하였습니다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이곳에서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예약하기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를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눌러 발권을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하면 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1911" y="185530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오각형 22">
            <a:hlinkClick r:id="" action="ppaction://hlinkshowjump?jump=nextslide"/>
          </p:cNvPr>
          <p:cNvSpPr/>
          <p:nvPr/>
        </p:nvSpPr>
        <p:spPr>
          <a:xfrm>
            <a:off x="7985881" y="5949280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32313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2207139"/>
            <a:ext cx="2376264" cy="4174190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처음페이지로 왔습니다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아까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현재 이용중인 구간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에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없음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이라 표시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됬었는데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지금은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영등포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&gt;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수원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이라 표시됩니다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저 버튼을 눌러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아까와같이 상세안내를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받을 수 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</p:grpSpPr>
        <p:sp>
          <p:nvSpPr>
            <p:cNvPr id="17" name="모서리가 접힌 도형 16"/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  <a:effectLst/>
        </p:grpSpPr>
        <p:sp>
          <p:nvSpPr>
            <p:cNvPr id="16" name="모서리가 접힌 도형 15">
              <a:hlinkClick r:id="" action="ppaction://hlinkshowjump?jump=nextslide"/>
            </p:cNvPr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hlinkClick r:id="" action="ppaction://hlinkshowjump?jump=nextslide"/>
            </p:cNvPr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</p:grpSpPr>
        <p:sp>
          <p:nvSpPr>
            <p:cNvPr id="18" name="모서리가 접힌 도형 17"/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5316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/>
                <a:t>근처역</a:t>
              </a:r>
              <a:endParaRPr lang="en-US" altLang="ko-KR" dirty="0"/>
            </a:p>
            <a:p>
              <a:pPr algn="ctr"/>
              <a:r>
                <a:rPr lang="ko-KR" altLang="en-US" dirty="0"/>
                <a:t>찾기</a:t>
              </a:r>
              <a:endParaRPr lang="en-US" altLang="ko-KR" dirty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2400" dirty="0" smtClean="0"/>
              <a:t>영등포</a:t>
            </a:r>
            <a:r>
              <a:rPr lang="en-US" altLang="ko-KR" sz="2400" dirty="0" smtClean="0"/>
              <a:t>&gt;</a:t>
            </a:r>
            <a:r>
              <a:rPr lang="ko-KR" altLang="en-US" sz="2400" dirty="0" smtClean="0"/>
              <a:t>수원</a:t>
            </a:r>
            <a:endParaRPr lang="en-US" altLang="ko-KR" sz="2400" dirty="0" smtClean="0"/>
          </a:p>
          <a:p>
            <a:r>
              <a:rPr lang="en-US" altLang="ko-KR" sz="1050" dirty="0" smtClean="0"/>
              <a:t>(</a:t>
            </a:r>
            <a:r>
              <a:rPr lang="ko-KR" altLang="en-US" sz="1050" dirty="0" smtClean="0"/>
              <a:t>무궁화호</a:t>
            </a:r>
            <a:r>
              <a:rPr lang="en-US" altLang="ko-KR" sz="1050" dirty="0" smtClean="0"/>
              <a:t>)</a:t>
            </a:r>
            <a:endParaRPr lang="ko-KR" altLang="en-US" sz="1050" dirty="0"/>
          </a:p>
        </p:txBody>
      </p:sp>
      <p:sp>
        <p:nvSpPr>
          <p:cNvPr id="30" name="오각형 29">
            <a:hlinkClick r:id="" action="ppaction://hlinkshowjump?jump=nextslide"/>
          </p:cNvPr>
          <p:cNvSpPr/>
          <p:nvPr/>
        </p:nvSpPr>
        <p:spPr>
          <a:xfrm>
            <a:off x="7985881" y="5949280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361674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2207139"/>
            <a:ext cx="2376264" cy="4174190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예시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: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출발역을</a:t>
              </a:r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7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호선 부평구청역으로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바꿔보았습니다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이와같이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지하철과 여객열차를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연동해서 경로를 안내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받을 수 있다는것을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알 수 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</p:grpSpPr>
        <p:sp>
          <p:nvSpPr>
            <p:cNvPr id="17" name="모서리가 접힌 도형 16"/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  <a:effectLst/>
        </p:grpSpPr>
        <p:sp>
          <p:nvSpPr>
            <p:cNvPr id="16" name="모서리가 접힌 도형 15">
              <a:hlinkClick r:id="" action="ppaction://hlinkshowjump?jump=nextslide"/>
            </p:cNvPr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hlinkClick r:id="" action="ppaction://hlinkshowjump?jump=nextslide"/>
            </p:cNvPr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</p:grpSpPr>
        <p:sp>
          <p:nvSpPr>
            <p:cNvPr id="18" name="모서리가 접힌 도형 17"/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5316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/>
                <a:t>근처역</a:t>
              </a:r>
              <a:endParaRPr lang="en-US" altLang="ko-KR" dirty="0"/>
            </a:p>
            <a:p>
              <a:pPr algn="ctr"/>
              <a:r>
                <a:rPr lang="ko-KR" altLang="en-US" dirty="0"/>
                <a:t>찾기</a:t>
              </a:r>
              <a:endParaRPr lang="en-US" altLang="ko-KR" dirty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2400" dirty="0" smtClean="0"/>
              <a:t>부평구</a:t>
            </a:r>
            <a:r>
              <a:rPr lang="ko-KR" altLang="en-US" sz="2400" dirty="0"/>
              <a:t>청</a:t>
            </a:r>
            <a:r>
              <a:rPr lang="en-US" altLang="ko-KR" sz="2400" dirty="0" smtClean="0"/>
              <a:t>&gt;</a:t>
            </a:r>
            <a:r>
              <a:rPr lang="ko-KR" altLang="en-US" sz="2400" dirty="0" smtClean="0"/>
              <a:t>수원</a:t>
            </a:r>
            <a:endParaRPr lang="en-US" altLang="ko-KR" sz="2400" dirty="0" smtClean="0"/>
          </a:p>
          <a:p>
            <a:r>
              <a:rPr lang="en-US" altLang="ko-KR" sz="1050" dirty="0" smtClean="0"/>
              <a:t>(7</a:t>
            </a:r>
            <a:r>
              <a:rPr lang="ko-KR" altLang="en-US" sz="1050" dirty="0" smtClean="0"/>
              <a:t>호선</a:t>
            </a:r>
            <a:r>
              <a:rPr lang="en-US" altLang="ko-KR" sz="1050" dirty="0" smtClean="0"/>
              <a:t>)&gt;(1</a:t>
            </a:r>
            <a:r>
              <a:rPr lang="ko-KR" altLang="en-US" sz="1050" dirty="0" smtClean="0"/>
              <a:t>호선</a:t>
            </a:r>
            <a:r>
              <a:rPr lang="en-US" altLang="ko-KR" sz="1050" dirty="0" smtClean="0"/>
              <a:t>)&gt;(</a:t>
            </a:r>
            <a:r>
              <a:rPr lang="ko-KR" altLang="en-US" sz="1050" dirty="0" smtClean="0"/>
              <a:t>무궁화호</a:t>
            </a:r>
            <a:r>
              <a:rPr lang="en-US" altLang="ko-KR" sz="1050" dirty="0" smtClean="0"/>
              <a:t>)</a:t>
            </a:r>
            <a:endParaRPr lang="ko-KR" altLang="en-US" sz="1050" dirty="0"/>
          </a:p>
        </p:txBody>
      </p:sp>
      <p:sp>
        <p:nvSpPr>
          <p:cNvPr id="30" name="오각형 29">
            <a:hlinkClick r:id="" action="ppaction://hlinkshowjump?jump=nextslide"/>
          </p:cNvPr>
          <p:cNvSpPr/>
          <p:nvPr/>
        </p:nvSpPr>
        <p:spPr>
          <a:xfrm>
            <a:off x="7985881" y="5949280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151695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87824" y="1260142"/>
            <a:ext cx="2808312" cy="4473115"/>
          </a:xfrm>
          <a:prstGeom prst="rect">
            <a:avLst/>
          </a:prstGeom>
          <a:solidFill>
            <a:schemeClr val="tx2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부평구</a:t>
            </a:r>
            <a:r>
              <a:rPr lang="ko-KR" altLang="en-US" dirty="0">
                <a:solidFill>
                  <a:schemeClr val="bg1"/>
                </a:solidFill>
              </a:rPr>
              <a:t>청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7</a:t>
            </a:r>
            <a:r>
              <a:rPr lang="ko-KR" altLang="en-US" sz="1100" dirty="0" smtClean="0">
                <a:solidFill>
                  <a:schemeClr val="bg1"/>
                </a:solidFill>
              </a:rPr>
              <a:t>호선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  <a:r>
              <a:rPr lang="en-US" altLang="ko-KR" sz="1100" dirty="0" smtClean="0">
                <a:solidFill>
                  <a:schemeClr val="bg1"/>
                </a:solidFill>
              </a:rPr>
              <a:t>&gt; 1</a:t>
            </a:r>
            <a:r>
              <a:rPr lang="ko-KR" altLang="en-US" sz="1100" dirty="0" smtClean="0">
                <a:solidFill>
                  <a:schemeClr val="bg1"/>
                </a:solidFill>
              </a:rPr>
              <a:t>호선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  <a:r>
              <a:rPr lang="en-US" altLang="ko-KR" sz="1100" dirty="0" smtClean="0">
                <a:solidFill>
                  <a:schemeClr val="bg1"/>
                </a:solidFill>
              </a:rPr>
              <a:t>&gt;</a:t>
            </a:r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   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1</a:t>
            </a:r>
            <a:r>
              <a:rPr lang="ko-KR" altLang="en-US" sz="1100" dirty="0" smtClean="0">
                <a:solidFill>
                  <a:schemeClr val="bg1"/>
                </a:solidFill>
              </a:rPr>
              <a:t>시간 </a:t>
            </a:r>
            <a:r>
              <a:rPr lang="en-US" altLang="ko-KR" sz="1100" dirty="0">
                <a:solidFill>
                  <a:schemeClr val="bg1"/>
                </a:solidFill>
              </a:rPr>
              <a:t>3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(33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+10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+ 20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 </a:t>
            </a:r>
            <a:r>
              <a:rPr lang="ko-KR" altLang="en-US" sz="1100" dirty="0" smtClean="0">
                <a:solidFill>
                  <a:schemeClr val="bg1"/>
                </a:solidFill>
              </a:rPr>
              <a:t>현금 </a:t>
            </a:r>
            <a:r>
              <a:rPr lang="en-US" altLang="ko-KR" sz="1100" dirty="0" smtClean="0">
                <a:solidFill>
                  <a:schemeClr val="bg1"/>
                </a:solidFill>
              </a:rPr>
              <a:t>/3850</a:t>
            </a:r>
            <a:r>
              <a:rPr lang="ko-KR" altLang="en-US" sz="1100" dirty="0" smtClean="0">
                <a:solidFill>
                  <a:schemeClr val="bg1"/>
                </a:solidFill>
              </a:rPr>
              <a:t>원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>
                <a:solidFill>
                  <a:schemeClr val="bg1"/>
                </a:solidFill>
              </a:rPr>
              <a:t> </a:t>
            </a:r>
            <a:r>
              <a:rPr lang="en-US" altLang="ko-KR" sz="1100" dirty="0" smtClean="0">
                <a:solidFill>
                  <a:schemeClr val="bg1"/>
                </a:solidFill>
              </a:rPr>
              <a:t>        </a:t>
            </a:r>
            <a:r>
              <a:rPr lang="ko-KR" altLang="en-US" sz="1100" dirty="0" smtClean="0">
                <a:solidFill>
                  <a:schemeClr val="bg1"/>
                </a:solidFill>
              </a:rPr>
              <a:t>카드</a:t>
            </a:r>
            <a:r>
              <a:rPr lang="en-US" altLang="ko-KR" sz="1100" dirty="0" smtClean="0">
                <a:solidFill>
                  <a:schemeClr val="bg1"/>
                </a:solidFill>
              </a:rPr>
              <a:t>/ 3950</a:t>
            </a:r>
            <a:r>
              <a:rPr lang="ko-KR" altLang="en-US" sz="1100" dirty="0" smtClean="0">
                <a:solidFill>
                  <a:schemeClr val="bg1"/>
                </a:solidFill>
              </a:rPr>
              <a:t>원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</a:t>
            </a:r>
            <a:r>
              <a:rPr lang="ko-KR" altLang="en-US" sz="1100" dirty="0" smtClean="0">
                <a:solidFill>
                  <a:schemeClr val="bg1"/>
                </a:solidFill>
              </a:rPr>
              <a:t>자세한 정보</a:t>
            </a:r>
            <a:r>
              <a:rPr lang="en-US" altLang="ko-KR" sz="1100" dirty="0" smtClean="0">
                <a:solidFill>
                  <a:schemeClr val="bg1"/>
                </a:solidFill>
              </a:rPr>
              <a:t>----------------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부평구청역 </a:t>
            </a:r>
            <a:r>
              <a:rPr lang="en-US" altLang="ko-KR" sz="1100" dirty="0" smtClean="0">
                <a:solidFill>
                  <a:schemeClr val="bg1"/>
                </a:solidFill>
              </a:rPr>
              <a:t>7</a:t>
            </a:r>
            <a:r>
              <a:rPr lang="ko-KR" altLang="en-US" sz="1100" dirty="0" smtClean="0">
                <a:solidFill>
                  <a:schemeClr val="bg1"/>
                </a:solidFill>
              </a:rPr>
              <a:t>호선 장암행 </a:t>
            </a:r>
            <a:r>
              <a:rPr lang="en-US" altLang="ko-KR" sz="1100" dirty="0" smtClean="0">
                <a:solidFill>
                  <a:schemeClr val="bg1"/>
                </a:solidFill>
              </a:rPr>
              <a:t>12:38</a:t>
            </a:r>
          </a:p>
          <a:p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(</a:t>
            </a:r>
            <a:r>
              <a:rPr lang="ko-KR" altLang="en-US" sz="1100" dirty="0" smtClean="0">
                <a:solidFill>
                  <a:schemeClr val="bg1"/>
                </a:solidFill>
              </a:rPr>
              <a:t>환승시간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5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/ </a:t>
            </a:r>
            <a:r>
              <a:rPr lang="ko-KR" altLang="en-US" sz="1100" dirty="0" smtClean="0">
                <a:solidFill>
                  <a:schemeClr val="bg1"/>
                </a:solidFill>
              </a:rPr>
              <a:t>대기시간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3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온수역 </a:t>
            </a:r>
            <a:r>
              <a:rPr lang="en-US" altLang="ko-KR" sz="1100" dirty="0" smtClean="0">
                <a:solidFill>
                  <a:schemeClr val="bg1"/>
                </a:solidFill>
              </a:rPr>
              <a:t>1</a:t>
            </a:r>
            <a:r>
              <a:rPr lang="ko-KR" altLang="en-US" sz="1100" dirty="0" smtClean="0">
                <a:solidFill>
                  <a:schemeClr val="bg1"/>
                </a:solidFill>
              </a:rPr>
              <a:t>호선 양주행 </a:t>
            </a:r>
            <a:r>
              <a:rPr lang="en-US" altLang="ko-KR" sz="1100" dirty="0" smtClean="0">
                <a:solidFill>
                  <a:schemeClr val="bg1"/>
                </a:solidFill>
              </a:rPr>
              <a:t>12:59</a:t>
            </a:r>
          </a:p>
          <a:p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(</a:t>
            </a:r>
            <a:r>
              <a:rPr lang="ko-KR" altLang="en-US" sz="1100" dirty="0" smtClean="0">
                <a:solidFill>
                  <a:schemeClr val="bg1"/>
                </a:solidFill>
              </a:rPr>
              <a:t>환승시간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5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/ </a:t>
            </a:r>
            <a:r>
              <a:rPr lang="ko-KR" altLang="en-US" sz="1100" dirty="0" smtClean="0">
                <a:solidFill>
                  <a:schemeClr val="bg1"/>
                </a:solidFill>
              </a:rPr>
              <a:t>대기시간 </a:t>
            </a:r>
            <a:r>
              <a:rPr lang="en-US" altLang="ko-KR" sz="1100" dirty="0">
                <a:solidFill>
                  <a:schemeClr val="bg1"/>
                </a:solidFill>
              </a:rPr>
              <a:t>1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영등포역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여수엑스포행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영등포 </a:t>
            </a:r>
            <a:r>
              <a:rPr lang="en-US" altLang="ko-KR" sz="1100" dirty="0" smtClean="0">
                <a:solidFill>
                  <a:schemeClr val="bg1"/>
                </a:solidFill>
              </a:rPr>
              <a:t>13:21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수   원 </a:t>
            </a:r>
            <a:r>
              <a:rPr lang="en-US" altLang="ko-KR" sz="1100" dirty="0" smtClean="0">
                <a:solidFill>
                  <a:schemeClr val="bg1"/>
                </a:solidFill>
              </a:rPr>
              <a:t>13:41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운임요금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r>
              <a:rPr lang="en-US" altLang="ko-KR" sz="1100" dirty="0" smtClean="0">
                <a:solidFill>
                  <a:schemeClr val="bg1"/>
                </a:solidFill>
              </a:rPr>
              <a:t>(</a:t>
            </a:r>
            <a:r>
              <a:rPr lang="ko-KR" altLang="en-US" sz="1100" dirty="0" smtClean="0">
                <a:solidFill>
                  <a:schemeClr val="bg1"/>
                </a:solidFill>
              </a:rPr>
              <a:t>일반실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-------------------------------------------</a:t>
            </a: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경로안내 </a:t>
            </a:r>
            <a:r>
              <a:rPr lang="en-US" altLang="ko-KR" sz="1100" dirty="0" smtClean="0">
                <a:solidFill>
                  <a:schemeClr val="bg1"/>
                </a:solidFill>
              </a:rPr>
              <a:t>: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부평구청</a:t>
            </a:r>
            <a:r>
              <a:rPr lang="ko-KR" altLang="en-US" sz="1100" u="sng" dirty="0">
                <a:solidFill>
                  <a:schemeClr val="bg1"/>
                </a:solidFill>
              </a:rPr>
              <a:t>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에서 </a:t>
            </a:r>
            <a:r>
              <a:rPr lang="en-US" altLang="ko-KR" sz="1100" dirty="0" smtClean="0">
                <a:solidFill>
                  <a:schemeClr val="bg1"/>
                </a:solidFill>
              </a:rPr>
              <a:t>12</a:t>
            </a:r>
            <a:r>
              <a:rPr lang="ko-KR" altLang="en-US" sz="1100" dirty="0" smtClean="0">
                <a:solidFill>
                  <a:schemeClr val="bg1"/>
                </a:solidFill>
              </a:rPr>
              <a:t>시 </a:t>
            </a:r>
            <a:r>
              <a:rPr lang="en-US" altLang="ko-KR" sz="1100" dirty="0" smtClean="0">
                <a:solidFill>
                  <a:schemeClr val="bg1"/>
                </a:solidFill>
              </a:rPr>
              <a:t>38</a:t>
            </a:r>
            <a:r>
              <a:rPr lang="ko-KR" altLang="en-US" sz="1100" dirty="0" smtClean="0">
                <a:solidFill>
                  <a:schemeClr val="bg1"/>
                </a:solidFill>
              </a:rPr>
              <a:t>분에 출발하는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장암행 전동차에 탑승 후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온수역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 도착하면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8</a:t>
            </a:r>
            <a:r>
              <a:rPr lang="ko-KR" altLang="en-US" sz="1100" dirty="0" smtClean="0">
                <a:solidFill>
                  <a:schemeClr val="bg1"/>
                </a:solidFill>
              </a:rPr>
              <a:t>번객차 </a:t>
            </a:r>
            <a:r>
              <a:rPr lang="en-US" altLang="ko-KR" sz="1100" dirty="0" smtClean="0">
                <a:solidFill>
                  <a:schemeClr val="bg1"/>
                </a:solidFill>
              </a:rPr>
              <a:t>4</a:t>
            </a:r>
            <a:r>
              <a:rPr lang="ko-KR" altLang="en-US" sz="1100" dirty="0" smtClean="0">
                <a:solidFill>
                  <a:schemeClr val="bg1"/>
                </a:solidFill>
              </a:rPr>
              <a:t>번문에서 내립니다</a:t>
            </a:r>
            <a:r>
              <a:rPr lang="en-US" altLang="ko-KR" sz="1100" dirty="0" smtClean="0">
                <a:solidFill>
                  <a:schemeClr val="bg1"/>
                </a:solidFill>
              </a:rPr>
              <a:t>. (</a:t>
            </a:r>
            <a:r>
              <a:rPr lang="ko-KR" altLang="en-US" sz="1100" dirty="0" smtClean="0">
                <a:solidFill>
                  <a:schemeClr val="bg1"/>
                </a:solidFill>
              </a:rPr>
              <a:t>빠른환승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</a:p>
          <a:p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모서리가 둥근 직사각형 26">
            <a:hlinkClick r:id="" action="ppaction://hlinkshowjump?jump=previousslide"/>
          </p:cNvPr>
          <p:cNvSpPr/>
          <p:nvPr/>
        </p:nvSpPr>
        <p:spPr>
          <a:xfrm>
            <a:off x="4720515" y="1285993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뒤로가기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6518448" y="2207139"/>
            <a:ext cx="2376264" cy="4174190"/>
            <a:chOff x="6518448" y="3573018"/>
            <a:chExt cx="2376264" cy="2808312"/>
          </a:xfrm>
        </p:grpSpPr>
        <p:sp>
          <p:nvSpPr>
            <p:cNvPr id="19" name="모서리가 둥근 사각형 설명선 18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예시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: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출발역을</a:t>
              </a:r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7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호선 부평구청역으로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바꿔보았습니다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이와같이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지하철과 여객열차를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연동해서 경로를 안내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받을 수 있다는것을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알 수 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2" name="오각형 21">
            <a:hlinkClick r:id="" action="ppaction://hlinkshowjump?jump=nextslide"/>
          </p:cNvPr>
          <p:cNvSpPr/>
          <p:nvPr/>
        </p:nvSpPr>
        <p:spPr>
          <a:xfrm>
            <a:off x="7985881" y="5949280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3119430" y="5947717"/>
            <a:ext cx="2532690" cy="364892"/>
          </a:xfrm>
          <a:prstGeom prst="wedgeRoundRectCallout">
            <a:avLst>
              <a:gd name="adj1" fmla="val 20910"/>
              <a:gd name="adj2" fmla="val -93836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더 내용이 있으나</a:t>
            </a:r>
            <a:r>
              <a:rPr lang="en-US" altLang="ko-KR" sz="1100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예시이므로 여기까지만 보여집니다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41970" y="1230055"/>
            <a:ext cx="2532690" cy="3567097"/>
            <a:chOff x="41970" y="1230055"/>
            <a:chExt cx="2532690" cy="3567097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41970" y="1230055"/>
              <a:ext cx="2532690" cy="356709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모서리가 둥근 사각형 설명선 23"/>
            <p:cNvSpPr/>
            <p:nvPr/>
          </p:nvSpPr>
          <p:spPr>
            <a:xfrm>
              <a:off x="41970" y="1230055"/>
              <a:ext cx="2532690" cy="699235"/>
            </a:xfrm>
            <a:prstGeom prst="wedgeRoundRectCallout">
              <a:avLst>
                <a:gd name="adj1" fmla="val 63407"/>
                <a:gd name="adj2" fmla="val 16502"/>
                <a:gd name="adj3" fmla="val 16667"/>
              </a:avLst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예시용 그래픽 입니다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.</a:t>
              </a:r>
            </a:p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실제로 제작시에는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1100" dirty="0" smtClean="0">
                  <a:solidFill>
                    <a:schemeClr val="tx1"/>
                  </a:solidFill>
                </a:rPr>
                <a:t>아래와 같이 보여집니다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.</a:t>
              </a:r>
              <a:r>
                <a:rPr lang="ko-KR" altLang="en-US" sz="1100" dirty="0" smtClean="0">
                  <a:solidFill>
                    <a:schemeClr val="tx1"/>
                  </a:solidFill>
                </a:rPr>
                <a:t> 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44141" y="2070799"/>
              <a:ext cx="2148282" cy="5322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 sz="1200" dirty="0" smtClean="0">
                  <a:solidFill>
                    <a:schemeClr val="tx1"/>
                  </a:solidFill>
                </a:rPr>
                <a:t>부평구청 장암행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r"/>
              <a:r>
                <a:rPr lang="en-US" altLang="ko-KR" dirty="0" smtClean="0">
                  <a:solidFill>
                    <a:schemeClr val="tx1"/>
                  </a:solidFill>
                </a:rPr>
                <a:t>12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시 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38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분 출발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타원 12"/>
            <p:cNvSpPr/>
            <p:nvPr/>
          </p:nvSpPr>
          <p:spPr>
            <a:xfrm>
              <a:off x="164779" y="2070799"/>
              <a:ext cx="523199" cy="532232"/>
            </a:xfrm>
            <a:prstGeom prst="ellipse">
              <a:avLst/>
            </a:prstGeom>
            <a:solidFill>
              <a:srgbClr val="6B85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/>
                <a:t>7</a:t>
              </a:r>
              <a:endParaRPr lang="ko-KR" altLang="en-US" b="1" dirty="0"/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361881" y="3033918"/>
              <a:ext cx="2148282" cy="5322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 sz="1200" dirty="0" smtClean="0">
                  <a:solidFill>
                    <a:schemeClr val="tx1"/>
                  </a:solidFill>
                </a:rPr>
                <a:t>온수 양주행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r"/>
              <a:r>
                <a:rPr lang="en-US" altLang="ko-KR" dirty="0" smtClean="0">
                  <a:solidFill>
                    <a:schemeClr val="tx1"/>
                  </a:solidFill>
                </a:rPr>
                <a:t>12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시 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59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분 출발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타원 29"/>
            <p:cNvSpPr/>
            <p:nvPr/>
          </p:nvSpPr>
          <p:spPr>
            <a:xfrm>
              <a:off x="182519" y="3033918"/>
              <a:ext cx="523199" cy="532232"/>
            </a:xfrm>
            <a:prstGeom prst="ellipse">
              <a:avLst/>
            </a:prstGeom>
            <a:solidFill>
              <a:srgbClr val="3054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/>
                <a:t>1</a:t>
              </a:r>
              <a:endParaRPr lang="ko-KR" altLang="en-US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302" y="2603031"/>
              <a:ext cx="187423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9</a:t>
              </a:r>
              <a:r>
                <a:rPr lang="ko-KR" altLang="en-US" sz="1100" dirty="0" smtClean="0"/>
                <a:t>개역 </a:t>
              </a:r>
              <a:r>
                <a:rPr lang="en-US" altLang="ko-KR" sz="1100" dirty="0" smtClean="0"/>
                <a:t>13</a:t>
              </a:r>
              <a:r>
                <a:rPr lang="ko-KR" altLang="en-US" sz="1100" dirty="0" smtClean="0"/>
                <a:t>분 소요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(</a:t>
              </a:r>
              <a:r>
                <a:rPr lang="ko-KR" altLang="en-US" sz="1100" dirty="0" smtClean="0"/>
                <a:t>빠른환승 </a:t>
              </a:r>
              <a:r>
                <a:rPr lang="en-US" altLang="ko-KR" sz="1100" dirty="0" smtClean="0"/>
                <a:t>: 8</a:t>
              </a:r>
              <a:r>
                <a:rPr lang="ko-KR" altLang="en-US" sz="1100" dirty="0" smtClean="0"/>
                <a:t>번객차 </a:t>
              </a:r>
              <a:r>
                <a:rPr lang="en-US" altLang="ko-KR" sz="1100" dirty="0" smtClean="0"/>
                <a:t>4</a:t>
              </a:r>
              <a:r>
                <a:rPr lang="ko-KR" altLang="en-US" sz="1100" dirty="0" smtClean="0"/>
                <a:t>번문</a:t>
              </a:r>
              <a:r>
                <a:rPr lang="en-US" altLang="ko-KR" sz="1100" dirty="0" smtClean="0"/>
                <a:t>)</a:t>
              </a:r>
              <a:endParaRPr lang="ko-KR" altLang="en-US" sz="1100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61881" y="3861048"/>
              <a:ext cx="2148282" cy="53223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ko-KR" altLang="en-US" sz="1200" dirty="0" smtClean="0">
                  <a:solidFill>
                    <a:schemeClr val="tx1"/>
                  </a:solidFill>
                </a:rPr>
                <a:t>영등포 여수엑스포행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r"/>
              <a:r>
                <a:rPr lang="en-US" altLang="ko-KR" dirty="0" smtClean="0">
                  <a:solidFill>
                    <a:schemeClr val="tx1"/>
                  </a:solidFill>
                </a:rPr>
                <a:t>13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시 </a:t>
              </a:r>
              <a:r>
                <a:rPr lang="en-US" altLang="ko-KR" dirty="0" smtClean="0">
                  <a:solidFill>
                    <a:schemeClr val="tx1"/>
                  </a:solidFill>
                </a:rPr>
                <a:t>21</a:t>
              </a:r>
              <a:r>
                <a:rPr lang="ko-KR" altLang="en-US" dirty="0" smtClean="0">
                  <a:solidFill>
                    <a:schemeClr val="tx1"/>
                  </a:solidFill>
                </a:rPr>
                <a:t>분 출발</a:t>
              </a:r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182519" y="3861048"/>
              <a:ext cx="523199" cy="532232"/>
            </a:xfrm>
            <a:prstGeom prst="ellipse">
              <a:avLst/>
            </a:prstGeom>
            <a:solidFill>
              <a:srgbClr val="F072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 smtClean="0"/>
                <a:t>무</a:t>
              </a:r>
              <a:endParaRPr lang="ko-KR" altLang="en-US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9512" y="3573016"/>
              <a:ext cx="12202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6</a:t>
              </a:r>
              <a:r>
                <a:rPr lang="ko-KR" altLang="en-US" sz="1100" dirty="0" smtClean="0"/>
                <a:t>개역 </a:t>
              </a:r>
              <a:r>
                <a:rPr lang="en-US" altLang="ko-KR" sz="1100" dirty="0" smtClean="0"/>
                <a:t>14</a:t>
              </a:r>
              <a:r>
                <a:rPr lang="ko-KR" altLang="en-US" sz="1100" dirty="0" smtClean="0"/>
                <a:t>분 소요</a:t>
              </a:r>
              <a:endParaRPr lang="en-US" altLang="ko-KR" sz="11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51255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오각형 21">
            <a:hlinkClick r:id="" action="ppaction://hlinkshowjump?jump=nextslide"/>
          </p:cNvPr>
          <p:cNvSpPr/>
          <p:nvPr/>
        </p:nvSpPr>
        <p:spPr>
          <a:xfrm>
            <a:off x="7743077" y="4948893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12" y="670942"/>
            <a:ext cx="3046542" cy="35949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73332" y="4862077"/>
            <a:ext cx="6503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스마트폰만 보다가 역을 놓친적이 있으신지</a:t>
            </a:r>
            <a:r>
              <a:rPr lang="en-US" altLang="ko-KR" sz="2400" dirty="0" smtClean="0"/>
              <a:t>...?</a:t>
            </a:r>
            <a:endParaRPr lang="ko-KR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245420" y="4243680"/>
            <a:ext cx="15263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b="1" dirty="0" smtClean="0"/>
              <a:t>질문 </a:t>
            </a:r>
            <a:r>
              <a:rPr lang="en-US" altLang="ko-KR" sz="4000" b="1" dirty="0"/>
              <a:t>:</a:t>
            </a:r>
            <a:endParaRPr lang="ko-KR" altLang="en-US" sz="4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987824" y="6527939"/>
            <a:ext cx="6066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solidFill>
                  <a:schemeClr val="bg1">
                    <a:lumMod val="50000"/>
                  </a:schemeClr>
                </a:solidFill>
              </a:rPr>
              <a:t>사진출처 </a:t>
            </a:r>
            <a:r>
              <a:rPr lang="en-US" altLang="ko-KR" sz="1200" dirty="0" smtClean="0">
                <a:solidFill>
                  <a:schemeClr val="bg1">
                    <a:lumMod val="50000"/>
                  </a:schemeClr>
                </a:solidFill>
              </a:rPr>
              <a:t>: http://article.joins.com/news/article/article.asp?total_id=6855679&amp;ctg=15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89772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73018"/>
            <a:ext cx="2376264" cy="280831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도착역 알림기능을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소개합니다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설정을 눌러주십시오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  <a:effectLst>
            <a:glow rad="101600">
              <a:schemeClr val="bg1">
                <a:alpha val="60000"/>
              </a:schemeClr>
            </a:glow>
          </a:effectLst>
        </p:grpSpPr>
        <p:sp>
          <p:nvSpPr>
            <p:cNvPr id="17" name="모서리가 접힌 도형 16">
              <a:hlinkClick r:id="" action="ppaction://hlinkshowjump?jump=nextslide"/>
            </p:cNvPr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 w="76200">
              <a:noFill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>
              <a:hlinkClick r:id="" action="ppaction://hlinkshowjump?jump=nextslide"/>
            </p:cNvPr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</p:grpSpPr>
        <p:sp>
          <p:nvSpPr>
            <p:cNvPr id="16" name="모서리가 접힌 도형 15"/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</p:grpSpPr>
        <p:sp>
          <p:nvSpPr>
            <p:cNvPr id="18" name="모서리가 접힌 도형 17"/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5316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/>
                <a:t>근처역</a:t>
              </a:r>
              <a:endParaRPr lang="en-US" altLang="ko-KR" dirty="0"/>
            </a:p>
            <a:p>
              <a:pPr algn="ctr"/>
              <a:r>
                <a:rPr lang="ko-KR" altLang="en-US" dirty="0"/>
                <a:t>찾기</a:t>
              </a:r>
              <a:endParaRPr lang="en-US" altLang="ko-KR" dirty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3200" dirty="0" smtClean="0"/>
              <a:t>없</a:t>
            </a:r>
            <a:r>
              <a:rPr lang="ko-KR" altLang="en-US" sz="3200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226572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73018"/>
            <a:ext cx="2376264" cy="280831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알림설정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눌러주십시오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059832" y="1395543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smtClean="0">
                <a:solidFill>
                  <a:schemeClr val="tx1"/>
                </a:solidFill>
              </a:rPr>
              <a:t>언어 및 지역설정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059832" y="2020444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업데이트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059831" y="2694133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smtClean="0">
                <a:solidFill>
                  <a:schemeClr val="tx1"/>
                </a:solidFill>
              </a:rPr>
              <a:t>코레일톡 연동 설정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3" name="직사각형 32">
            <a:hlinkClick r:id="" action="ppaction://hlinkshowjump?jump=nextslide"/>
          </p:cNvPr>
          <p:cNvSpPr/>
          <p:nvPr/>
        </p:nvSpPr>
        <p:spPr>
          <a:xfrm>
            <a:off x="3059831" y="3367822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76200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알림설정</a:t>
            </a:r>
            <a:endParaRPr lang="ko-KR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77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2620564"/>
            <a:ext cx="2376264" cy="3760766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알림설정 페이지입니다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이곳에서 도착역 알림 및</a:t>
              </a:r>
              <a:r>
                <a:rPr lang="en-US" altLang="ko-KR" sz="1400" dirty="0">
                  <a:solidFill>
                    <a:schemeClr val="tx1"/>
                  </a:solidFill>
                </a:rPr>
                <a:t> 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음성안내를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설정 하실 수 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음성안내는 이어폰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착용시에만 작동합니다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도착역 알림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 설정해 주십시오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우측의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버튼을 누르세요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59832" y="1275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알림설정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059832" y="2020444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도착역 알림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983487" y="2132856"/>
            <a:ext cx="668633" cy="288032"/>
            <a:chOff x="4983487" y="2132856"/>
            <a:chExt cx="668633" cy="288032"/>
          </a:xfrm>
        </p:grpSpPr>
        <p:sp>
          <p:nvSpPr>
            <p:cNvPr id="14" name="모서리가 둥근 직사각형 13">
              <a:hlinkClick r:id="" action="ppaction://hlinkshowjump?jump=nextslide"/>
            </p:cNvPr>
            <p:cNvSpPr/>
            <p:nvPr/>
          </p:nvSpPr>
          <p:spPr>
            <a:xfrm>
              <a:off x="4983487" y="2132856"/>
              <a:ext cx="668633" cy="288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>
              <a:hlinkClick r:id="" action="ppaction://hlinkshowjump?jump=nextslide"/>
            </p:cNvPr>
            <p:cNvSpPr/>
            <p:nvPr/>
          </p:nvSpPr>
          <p:spPr>
            <a:xfrm>
              <a:off x="4983487" y="2132856"/>
              <a:ext cx="288032" cy="2880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059832" y="2620564"/>
            <a:ext cx="2664296" cy="916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음성안내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endParaRPr lang="en-US" altLang="ko-KR" sz="900" b="1" dirty="0" smtClean="0">
              <a:solidFill>
                <a:schemeClr val="tx1"/>
              </a:solidFill>
            </a:endParaRPr>
          </a:p>
          <a:p>
            <a:r>
              <a:rPr lang="ko-KR" altLang="en-US" sz="1050" b="1" dirty="0" smtClean="0">
                <a:solidFill>
                  <a:schemeClr val="tx1"/>
                </a:solidFill>
              </a:rPr>
              <a:t>이어폰 연결시 이어폰으로 도착알림 및 경로를 음성 안내합니다</a:t>
            </a:r>
            <a:r>
              <a:rPr lang="en-US" altLang="ko-KR" sz="1050" b="1" dirty="0" smtClean="0">
                <a:solidFill>
                  <a:schemeClr val="tx1"/>
                </a:solidFill>
              </a:rPr>
              <a:t>.</a:t>
            </a:r>
            <a:endParaRPr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4983487" y="2732975"/>
            <a:ext cx="668633" cy="28803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4983487" y="2732975"/>
            <a:ext cx="288032" cy="2880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68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780422"/>
            <a:ext cx="2376264" cy="2600907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음성안내를 함께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사용할지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여부를 묻습니다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확인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 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59832" y="1275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알림설정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059832" y="2020444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도착역 알림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983487" y="2132856"/>
            <a:ext cx="668633" cy="288032"/>
            <a:chOff x="4983487" y="2132856"/>
            <a:chExt cx="668633" cy="288032"/>
          </a:xfrm>
        </p:grpSpPr>
        <p:sp>
          <p:nvSpPr>
            <p:cNvPr id="14" name="모서리가 둥근 직사각형 13">
              <a:hlinkClick r:id="" action="ppaction://hlinkshowjump?jump=nextslide"/>
            </p:cNvPr>
            <p:cNvSpPr/>
            <p:nvPr/>
          </p:nvSpPr>
          <p:spPr>
            <a:xfrm>
              <a:off x="4983487" y="2132856"/>
              <a:ext cx="668633" cy="288032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>
              <a:hlinkClick r:id="" action="ppaction://hlinkshowjump?jump=nextslide"/>
            </p:cNvPr>
            <p:cNvSpPr/>
            <p:nvPr/>
          </p:nvSpPr>
          <p:spPr>
            <a:xfrm>
              <a:off x="5364088" y="2132856"/>
              <a:ext cx="288032" cy="2880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059832" y="2620564"/>
            <a:ext cx="2664296" cy="916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음성안내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endParaRPr lang="en-US" altLang="ko-KR" sz="900" b="1" dirty="0" smtClean="0">
              <a:solidFill>
                <a:schemeClr val="tx1"/>
              </a:solidFill>
            </a:endParaRPr>
          </a:p>
          <a:p>
            <a:r>
              <a:rPr lang="ko-KR" altLang="en-US" sz="1050" b="1" dirty="0" smtClean="0">
                <a:solidFill>
                  <a:schemeClr val="tx1"/>
                </a:solidFill>
              </a:rPr>
              <a:t>이어폰 연결시 이어폰으로 도착알림 및 경로를 음성 안내합니다</a:t>
            </a:r>
            <a:r>
              <a:rPr lang="en-US" altLang="ko-KR" sz="1050" b="1" dirty="0" smtClean="0">
                <a:solidFill>
                  <a:schemeClr val="tx1"/>
                </a:solidFill>
              </a:rPr>
              <a:t>.</a:t>
            </a:r>
            <a:endParaRPr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4983487" y="2732975"/>
            <a:ext cx="668633" cy="28803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4983487" y="2732975"/>
            <a:ext cx="288032" cy="28803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933816" y="1206793"/>
            <a:ext cx="2916324" cy="4670479"/>
          </a:xfrm>
          <a:prstGeom prst="rect">
            <a:avLst/>
          </a:prstGeom>
          <a:solidFill>
            <a:srgbClr val="5F5F5F">
              <a:alpha val="50196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157857" y="2636912"/>
            <a:ext cx="2520280" cy="1390140"/>
            <a:chOff x="3157857" y="2636912"/>
            <a:chExt cx="2520280" cy="1390140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3157857" y="2636912"/>
              <a:ext cx="2520280" cy="139014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66000">
                  <a:schemeClr val="tx2">
                    <a:alpha val="80000"/>
                  </a:schemeClr>
                </a:gs>
                <a:gs pos="100000">
                  <a:schemeClr val="tx2">
                    <a:lumMod val="6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/>
                <a:t>음성안내를</a:t>
              </a:r>
              <a:endParaRPr lang="en-US" altLang="ko-KR" sz="1600" dirty="0" smtClean="0"/>
            </a:p>
            <a:p>
              <a:pPr algn="ctr"/>
              <a:r>
                <a:rPr lang="ko-KR" altLang="en-US" sz="1600" dirty="0" smtClean="0"/>
                <a:t>사용 하시겠습니까</a:t>
              </a:r>
              <a:r>
                <a:rPr lang="en-US" altLang="ko-KR" sz="1600" dirty="0" smtClean="0"/>
                <a:t>?</a:t>
              </a:r>
            </a:p>
            <a:p>
              <a:pPr algn="ctr"/>
              <a:endParaRPr lang="en-US" altLang="ko-KR" sz="1600" dirty="0"/>
            </a:p>
          </p:txBody>
        </p:sp>
        <p:sp>
          <p:nvSpPr>
            <p:cNvPr id="28" name="모서리가 둥근 직사각형 27">
              <a:hlinkClick r:id="" action="ppaction://hlinkshowjump?jump=nextslide"/>
            </p:cNvPr>
            <p:cNvSpPr/>
            <p:nvPr/>
          </p:nvSpPr>
          <p:spPr>
            <a:xfrm>
              <a:off x="3352363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accent1">
                    <a:shade val="30000"/>
                    <a:satMod val="115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확인</a:t>
              </a:r>
              <a:endParaRPr lang="ko-KR" altLang="en-US" sz="1200" b="1" dirty="0"/>
            </a:p>
          </p:txBody>
        </p:sp>
        <p:sp>
          <p:nvSpPr>
            <p:cNvPr id="30" name="모서리가 둥근 직사각형 29">
              <a:hlinkClick r:id="" action="ppaction://hlinkshowjump?jump=previousslide"/>
            </p:cNvPr>
            <p:cNvSpPr/>
            <p:nvPr/>
          </p:nvSpPr>
          <p:spPr>
            <a:xfrm>
              <a:off x="4462385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tx2">
                    <a:lumMod val="20000"/>
                    <a:lumOff val="80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취소</a:t>
              </a:r>
              <a:endParaRPr lang="ko-KR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5618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780422"/>
            <a:ext cx="2376264" cy="2600907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설정되었습니다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b="1" u="sng" dirty="0" smtClean="0">
                  <a:solidFill>
                    <a:srgbClr val="FF0000"/>
                  </a:solidFill>
                </a:rPr>
                <a:t>다음페이지에 </a:t>
              </a:r>
              <a:endParaRPr lang="en-US" altLang="ko-KR" sz="1400" b="1" u="sng" dirty="0" smtClean="0">
                <a:solidFill>
                  <a:srgbClr val="FF0000"/>
                </a:solidFill>
              </a:endParaRPr>
            </a:p>
            <a:p>
              <a:r>
                <a:rPr lang="ko-KR" altLang="en-US" sz="1400" b="1" u="sng" dirty="0" smtClean="0">
                  <a:solidFill>
                    <a:srgbClr val="FF0000"/>
                  </a:solidFill>
                </a:rPr>
                <a:t>소리가 나옵니다</a:t>
              </a:r>
              <a:r>
                <a:rPr lang="en-US" altLang="ko-KR" sz="1400" b="1" u="sng" dirty="0" smtClean="0">
                  <a:solidFill>
                    <a:srgbClr val="FF0000"/>
                  </a:solidFill>
                </a:rPr>
                <a:t>.</a:t>
              </a:r>
            </a:p>
            <a:p>
              <a:r>
                <a:rPr lang="ko-KR" altLang="en-US" sz="1400" b="1" u="sng" dirty="0" smtClean="0">
                  <a:solidFill>
                    <a:srgbClr val="FF0000"/>
                  </a:solidFill>
                </a:rPr>
                <a:t>스피커를 틀어주세요</a:t>
              </a:r>
              <a:r>
                <a:rPr lang="en-US" altLang="ko-KR" sz="1400" b="1" u="sng" dirty="0" smtClean="0">
                  <a:solidFill>
                    <a:srgbClr val="FF0000"/>
                  </a:solidFill>
                </a:rPr>
                <a:t>.</a:t>
              </a:r>
              <a:endParaRPr lang="en-US" altLang="ko-KR" sz="1400" b="1" u="sng" dirty="0" smtClean="0">
                <a:solidFill>
                  <a:srgbClr val="FF0000"/>
                </a:solidFill>
              </a:endParaRP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59832" y="1275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알림설정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059832" y="2020444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도착역 알림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983487" y="2132856"/>
            <a:ext cx="668633" cy="288032"/>
            <a:chOff x="4983487" y="2132856"/>
            <a:chExt cx="668633" cy="288032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4983487" y="2132856"/>
              <a:ext cx="668633" cy="288032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/>
          </p:nvSpPr>
          <p:spPr>
            <a:xfrm>
              <a:off x="5364088" y="2132856"/>
              <a:ext cx="288032" cy="2880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059832" y="2620564"/>
            <a:ext cx="2664296" cy="916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음성안내</a:t>
            </a:r>
            <a:endParaRPr lang="en-US" altLang="ko-KR" b="1" dirty="0" smtClean="0">
              <a:solidFill>
                <a:schemeClr val="tx1"/>
              </a:solidFill>
            </a:endParaRPr>
          </a:p>
          <a:p>
            <a:endParaRPr lang="en-US" altLang="ko-KR" sz="900" b="1" dirty="0" smtClean="0">
              <a:solidFill>
                <a:schemeClr val="tx1"/>
              </a:solidFill>
            </a:endParaRPr>
          </a:p>
          <a:p>
            <a:r>
              <a:rPr lang="ko-KR" altLang="en-US" sz="1050" b="1" dirty="0" smtClean="0">
                <a:solidFill>
                  <a:schemeClr val="tx1"/>
                </a:solidFill>
              </a:rPr>
              <a:t>이어폰 연결시 이어폰으로 도착알림 및 경로를 음성 안내합니다</a:t>
            </a:r>
            <a:r>
              <a:rPr lang="en-US" altLang="ko-KR" sz="1050" b="1" dirty="0" smtClean="0">
                <a:solidFill>
                  <a:schemeClr val="tx1"/>
                </a:solidFill>
              </a:rPr>
              <a:t>.</a:t>
            </a:r>
            <a:endParaRPr lang="ko-KR" altLang="en-US" sz="1050" b="1" dirty="0">
              <a:solidFill>
                <a:schemeClr val="tx1"/>
              </a:solidFill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4974334" y="2708920"/>
            <a:ext cx="668633" cy="288032"/>
            <a:chOff x="4983487" y="2132856"/>
            <a:chExt cx="668633" cy="288032"/>
          </a:xfrm>
        </p:grpSpPr>
        <p:sp>
          <p:nvSpPr>
            <p:cNvPr id="32" name="모서리가 둥근 직사각형 31"/>
            <p:cNvSpPr/>
            <p:nvPr/>
          </p:nvSpPr>
          <p:spPr>
            <a:xfrm>
              <a:off x="4983487" y="2132856"/>
              <a:ext cx="668633" cy="288032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5364088" y="2132856"/>
              <a:ext cx="288032" cy="2880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오각형 33">
            <a:hlinkClick r:id="" action="ppaction://hlinkshowjump?jump=nextslide"/>
          </p:cNvPr>
          <p:cNvSpPr/>
          <p:nvPr/>
        </p:nvSpPr>
        <p:spPr>
          <a:xfrm>
            <a:off x="7956376" y="5877272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11777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3131840" y="2636912"/>
            <a:ext cx="2520280" cy="1390140"/>
            <a:chOff x="3131840" y="2636912"/>
            <a:chExt cx="2520280" cy="1390140"/>
          </a:xfrm>
        </p:grpSpPr>
        <p:sp>
          <p:nvSpPr>
            <p:cNvPr id="8" name="모서리가 둥근 직사각형 7"/>
            <p:cNvSpPr/>
            <p:nvPr/>
          </p:nvSpPr>
          <p:spPr>
            <a:xfrm>
              <a:off x="3131840" y="2636912"/>
              <a:ext cx="2520280" cy="139014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66000">
                  <a:schemeClr val="tx2">
                    <a:alpha val="80000"/>
                  </a:schemeClr>
                </a:gs>
                <a:gs pos="100000">
                  <a:schemeClr val="tx2">
                    <a:lumMod val="6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dirty="0" smtClean="0"/>
                <a:t>‘</a:t>
              </a:r>
              <a:r>
                <a:rPr lang="ko-KR" altLang="en-US" sz="1050" dirty="0" smtClean="0"/>
                <a:t>철도 스마트 내비게이션</a:t>
              </a:r>
              <a:r>
                <a:rPr lang="en-US" altLang="ko-KR" sz="1050" dirty="0" smtClean="0"/>
                <a:t>’App</a:t>
              </a:r>
            </a:p>
            <a:p>
              <a:pPr algn="ctr"/>
              <a:r>
                <a:rPr lang="ko-KR" altLang="en-US" sz="1050" dirty="0" smtClean="0"/>
                <a:t>가상 어플리케이션 입니다</a:t>
              </a:r>
              <a:r>
                <a:rPr lang="en-US" altLang="ko-KR" sz="1050" dirty="0" smtClean="0"/>
                <a:t>.</a:t>
              </a:r>
            </a:p>
            <a:p>
              <a:pPr algn="ctr"/>
              <a:r>
                <a:rPr lang="ko-KR" altLang="en-US" sz="1050" dirty="0" smtClean="0"/>
                <a:t>원활한 설명을 위해 </a:t>
              </a:r>
              <a:endParaRPr lang="en-US" altLang="ko-KR" sz="1050" dirty="0" smtClean="0"/>
            </a:p>
            <a:p>
              <a:pPr algn="ctr"/>
              <a:r>
                <a:rPr lang="ko-KR" altLang="en-US" sz="1050" dirty="0" smtClean="0"/>
                <a:t>지시에 잘 따라주십시오</a:t>
              </a:r>
              <a:r>
                <a:rPr lang="en-US" altLang="ko-KR" sz="1050" dirty="0" smtClean="0"/>
                <a:t>.</a:t>
              </a:r>
            </a:p>
            <a:p>
              <a:pPr algn="ctr"/>
              <a:endParaRPr lang="en-US" altLang="ko-KR" sz="1050" dirty="0"/>
            </a:p>
            <a:p>
              <a:pPr algn="ctr"/>
              <a:endParaRPr lang="en-US" altLang="ko-KR" sz="1050" dirty="0"/>
            </a:p>
          </p:txBody>
        </p:sp>
        <p:sp>
          <p:nvSpPr>
            <p:cNvPr id="9" name="모서리가 둥근 직사각형 8">
              <a:hlinkClick r:id="" action="ppaction://hlinkshowjump?jump=nextslide"/>
            </p:cNvPr>
            <p:cNvSpPr/>
            <p:nvPr/>
          </p:nvSpPr>
          <p:spPr>
            <a:xfrm>
              <a:off x="3913169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accent1">
                    <a:shade val="30000"/>
                    <a:satMod val="115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050" dirty="0" smtClean="0"/>
                <a:t>확</a:t>
              </a:r>
              <a:r>
                <a:rPr lang="ko-KR" altLang="en-US" sz="1050" dirty="0"/>
                <a:t>인</a:t>
              </a:r>
            </a:p>
          </p:txBody>
        </p:sp>
      </p:grpSp>
      <p:sp>
        <p:nvSpPr>
          <p:cNvPr id="11" name="모서리가 둥근 직사각형 10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6518448" y="2060848"/>
            <a:ext cx="2376264" cy="4320482"/>
            <a:chOff x="6518448" y="3573018"/>
            <a:chExt cx="2376264" cy="2808312"/>
          </a:xfrm>
        </p:grpSpPr>
        <p:sp>
          <p:nvSpPr>
            <p:cNvPr id="16" name="모서리가 둥근 사각형 설명선 15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본 프로젠테이션에는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소리가 나오는 부분이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b="1" u="sng" dirty="0" smtClean="0">
                  <a:solidFill>
                    <a:schemeClr val="tx1"/>
                  </a:solidFill>
                </a:rPr>
                <a:t>반드시 스피커를</a:t>
              </a:r>
            </a:p>
            <a:p>
              <a:r>
                <a:rPr lang="ko-KR" altLang="en-US" sz="1400" b="1" u="sng" dirty="0" smtClean="0">
                  <a:solidFill>
                    <a:schemeClr val="tx1"/>
                  </a:solidFill>
                </a:rPr>
                <a:t>틀어주십시오</a:t>
              </a:r>
              <a:r>
                <a:rPr lang="en-US" altLang="ko-KR" sz="1400" b="1" u="sng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b="1" u="sng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본 프로젠테이션은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>
                  <a:solidFill>
                    <a:schemeClr val="tx1"/>
                  </a:solidFill>
                </a:rPr>
                <a:t>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자동입니다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지시에따라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버튼만 눌러주시면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b="1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70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음성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80312" y="1451248"/>
            <a:ext cx="609600" cy="6096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97" y="1195749"/>
            <a:ext cx="2936148" cy="4681523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2931997" y="2204864"/>
            <a:ext cx="2936147" cy="432048"/>
            <a:chOff x="2931997" y="2204864"/>
            <a:chExt cx="2936147" cy="432048"/>
          </a:xfrm>
        </p:grpSpPr>
        <p:sp>
          <p:nvSpPr>
            <p:cNvPr id="18" name="직사각형 17"/>
            <p:cNvSpPr/>
            <p:nvPr/>
          </p:nvSpPr>
          <p:spPr>
            <a:xfrm>
              <a:off x="2931997" y="2204864"/>
              <a:ext cx="2936147" cy="432048"/>
            </a:xfrm>
            <a:prstGeom prst="rect">
              <a:avLst/>
            </a:prstGeom>
            <a:solidFill>
              <a:srgbClr val="59595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   온수역 도착 </a:t>
              </a:r>
              <a:r>
                <a:rPr lang="en-US" altLang="ko-KR" sz="1200" b="1" dirty="0" smtClean="0"/>
                <a:t>5</a:t>
              </a:r>
              <a:r>
                <a:rPr lang="ko-KR" altLang="en-US" sz="1200" b="1" dirty="0" smtClean="0"/>
                <a:t>분전 입니다</a:t>
              </a:r>
              <a:r>
                <a:rPr lang="en-US" altLang="ko-KR" b="1" dirty="0" smtClean="0"/>
                <a:t>.</a:t>
              </a:r>
              <a:endParaRPr lang="ko-KR" altLang="en-US" b="1" dirty="0"/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3059832" y="2242168"/>
              <a:ext cx="314300" cy="357439"/>
              <a:chOff x="-1404664" y="2674216"/>
              <a:chExt cx="314300" cy="357439"/>
            </a:xfrm>
          </p:grpSpPr>
          <p:sp>
            <p:nvSpPr>
              <p:cNvPr id="23" name="모서리가 둥근 직사각형 22"/>
              <p:cNvSpPr/>
              <p:nvPr/>
            </p:nvSpPr>
            <p:spPr>
              <a:xfrm>
                <a:off x="-1404664" y="2708920"/>
                <a:ext cx="288032" cy="2880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04664" y="2674216"/>
                <a:ext cx="314300" cy="357439"/>
              </a:xfrm>
              <a:prstGeom prst="rect">
                <a:avLst/>
              </a:prstGeom>
            </p:spPr>
          </p:pic>
        </p:grpSp>
      </p:grpSp>
      <p:grpSp>
        <p:nvGrpSpPr>
          <p:cNvPr id="35" name="그룹 34"/>
          <p:cNvGrpSpPr/>
          <p:nvPr/>
        </p:nvGrpSpPr>
        <p:grpSpPr>
          <a:xfrm>
            <a:off x="2915816" y="2636912"/>
            <a:ext cx="2936147" cy="432048"/>
            <a:chOff x="2931997" y="2204864"/>
            <a:chExt cx="2936147" cy="432048"/>
          </a:xfrm>
        </p:grpSpPr>
        <p:sp>
          <p:nvSpPr>
            <p:cNvPr id="36" name="직사각형 35"/>
            <p:cNvSpPr/>
            <p:nvPr/>
          </p:nvSpPr>
          <p:spPr>
            <a:xfrm>
              <a:off x="2931997" y="2204864"/>
              <a:ext cx="2936147" cy="432048"/>
            </a:xfrm>
            <a:prstGeom prst="rect">
              <a:avLst/>
            </a:prstGeom>
            <a:solidFill>
              <a:srgbClr val="59595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   온수역 도착 </a:t>
              </a:r>
              <a:r>
                <a:rPr lang="en-US" altLang="ko-KR" sz="1200" b="1" dirty="0"/>
                <a:t>3</a:t>
              </a:r>
              <a:r>
                <a:rPr lang="ko-KR" altLang="en-US" sz="1200" b="1" dirty="0" smtClean="0"/>
                <a:t>분전 입니다</a:t>
              </a:r>
              <a:r>
                <a:rPr lang="en-US" altLang="ko-KR" b="1" dirty="0" smtClean="0"/>
                <a:t>.</a:t>
              </a:r>
              <a:endParaRPr lang="ko-KR" altLang="en-US" b="1" dirty="0"/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3059832" y="2242168"/>
              <a:ext cx="314300" cy="357439"/>
              <a:chOff x="-1404664" y="2674216"/>
              <a:chExt cx="314300" cy="357439"/>
            </a:xfrm>
          </p:grpSpPr>
          <p:sp>
            <p:nvSpPr>
              <p:cNvPr id="38" name="모서리가 둥근 직사각형 37"/>
              <p:cNvSpPr/>
              <p:nvPr/>
            </p:nvSpPr>
            <p:spPr>
              <a:xfrm>
                <a:off x="-1404664" y="2708920"/>
                <a:ext cx="288032" cy="2880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9" name="그림 3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04664" y="2674216"/>
                <a:ext cx="314300" cy="357439"/>
              </a:xfrm>
              <a:prstGeom prst="rect">
                <a:avLst/>
              </a:prstGeom>
            </p:spPr>
          </p:pic>
        </p:grpSp>
      </p:grpSp>
      <p:grpSp>
        <p:nvGrpSpPr>
          <p:cNvPr id="42" name="그룹 41"/>
          <p:cNvGrpSpPr/>
          <p:nvPr/>
        </p:nvGrpSpPr>
        <p:grpSpPr>
          <a:xfrm>
            <a:off x="2915815" y="3068960"/>
            <a:ext cx="2936147" cy="432048"/>
            <a:chOff x="2931997" y="2204864"/>
            <a:chExt cx="2936147" cy="432048"/>
          </a:xfrm>
        </p:grpSpPr>
        <p:sp>
          <p:nvSpPr>
            <p:cNvPr id="43" name="직사각형 42"/>
            <p:cNvSpPr/>
            <p:nvPr/>
          </p:nvSpPr>
          <p:spPr>
            <a:xfrm>
              <a:off x="2931997" y="2204864"/>
              <a:ext cx="2936147" cy="432048"/>
            </a:xfrm>
            <a:prstGeom prst="rect">
              <a:avLst/>
            </a:prstGeom>
            <a:solidFill>
              <a:srgbClr val="59595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   온수역 도착 </a:t>
              </a:r>
              <a:r>
                <a:rPr lang="en-US" altLang="ko-KR" sz="1200" b="1" dirty="0" smtClean="0"/>
                <a:t>1</a:t>
              </a:r>
              <a:r>
                <a:rPr lang="ko-KR" altLang="en-US" sz="1200" b="1" dirty="0" smtClean="0"/>
                <a:t>분전 입니다</a:t>
              </a:r>
              <a:r>
                <a:rPr lang="en-US" altLang="ko-KR" b="1" dirty="0" smtClean="0"/>
                <a:t>.</a:t>
              </a:r>
              <a:endParaRPr lang="ko-KR" altLang="en-US" b="1" dirty="0"/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3059832" y="2242168"/>
              <a:ext cx="314300" cy="357439"/>
              <a:chOff x="-1404664" y="2674216"/>
              <a:chExt cx="314300" cy="357439"/>
            </a:xfrm>
          </p:grpSpPr>
          <p:sp>
            <p:nvSpPr>
              <p:cNvPr id="45" name="모서리가 둥근 직사각형 44"/>
              <p:cNvSpPr/>
              <p:nvPr/>
            </p:nvSpPr>
            <p:spPr>
              <a:xfrm>
                <a:off x="-1404664" y="2708920"/>
                <a:ext cx="288032" cy="2880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6" name="그림 4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04664" y="2674216"/>
                <a:ext cx="314300" cy="357439"/>
              </a:xfrm>
              <a:prstGeom prst="rect">
                <a:avLst/>
              </a:prstGeom>
            </p:spPr>
          </p:pic>
        </p:grpSp>
      </p:grpSp>
      <p:grpSp>
        <p:nvGrpSpPr>
          <p:cNvPr id="47" name="그룹 46"/>
          <p:cNvGrpSpPr/>
          <p:nvPr/>
        </p:nvGrpSpPr>
        <p:grpSpPr>
          <a:xfrm>
            <a:off x="2912606" y="3933056"/>
            <a:ext cx="2936147" cy="432048"/>
            <a:chOff x="2931997" y="2204864"/>
            <a:chExt cx="2936147" cy="432048"/>
          </a:xfrm>
        </p:grpSpPr>
        <p:sp>
          <p:nvSpPr>
            <p:cNvPr id="48" name="직사각형 47"/>
            <p:cNvSpPr/>
            <p:nvPr/>
          </p:nvSpPr>
          <p:spPr>
            <a:xfrm>
              <a:off x="2931997" y="2204864"/>
              <a:ext cx="2936147" cy="432048"/>
            </a:xfrm>
            <a:prstGeom prst="rect">
              <a:avLst/>
            </a:prstGeom>
            <a:solidFill>
              <a:srgbClr val="59595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   온수역 도착 예정시간 입니다</a:t>
              </a:r>
              <a:r>
                <a:rPr lang="en-US" altLang="ko-KR" b="1" dirty="0" smtClean="0"/>
                <a:t>.</a:t>
              </a:r>
              <a:endParaRPr lang="ko-KR" altLang="en-US" b="1" dirty="0"/>
            </a:p>
          </p:txBody>
        </p:sp>
        <p:grpSp>
          <p:nvGrpSpPr>
            <p:cNvPr id="49" name="그룹 48"/>
            <p:cNvGrpSpPr/>
            <p:nvPr/>
          </p:nvGrpSpPr>
          <p:grpSpPr>
            <a:xfrm>
              <a:off x="3059832" y="2242168"/>
              <a:ext cx="314300" cy="357439"/>
              <a:chOff x="-1404664" y="2674216"/>
              <a:chExt cx="314300" cy="357439"/>
            </a:xfrm>
          </p:grpSpPr>
          <p:sp>
            <p:nvSpPr>
              <p:cNvPr id="50" name="모서리가 둥근 직사각형 49"/>
              <p:cNvSpPr/>
              <p:nvPr/>
            </p:nvSpPr>
            <p:spPr>
              <a:xfrm>
                <a:off x="-1404664" y="2708920"/>
                <a:ext cx="288032" cy="2880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1" name="그림 5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04664" y="2674216"/>
                <a:ext cx="314300" cy="357439"/>
              </a:xfrm>
              <a:prstGeom prst="rect">
                <a:avLst/>
              </a:prstGeom>
            </p:spPr>
          </p:pic>
        </p:grpSp>
      </p:grpSp>
      <p:grpSp>
        <p:nvGrpSpPr>
          <p:cNvPr id="52" name="그룹 51"/>
          <p:cNvGrpSpPr/>
          <p:nvPr/>
        </p:nvGrpSpPr>
        <p:grpSpPr>
          <a:xfrm>
            <a:off x="2915814" y="3506932"/>
            <a:ext cx="2936147" cy="432048"/>
            <a:chOff x="2931997" y="2204864"/>
            <a:chExt cx="2936147" cy="432048"/>
          </a:xfrm>
        </p:grpSpPr>
        <p:sp>
          <p:nvSpPr>
            <p:cNvPr id="53" name="직사각형 52"/>
            <p:cNvSpPr/>
            <p:nvPr/>
          </p:nvSpPr>
          <p:spPr>
            <a:xfrm>
              <a:off x="2931997" y="2204864"/>
              <a:ext cx="2936147" cy="432048"/>
            </a:xfrm>
            <a:prstGeom prst="rect">
              <a:avLst/>
            </a:prstGeom>
            <a:solidFill>
              <a:srgbClr val="595959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       빠른환승을 위해</a:t>
              </a:r>
              <a:endParaRPr lang="en-US" altLang="ko-KR" sz="1200" b="1" dirty="0" smtClean="0"/>
            </a:p>
            <a:p>
              <a:pPr algn="ctr"/>
              <a:r>
                <a:rPr lang="en-US" altLang="ko-KR" sz="1200" b="1" dirty="0" smtClean="0"/>
                <a:t>       8</a:t>
              </a:r>
              <a:r>
                <a:rPr lang="ko-KR" altLang="en-US" sz="1200" b="1" dirty="0" smtClean="0"/>
                <a:t>번객차 </a:t>
              </a:r>
              <a:r>
                <a:rPr lang="en-US" altLang="ko-KR" sz="1200" b="1" dirty="0" smtClean="0"/>
                <a:t>4</a:t>
              </a:r>
              <a:r>
                <a:rPr lang="ko-KR" altLang="en-US" sz="1200" b="1" dirty="0" smtClean="0"/>
                <a:t>번문에서 내리십시오</a:t>
              </a:r>
              <a:r>
                <a:rPr lang="en-US" altLang="ko-KR" sz="1200" b="1" dirty="0" smtClean="0"/>
                <a:t>.</a:t>
              </a:r>
              <a:endParaRPr lang="ko-KR" altLang="en-US" b="1" dirty="0"/>
            </a:p>
          </p:txBody>
        </p:sp>
        <p:grpSp>
          <p:nvGrpSpPr>
            <p:cNvPr id="54" name="그룹 53"/>
            <p:cNvGrpSpPr/>
            <p:nvPr/>
          </p:nvGrpSpPr>
          <p:grpSpPr>
            <a:xfrm>
              <a:off x="3059832" y="2242168"/>
              <a:ext cx="314300" cy="357439"/>
              <a:chOff x="-1404664" y="2674216"/>
              <a:chExt cx="314300" cy="357439"/>
            </a:xfrm>
          </p:grpSpPr>
          <p:sp>
            <p:nvSpPr>
              <p:cNvPr id="55" name="모서리가 둥근 직사각형 54"/>
              <p:cNvSpPr/>
              <p:nvPr/>
            </p:nvSpPr>
            <p:spPr>
              <a:xfrm>
                <a:off x="-1404664" y="2708920"/>
                <a:ext cx="288032" cy="28803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6" name="그림 5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404664" y="2674216"/>
                <a:ext cx="314300" cy="357439"/>
              </a:xfrm>
              <a:prstGeom prst="rect">
                <a:avLst/>
              </a:prstGeom>
            </p:spPr>
          </p:pic>
        </p:grpSp>
      </p:grpSp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6518448" y="2420888"/>
            <a:ext cx="2376264" cy="396044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음악을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듣고있는 도중에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...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b="1" dirty="0" smtClean="0">
                  <a:solidFill>
                    <a:srgbClr val="FF0000"/>
                  </a:solidFill>
                </a:rPr>
                <a:t>소리가 </a:t>
              </a:r>
              <a:r>
                <a:rPr lang="ko-KR" altLang="en-US" sz="1400" b="1" dirty="0" smtClean="0">
                  <a:solidFill>
                    <a:srgbClr val="FF0000"/>
                  </a:solidFill>
                </a:rPr>
                <a:t>나옵니다</a:t>
              </a:r>
              <a:r>
                <a:rPr lang="en-US" altLang="ko-KR" sz="1400" b="1" dirty="0" smtClean="0">
                  <a:solidFill>
                    <a:srgbClr val="FF0000"/>
                  </a:solidFill>
                </a:rPr>
                <a:t>.</a:t>
              </a:r>
            </a:p>
            <a:p>
              <a:r>
                <a:rPr lang="ko-KR" altLang="en-US" sz="1400" b="1" dirty="0" smtClean="0">
                  <a:solidFill>
                    <a:srgbClr val="FF0000"/>
                  </a:solidFill>
                </a:rPr>
                <a:t>스피커의 음량을 </a:t>
              </a:r>
              <a:endParaRPr lang="en-US" altLang="ko-KR" sz="1400" b="1" dirty="0" smtClean="0">
                <a:solidFill>
                  <a:srgbClr val="FF0000"/>
                </a:solidFill>
              </a:endParaRPr>
            </a:p>
            <a:p>
              <a:r>
                <a:rPr lang="ko-KR" altLang="en-US" sz="1400" b="1" dirty="0" smtClean="0">
                  <a:solidFill>
                    <a:srgbClr val="FF0000"/>
                  </a:solidFill>
                </a:rPr>
                <a:t>키워주세요</a:t>
              </a:r>
              <a:r>
                <a:rPr lang="en-US" altLang="ko-KR" sz="1400" b="1" dirty="0" smtClean="0">
                  <a:solidFill>
                    <a:srgbClr val="FF0000"/>
                  </a:solidFill>
                </a:rPr>
                <a:t>.</a:t>
              </a:r>
            </a:p>
            <a:p>
              <a:r>
                <a:rPr lang="ko-KR" altLang="en-US" sz="1400" b="1" dirty="0" smtClean="0">
                  <a:solidFill>
                    <a:srgbClr val="FF0000"/>
                  </a:solidFill>
                </a:rPr>
                <a:t>총 </a:t>
              </a:r>
              <a:r>
                <a:rPr lang="en-US" altLang="ko-KR" sz="1400" b="1" dirty="0" smtClean="0">
                  <a:solidFill>
                    <a:srgbClr val="FF0000"/>
                  </a:solidFill>
                </a:rPr>
                <a:t>30</a:t>
              </a:r>
              <a:r>
                <a:rPr lang="ko-KR" altLang="en-US" sz="1400" b="1" dirty="0" smtClean="0">
                  <a:solidFill>
                    <a:srgbClr val="FF0000"/>
                  </a:solidFill>
                </a:rPr>
                <a:t>초 분량</a:t>
              </a:r>
              <a:endParaRPr lang="en-US" altLang="ko-KR" sz="1400" b="1" dirty="0" smtClean="0">
                <a:solidFill>
                  <a:srgbClr val="FF0000"/>
                </a:solidFill>
              </a:endParaRPr>
            </a:p>
            <a:p>
              <a:r>
                <a:rPr lang="en-US" altLang="ko-KR" sz="1400" b="1" u="sng" dirty="0" smtClean="0">
                  <a:solidFill>
                    <a:srgbClr val="FF0000"/>
                  </a:solidFill>
                </a:rPr>
                <a:t>25</a:t>
              </a:r>
              <a:r>
                <a:rPr lang="ko-KR" altLang="en-US" sz="1400" b="1" u="sng" dirty="0" smtClean="0">
                  <a:solidFill>
                    <a:srgbClr val="FF0000"/>
                  </a:solidFill>
                </a:rPr>
                <a:t>초 뒤 </a:t>
              </a:r>
              <a:r>
                <a:rPr lang="en-US" altLang="ko-KR" sz="1400" b="1" u="sng" dirty="0" smtClean="0">
                  <a:solidFill>
                    <a:srgbClr val="FF0000"/>
                  </a:solidFill>
                </a:rPr>
                <a:t>‘</a:t>
              </a:r>
              <a:r>
                <a:rPr lang="ko-KR" altLang="en-US" sz="1400" b="1" u="sng" dirty="0" smtClean="0">
                  <a:solidFill>
                    <a:srgbClr val="FF0000"/>
                  </a:solidFill>
                </a:rPr>
                <a:t>다음</a:t>
              </a:r>
              <a:r>
                <a:rPr lang="en-US" altLang="ko-KR" sz="1400" b="1" u="sng" dirty="0" smtClean="0">
                  <a:solidFill>
                    <a:srgbClr val="FF0000"/>
                  </a:solidFill>
                </a:rPr>
                <a:t>’</a:t>
              </a:r>
              <a:r>
                <a:rPr lang="ko-KR" altLang="en-US" sz="1400" b="1" u="sng" dirty="0" smtClean="0">
                  <a:solidFill>
                    <a:srgbClr val="FF0000"/>
                  </a:solidFill>
                </a:rPr>
                <a:t>버튼이 </a:t>
              </a:r>
              <a:endParaRPr lang="en-US" altLang="ko-KR" sz="1400" b="1" u="sng" dirty="0" smtClean="0">
                <a:solidFill>
                  <a:srgbClr val="FF0000"/>
                </a:solidFill>
              </a:endParaRPr>
            </a:p>
            <a:p>
              <a:r>
                <a:rPr lang="ko-KR" altLang="en-US" sz="1400" b="1" u="sng" dirty="0" smtClean="0">
                  <a:solidFill>
                    <a:srgbClr val="FF0000"/>
                  </a:solidFill>
                </a:rPr>
                <a:t>활성화 됩니다</a:t>
              </a:r>
              <a:r>
                <a:rPr lang="en-US" altLang="ko-KR" sz="1400" b="1" u="sng" dirty="0" smtClean="0">
                  <a:solidFill>
                    <a:srgbClr val="FF0000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accent2"/>
                </a:solidFill>
              </a:endParaRPr>
            </a:p>
            <a:p>
              <a:endParaRPr lang="en-US" altLang="ko-KR" sz="1400" dirty="0">
                <a:solidFill>
                  <a:schemeClr val="accent2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40" name="오각형 39">
            <a:hlinkClick r:id="" action="ppaction://hlinkshowjump?jump=nextslide"/>
          </p:cNvPr>
          <p:cNvSpPr/>
          <p:nvPr/>
        </p:nvSpPr>
        <p:spPr>
          <a:xfrm>
            <a:off x="7956376" y="5877272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  <p:sp>
        <p:nvSpPr>
          <p:cNvPr id="41" name="모서리가 둥근 사각형 설명선 40"/>
          <p:cNvSpPr/>
          <p:nvPr/>
        </p:nvSpPr>
        <p:spPr>
          <a:xfrm>
            <a:off x="611560" y="1597522"/>
            <a:ext cx="1932359" cy="1903486"/>
          </a:xfrm>
          <a:prstGeom prst="wedgeRoundRectCallout">
            <a:avLst>
              <a:gd name="adj1" fmla="val 41911"/>
              <a:gd name="adj2" fmla="val 68565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빠른환승정보안내</a:t>
            </a:r>
            <a:r>
              <a:rPr lang="en-US" altLang="ko-KR" sz="1100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열차시간 임박안내</a:t>
            </a:r>
            <a:r>
              <a:rPr lang="en-US" altLang="ko-KR" sz="1100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여객열차 좌석 자리안내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algn="ctr"/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등등 여러가지를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휴대폰을 보지않고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음성안내로 안내를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할수있습니다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altLang="ko-KR" sz="1100" dirty="0" smtClean="0">
                <a:solidFill>
                  <a:schemeClr val="tx1"/>
                </a:solidFill>
              </a:rPr>
              <a:t>‘</a:t>
            </a:r>
            <a:r>
              <a:rPr lang="ko-KR" altLang="en-US" sz="1100" dirty="0" smtClean="0">
                <a:solidFill>
                  <a:schemeClr val="tx1"/>
                </a:solidFill>
              </a:rPr>
              <a:t>음악</a:t>
            </a:r>
            <a:r>
              <a:rPr lang="en-US" altLang="ko-KR" sz="1100" dirty="0" smtClean="0">
                <a:solidFill>
                  <a:schemeClr val="tx1"/>
                </a:solidFill>
              </a:rPr>
              <a:t>’</a:t>
            </a:r>
            <a:r>
              <a:rPr lang="ko-KR" altLang="en-US" sz="1100" dirty="0" smtClean="0">
                <a:solidFill>
                  <a:schemeClr val="tx1"/>
                </a:solidFill>
              </a:rPr>
              <a:t>을 들으면서도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말이죠</a:t>
            </a:r>
            <a:r>
              <a:rPr lang="en-US" altLang="ko-KR" sz="1100" dirty="0" smtClean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7447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977" y="1196752"/>
            <a:ext cx="2927167" cy="4608512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01008"/>
            <a:ext cx="2376264" cy="288032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웹서핑 중에도</a:t>
              </a:r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안내가 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확인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버튼을 눌러주세요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endParaRPr lang="en-US" altLang="ko-KR" sz="1400" dirty="0">
                <a:solidFill>
                  <a:schemeClr val="accent2"/>
                </a:solidFill>
              </a:endParaRPr>
            </a:p>
            <a:p>
              <a:endParaRPr lang="en-US" altLang="ko-KR" sz="1400" dirty="0">
                <a:solidFill>
                  <a:schemeClr val="accent2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57" name="직사각형 56"/>
          <p:cNvSpPr/>
          <p:nvPr/>
        </p:nvSpPr>
        <p:spPr>
          <a:xfrm>
            <a:off x="2933816" y="1206793"/>
            <a:ext cx="2916324" cy="4670479"/>
          </a:xfrm>
          <a:prstGeom prst="rect">
            <a:avLst/>
          </a:prstGeom>
          <a:solidFill>
            <a:srgbClr val="5F5F5F">
              <a:alpha val="50196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8" name="그룹 57"/>
          <p:cNvGrpSpPr/>
          <p:nvPr/>
        </p:nvGrpSpPr>
        <p:grpSpPr>
          <a:xfrm>
            <a:off x="3157857" y="2636912"/>
            <a:ext cx="2520280" cy="1390140"/>
            <a:chOff x="3157857" y="2636912"/>
            <a:chExt cx="2520280" cy="1390140"/>
          </a:xfrm>
        </p:grpSpPr>
        <p:sp>
          <p:nvSpPr>
            <p:cNvPr id="59" name="모서리가 둥근 직사각형 58"/>
            <p:cNvSpPr/>
            <p:nvPr/>
          </p:nvSpPr>
          <p:spPr>
            <a:xfrm>
              <a:off x="3157857" y="2636912"/>
              <a:ext cx="2520280" cy="139014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66000">
                  <a:schemeClr val="tx2">
                    <a:alpha val="80000"/>
                  </a:schemeClr>
                </a:gs>
                <a:gs pos="100000">
                  <a:schemeClr val="tx2">
                    <a:lumMod val="6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/>
                <a:t>열차시간 임박</a:t>
              </a:r>
              <a:r>
                <a:rPr lang="en-US" altLang="ko-KR" sz="1600" dirty="0" smtClean="0"/>
                <a:t>!</a:t>
              </a:r>
            </a:p>
            <a:p>
              <a:pPr algn="ctr"/>
              <a:r>
                <a:rPr lang="ko-KR" altLang="en-US" sz="1600" dirty="0" smtClean="0"/>
                <a:t>영등포역 무궁화호  </a:t>
              </a:r>
              <a:endParaRPr lang="en-US" altLang="ko-KR" sz="1600" dirty="0" smtClean="0"/>
            </a:p>
            <a:p>
              <a:pPr algn="ctr"/>
              <a:r>
                <a:rPr lang="en-US" altLang="ko-KR" sz="1600" dirty="0" smtClean="0"/>
                <a:t>12</a:t>
              </a:r>
              <a:r>
                <a:rPr lang="ko-KR" altLang="en-US" sz="1600" dirty="0" smtClean="0"/>
                <a:t>시 </a:t>
              </a:r>
              <a:r>
                <a:rPr lang="en-US" altLang="ko-KR" sz="1600" dirty="0" smtClean="0"/>
                <a:t>34</a:t>
              </a:r>
              <a:r>
                <a:rPr lang="ko-KR" altLang="en-US" sz="1600" dirty="0" smtClean="0"/>
                <a:t>분열차</a:t>
              </a:r>
              <a:endParaRPr lang="en-US" altLang="ko-KR" sz="1600" dirty="0" smtClean="0"/>
            </a:p>
            <a:p>
              <a:pPr algn="ctr"/>
              <a:endParaRPr lang="en-US" altLang="ko-KR" sz="1600" dirty="0" smtClean="0"/>
            </a:p>
            <a:p>
              <a:pPr algn="ctr"/>
              <a:endParaRPr lang="en-US" altLang="ko-KR" sz="1600" dirty="0"/>
            </a:p>
          </p:txBody>
        </p:sp>
        <p:sp>
          <p:nvSpPr>
            <p:cNvPr id="60" name="모서리가 둥근 직사각형 59">
              <a:hlinkClick r:id="" action="ppaction://hlinkshowjump?jump=nextslide"/>
            </p:cNvPr>
            <p:cNvSpPr/>
            <p:nvPr/>
          </p:nvSpPr>
          <p:spPr>
            <a:xfrm>
              <a:off x="3923928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accent1">
                    <a:shade val="30000"/>
                    <a:satMod val="115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확인</a:t>
              </a:r>
              <a:endParaRPr lang="ko-KR" altLang="en-US" sz="1200" b="1" dirty="0"/>
            </a:p>
          </p:txBody>
        </p:sp>
      </p:grpSp>
      <p:sp>
        <p:nvSpPr>
          <p:cNvPr id="62" name="모서리가 둥근 사각형 설명선 61"/>
          <p:cNvSpPr/>
          <p:nvPr/>
        </p:nvSpPr>
        <p:spPr>
          <a:xfrm>
            <a:off x="611560" y="1395543"/>
            <a:ext cx="1932359" cy="2105465"/>
          </a:xfrm>
          <a:prstGeom prst="wedgeRoundRectCallout">
            <a:avLst>
              <a:gd name="adj1" fmla="val 41911"/>
              <a:gd name="adj2" fmla="val 68565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기존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지하철노선도 </a:t>
            </a:r>
            <a:r>
              <a:rPr lang="en-US" altLang="ko-KR" sz="1100" dirty="0" smtClean="0">
                <a:solidFill>
                  <a:schemeClr val="tx1"/>
                </a:solidFill>
              </a:rPr>
              <a:t>App</a:t>
            </a:r>
            <a:r>
              <a:rPr lang="ko-KR" altLang="en-US" sz="1100" dirty="0" smtClean="0">
                <a:solidFill>
                  <a:schemeClr val="tx1"/>
                </a:solidFill>
              </a:rPr>
              <a:t>의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도착알람과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틀린점은</a:t>
            </a:r>
            <a:r>
              <a:rPr lang="en-US" altLang="ko-KR" sz="1100" dirty="0" smtClean="0">
                <a:solidFill>
                  <a:schemeClr val="tx1"/>
                </a:solidFill>
              </a:rPr>
              <a:t>,</a:t>
            </a:r>
          </a:p>
          <a:p>
            <a:pPr algn="ctr"/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단순한 도착알람이 아닌</a:t>
            </a:r>
            <a:r>
              <a:rPr lang="en-US" altLang="ko-KR" sz="1100" dirty="0" smtClean="0">
                <a:solidFill>
                  <a:schemeClr val="tx1"/>
                </a:solidFill>
              </a:rPr>
              <a:t>,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상세안내가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가능하다는 점</a:t>
            </a:r>
            <a:r>
              <a:rPr lang="en-US" altLang="ko-KR" sz="1100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음성안내가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가능하다는 점을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꼽을 수 있겠습니다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4505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오각형 21">
            <a:hlinkClick r:id="" action="ppaction://hlinkshowjump?jump=nextslide"/>
          </p:cNvPr>
          <p:cNvSpPr/>
          <p:nvPr/>
        </p:nvSpPr>
        <p:spPr>
          <a:xfrm>
            <a:off x="6936720" y="4917535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9552" y="4646053"/>
            <a:ext cx="55771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여긴어디</a:t>
            </a:r>
            <a:r>
              <a:rPr lang="en-US" altLang="ko-KR" sz="2400" dirty="0" smtClean="0"/>
              <a:t>...? </a:t>
            </a:r>
            <a:r>
              <a:rPr lang="ko-KR" altLang="en-US" sz="2400" dirty="0" smtClean="0"/>
              <a:t>난누구</a:t>
            </a:r>
            <a:r>
              <a:rPr lang="en-US" altLang="ko-KR" sz="2400" dirty="0" smtClean="0"/>
              <a:t>...?</a:t>
            </a:r>
          </a:p>
          <a:p>
            <a:r>
              <a:rPr lang="ko-KR" altLang="en-US" sz="2400" dirty="0" smtClean="0"/>
              <a:t>낮선곳에서 지하철역 못찾은적 있나요</a:t>
            </a:r>
            <a:r>
              <a:rPr lang="en-US" altLang="ko-KR" sz="2400" dirty="0" smtClean="0"/>
              <a:t>?</a:t>
            </a:r>
            <a:endParaRPr lang="ko-KR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331640" y="4027656"/>
            <a:ext cx="15263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000" b="1" dirty="0" smtClean="0"/>
              <a:t>질문 </a:t>
            </a:r>
            <a:r>
              <a:rPr lang="en-US" altLang="ko-KR" sz="4000" b="1" dirty="0"/>
              <a:t>:</a:t>
            </a:r>
            <a:endParaRPr lang="ko-KR" altLang="en-US" sz="400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20" y="692696"/>
            <a:ext cx="48768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219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212976"/>
            <a:ext cx="2376264" cy="3168354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근처역 찾기 기능을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소개합니다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지도만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보여주지 않습니다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근처역 찾기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버튼을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</p:grpSpPr>
        <p:sp>
          <p:nvSpPr>
            <p:cNvPr id="17" name="모서리가 접힌 도형 16"/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</p:grpSpPr>
        <p:sp>
          <p:nvSpPr>
            <p:cNvPr id="16" name="모서리가 접힌 도형 15"/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  <a:effectLst>
            <a:glow rad="101600">
              <a:schemeClr val="bg1">
                <a:alpha val="60000"/>
              </a:schemeClr>
            </a:glow>
          </a:effectLst>
        </p:grpSpPr>
        <p:sp>
          <p:nvSpPr>
            <p:cNvPr id="18" name="모서리가 접힌 도형 17">
              <a:hlinkClick r:id="" action="ppaction://hlinkshowjump?jump=nextslide"/>
            </p:cNvPr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hlinkClick r:id="" action="ppaction://hlinkshowjump?jump=nextslide"/>
            </p:cNvPr>
            <p:cNvSpPr txBox="1"/>
            <p:nvPr/>
          </p:nvSpPr>
          <p:spPr>
            <a:xfrm>
              <a:off x="3215318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근처역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찾</a:t>
              </a:r>
              <a:r>
                <a:rPr lang="ko-KR" altLang="en-US" dirty="0"/>
                <a:t>기</a:t>
              </a:r>
              <a:endParaRPr lang="en-US" altLang="ko-KR" dirty="0" smtClean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3200" dirty="0" smtClean="0"/>
              <a:t>없</a:t>
            </a:r>
            <a:r>
              <a:rPr lang="ko-KR" altLang="en-US" sz="3200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38129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212976"/>
            <a:ext cx="2376264" cy="3168354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제일 가까운역은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주안역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주안역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클릭해 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05983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내 </a:t>
            </a:r>
            <a:r>
              <a:rPr lang="ko-KR" altLang="en-US" sz="3200" b="1" dirty="0" smtClean="0">
                <a:solidFill>
                  <a:schemeClr val="bg1"/>
                </a:solidFill>
              </a:rPr>
              <a:t>근처역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32" name="직사각형 31">
            <a:hlinkClick r:id="" action="ppaction://hlinkshowjump?jump=nextslide"/>
          </p:cNvPr>
          <p:cNvSpPr/>
          <p:nvPr/>
        </p:nvSpPr>
        <p:spPr>
          <a:xfrm>
            <a:off x="3059832" y="2020444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주안역 </a:t>
            </a:r>
            <a:r>
              <a:rPr lang="en-US" altLang="ko-KR" b="1" dirty="0" smtClean="0">
                <a:solidFill>
                  <a:schemeClr val="tx1"/>
                </a:solidFill>
              </a:rPr>
              <a:t>..................700m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059063" y="2636912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간석</a:t>
            </a:r>
            <a:r>
              <a:rPr lang="ko-KR" altLang="en-US" b="1" dirty="0">
                <a:solidFill>
                  <a:schemeClr val="tx1"/>
                </a:solidFill>
              </a:rPr>
              <a:t>역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r>
              <a:rPr lang="en-US" altLang="ko-KR" b="1" dirty="0" smtClean="0">
                <a:solidFill>
                  <a:schemeClr val="tx1"/>
                </a:solidFill>
              </a:rPr>
              <a:t>.................1.4Km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059063" y="3275552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도화</a:t>
            </a:r>
            <a:r>
              <a:rPr lang="ko-KR" altLang="en-US" b="1" dirty="0">
                <a:solidFill>
                  <a:schemeClr val="tx1"/>
                </a:solidFill>
              </a:rPr>
              <a:t>역</a:t>
            </a:r>
            <a:r>
              <a:rPr lang="ko-KR" altLang="en-US" b="1" dirty="0" smtClean="0">
                <a:solidFill>
                  <a:schemeClr val="tx1"/>
                </a:solidFill>
              </a:rPr>
              <a:t> </a:t>
            </a:r>
            <a:r>
              <a:rPr lang="en-US" altLang="ko-KR" b="1" dirty="0" smtClean="0">
                <a:solidFill>
                  <a:schemeClr val="tx1"/>
                </a:solidFill>
              </a:rPr>
              <a:t>.................1.5Km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059832" y="3928505"/>
            <a:ext cx="2664296" cy="52128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b="1" dirty="0" smtClean="0">
                <a:solidFill>
                  <a:schemeClr val="tx1"/>
                </a:solidFill>
              </a:rPr>
              <a:t>인천시청역 </a:t>
            </a:r>
            <a:r>
              <a:rPr lang="en-US" altLang="ko-KR" b="1" dirty="0" smtClean="0">
                <a:solidFill>
                  <a:schemeClr val="tx1"/>
                </a:solidFill>
              </a:rPr>
              <a:t>............2Km</a:t>
            </a:r>
            <a:endParaRPr lang="ko-KR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0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05983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내 </a:t>
            </a:r>
            <a:r>
              <a:rPr lang="ko-KR" altLang="en-US" sz="3200" b="1" dirty="0" smtClean="0">
                <a:solidFill>
                  <a:schemeClr val="bg1"/>
                </a:solidFill>
              </a:rPr>
              <a:t>근처역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673" y="1953502"/>
            <a:ext cx="2921471" cy="438592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6518448" y="2809875"/>
            <a:ext cx="2376264" cy="3571455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경로가 설정되었습니다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지도만 보고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찾아갈 수도 있고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,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통해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경로를 안내받을 수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경로안</a:t>
              </a:r>
              <a:r>
                <a:rPr lang="ko-KR" altLang="en-US" sz="1400" u="sng" dirty="0">
                  <a:solidFill>
                    <a:schemeClr val="tx1"/>
                  </a:solidFill>
                </a:rPr>
                <a:t>내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>
                  <a:solidFill>
                    <a:schemeClr val="tx1"/>
                  </a:solidFill>
                </a:rPr>
                <a:t>를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클릭해 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13" name="자유형 12"/>
          <p:cNvSpPr/>
          <p:nvPr/>
        </p:nvSpPr>
        <p:spPr>
          <a:xfrm>
            <a:off x="4476750" y="2809875"/>
            <a:ext cx="228600" cy="2419350"/>
          </a:xfrm>
          <a:custGeom>
            <a:avLst/>
            <a:gdLst>
              <a:gd name="connsiteX0" fmla="*/ 161925 w 228600"/>
              <a:gd name="connsiteY0" fmla="*/ 2419350 h 2419350"/>
              <a:gd name="connsiteX1" fmla="*/ 228600 w 228600"/>
              <a:gd name="connsiteY1" fmla="*/ 809625 h 2419350"/>
              <a:gd name="connsiteX2" fmla="*/ 190500 w 228600"/>
              <a:gd name="connsiteY2" fmla="*/ 752475 h 2419350"/>
              <a:gd name="connsiteX3" fmla="*/ 200025 w 228600"/>
              <a:gd name="connsiteY3" fmla="*/ 466725 h 2419350"/>
              <a:gd name="connsiteX4" fmla="*/ 57150 w 228600"/>
              <a:gd name="connsiteY4" fmla="*/ 466725 h 2419350"/>
              <a:gd name="connsiteX5" fmla="*/ 76200 w 228600"/>
              <a:gd name="connsiteY5" fmla="*/ 200025 h 2419350"/>
              <a:gd name="connsiteX6" fmla="*/ 0 w 228600"/>
              <a:gd name="connsiteY6" fmla="*/ 190500 h 2419350"/>
              <a:gd name="connsiteX7" fmla="*/ 28575 w 228600"/>
              <a:gd name="connsiteY7" fmla="*/ 0 h 2419350"/>
              <a:gd name="connsiteX8" fmla="*/ 28575 w 228600"/>
              <a:gd name="connsiteY8" fmla="*/ 0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0" h="2419350">
                <a:moveTo>
                  <a:pt x="161925" y="2419350"/>
                </a:moveTo>
                <a:lnTo>
                  <a:pt x="228600" y="809625"/>
                </a:lnTo>
                <a:lnTo>
                  <a:pt x="190500" y="752475"/>
                </a:lnTo>
                <a:lnTo>
                  <a:pt x="200025" y="466725"/>
                </a:lnTo>
                <a:lnTo>
                  <a:pt x="57150" y="466725"/>
                </a:lnTo>
                <a:lnTo>
                  <a:pt x="76200" y="200025"/>
                </a:lnTo>
                <a:lnTo>
                  <a:pt x="0" y="190500"/>
                </a:lnTo>
                <a:lnTo>
                  <a:pt x="28575" y="0"/>
                </a:lnTo>
                <a:lnTo>
                  <a:pt x="28575" y="0"/>
                </a:lnTo>
              </a:path>
            </a:pathLst>
          </a:cu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사각형 설명선 13"/>
          <p:cNvSpPr/>
          <p:nvPr/>
        </p:nvSpPr>
        <p:spPr>
          <a:xfrm>
            <a:off x="4290449" y="2348880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주안역</a:t>
            </a:r>
            <a:endParaRPr lang="ko-KR" altLang="en-US" sz="1200" dirty="0"/>
          </a:p>
        </p:txBody>
      </p:sp>
      <p:sp>
        <p:nvSpPr>
          <p:cNvPr id="22" name="사각형 설명선 21"/>
          <p:cNvSpPr/>
          <p:nvPr/>
        </p:nvSpPr>
        <p:spPr>
          <a:xfrm>
            <a:off x="4434367" y="4793544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  <p:sp>
        <p:nvSpPr>
          <p:cNvPr id="23" name="모서리가 둥근 직사각형 22">
            <a:hlinkClick r:id="" action="ppaction://hlinkshowjump?jump=nextslide"/>
          </p:cNvPr>
          <p:cNvSpPr/>
          <p:nvPr/>
        </p:nvSpPr>
        <p:spPr>
          <a:xfrm>
            <a:off x="3140946" y="5381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경로안내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모서리가 둥근 직사각형 24">
            <a:hlinkClick r:id="" action="ppaction://hlinkshowjump?jump=previousslide"/>
          </p:cNvPr>
          <p:cNvSpPr/>
          <p:nvPr/>
        </p:nvSpPr>
        <p:spPr>
          <a:xfrm>
            <a:off x="470535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모서리가 둥근 직사각형 24">
            <a:hlinkClick r:id="rId3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1609"/>
            <a:ext cx="4916988" cy="2441515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현 위치는</a:t>
            </a:r>
            <a:endParaRPr lang="en-US" altLang="ko-KR" sz="1400" dirty="0" smtClean="0"/>
          </a:p>
          <a:p>
            <a:pPr algn="ctr"/>
            <a:r>
              <a:rPr lang="en-US" altLang="ko-KR" sz="1400" dirty="0" smtClean="0"/>
              <a:t>‘</a:t>
            </a:r>
            <a:r>
              <a:rPr lang="ko-KR" altLang="en-US" sz="1400" dirty="0" smtClean="0"/>
              <a:t>주안 삼계탕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앞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입니다</a:t>
            </a:r>
            <a:r>
              <a:rPr lang="en-US" altLang="ko-KR" sz="1400" dirty="0" smtClean="0"/>
              <a:t>.</a:t>
            </a:r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34" name="사각형 설명선 33"/>
          <p:cNvSpPr/>
          <p:nvPr/>
        </p:nvSpPr>
        <p:spPr>
          <a:xfrm>
            <a:off x="3183531" y="2070348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37" name="사각형 설명선 36"/>
          <p:cNvSpPr/>
          <p:nvPr/>
        </p:nvSpPr>
        <p:spPr>
          <a:xfrm>
            <a:off x="3419872" y="1446777"/>
            <a:ext cx="1226755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삼계탕</a:t>
            </a:r>
            <a:endParaRPr lang="ko-KR" altLang="en-US" sz="1200" dirty="0"/>
          </a:p>
        </p:txBody>
      </p:sp>
      <p:sp>
        <p:nvSpPr>
          <p:cNvPr id="38" name="사각형 설명선 37"/>
          <p:cNvSpPr/>
          <p:nvPr/>
        </p:nvSpPr>
        <p:spPr>
          <a:xfrm>
            <a:off x="1853116" y="1124744"/>
            <a:ext cx="1422740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서문 통닭 삼계탕</a:t>
            </a:r>
            <a:endParaRPr lang="ko-KR" altLang="en-US" sz="1200" dirty="0"/>
          </a:p>
        </p:txBody>
      </p:sp>
      <p:sp>
        <p:nvSpPr>
          <p:cNvPr id="39" name="모서리가 둥근 직사각형 38">
            <a:hlinkClick r:id="" action="ppaction://hlinkshowjump?jump=nextslide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63377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모서리가 둥근 직사각형 24">
            <a:hlinkClick r:id="rId3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1609"/>
            <a:ext cx="4916988" cy="2441515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현 위치 에서</a:t>
            </a:r>
            <a:endParaRPr lang="en-US" altLang="ko-KR" sz="1400" dirty="0" smtClean="0"/>
          </a:p>
          <a:p>
            <a:pPr algn="ctr"/>
            <a:r>
              <a:rPr lang="en-US" altLang="ko-KR" sz="1400" dirty="0" smtClean="0"/>
              <a:t>‘</a:t>
            </a:r>
            <a:r>
              <a:rPr lang="ko-KR" altLang="en-US" sz="1400" dirty="0" smtClean="0"/>
              <a:t>서문 통닭 삼계탕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 이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보이십니까</a:t>
            </a:r>
            <a:r>
              <a:rPr lang="en-US" altLang="ko-KR" sz="1400" dirty="0" smtClean="0"/>
              <a:t>?</a:t>
            </a:r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32" name="모서리가 둥근 직사각형 31">
            <a:hlinkClick r:id="rId7" action="ppaction://hlinksldjump"/>
          </p:cNvPr>
          <p:cNvSpPr/>
          <p:nvPr/>
        </p:nvSpPr>
        <p:spPr>
          <a:xfrm>
            <a:off x="585747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예</a:t>
            </a:r>
            <a:endParaRPr lang="ko-KR" altLang="en-US" sz="1400" b="1" dirty="0"/>
          </a:p>
        </p:txBody>
      </p:sp>
      <p:sp>
        <p:nvSpPr>
          <p:cNvPr id="33" name="모서리가 둥근 직사각형 32">
            <a:hlinkClick r:id="" action="ppaction://hlinkshowjump?jump=nextslide"/>
          </p:cNvPr>
          <p:cNvSpPr/>
          <p:nvPr/>
        </p:nvSpPr>
        <p:spPr>
          <a:xfrm>
            <a:off x="6967500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아니오</a:t>
            </a:r>
            <a:endParaRPr lang="ko-KR" altLang="en-US" sz="1400" b="1" dirty="0"/>
          </a:p>
        </p:txBody>
      </p:sp>
      <p:sp>
        <p:nvSpPr>
          <p:cNvPr id="34" name="사각형 설명선 33"/>
          <p:cNvSpPr/>
          <p:nvPr/>
        </p:nvSpPr>
        <p:spPr>
          <a:xfrm>
            <a:off x="3183531" y="2070348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21" name="사각형 설명선 20"/>
          <p:cNvSpPr/>
          <p:nvPr/>
        </p:nvSpPr>
        <p:spPr>
          <a:xfrm>
            <a:off x="3419872" y="1446777"/>
            <a:ext cx="1226755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삼계탕</a:t>
            </a:r>
            <a:endParaRPr lang="ko-KR" altLang="en-US" sz="1200" dirty="0"/>
          </a:p>
        </p:txBody>
      </p:sp>
      <p:sp>
        <p:nvSpPr>
          <p:cNvPr id="22" name="사각형 설명선 21"/>
          <p:cNvSpPr/>
          <p:nvPr/>
        </p:nvSpPr>
        <p:spPr>
          <a:xfrm>
            <a:off x="1853116" y="1124744"/>
            <a:ext cx="1422740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서문 통닭 삼계탕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6085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모서리가 둥근 직사각형 24">
            <a:hlinkClick r:id="rId3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1609"/>
            <a:ext cx="4916988" cy="2441515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사각형 설명선 33"/>
          <p:cNvSpPr/>
          <p:nvPr/>
        </p:nvSpPr>
        <p:spPr>
          <a:xfrm>
            <a:off x="3183531" y="2070348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22" name="사각형 설명선 21"/>
          <p:cNvSpPr/>
          <p:nvPr/>
        </p:nvSpPr>
        <p:spPr>
          <a:xfrm>
            <a:off x="3419872" y="1446777"/>
            <a:ext cx="1226755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삼계탕</a:t>
            </a:r>
            <a:endParaRPr lang="ko-KR" altLang="en-US" sz="1200" dirty="0"/>
          </a:p>
        </p:txBody>
      </p:sp>
      <p:sp>
        <p:nvSpPr>
          <p:cNvPr id="23" name="사각형 설명선 22"/>
          <p:cNvSpPr/>
          <p:nvPr/>
        </p:nvSpPr>
        <p:spPr>
          <a:xfrm>
            <a:off x="1853116" y="1124744"/>
            <a:ext cx="1422740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서문 통닭 삼계탕</a:t>
            </a:r>
            <a:endParaRPr lang="ko-KR" altLang="en-US" sz="1200" dirty="0"/>
          </a:p>
        </p:txBody>
      </p:sp>
      <p:sp>
        <p:nvSpPr>
          <p:cNvPr id="35" name="모서리가 둥근 직사각형 34"/>
          <p:cNvSpPr/>
          <p:nvPr/>
        </p:nvSpPr>
        <p:spPr>
          <a:xfrm>
            <a:off x="5662972" y="2070348"/>
            <a:ext cx="2520280" cy="207784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1400" dirty="0" smtClean="0"/>
          </a:p>
          <a:p>
            <a:pPr algn="ctr"/>
            <a:endParaRPr lang="en-US" altLang="ko-KR" sz="1400" dirty="0" smtClean="0"/>
          </a:p>
          <a:p>
            <a:pPr algn="ctr"/>
            <a:r>
              <a:rPr lang="ko-KR" altLang="en-US" sz="1400" dirty="0" smtClean="0"/>
              <a:t>현 위치에서 </a:t>
            </a:r>
            <a:endParaRPr lang="en-US" altLang="ko-KR" sz="1400" dirty="0" smtClean="0"/>
          </a:p>
          <a:p>
            <a:pPr algn="ctr"/>
            <a:r>
              <a:rPr lang="en-US" altLang="ko-KR" sz="1400" dirty="0" smtClean="0"/>
              <a:t>10</a:t>
            </a:r>
            <a:r>
              <a:rPr lang="ko-KR" altLang="en-US" sz="1400" dirty="0" smtClean="0"/>
              <a:t>시 방향으로  </a:t>
            </a:r>
            <a:endParaRPr lang="en-US" altLang="ko-KR" sz="1400" dirty="0" smtClean="0"/>
          </a:p>
          <a:p>
            <a:pPr algn="ctr"/>
            <a:r>
              <a:rPr lang="en-US" altLang="ko-KR" sz="1400" dirty="0" smtClean="0"/>
              <a:t>5</a:t>
            </a:r>
            <a:r>
              <a:rPr lang="ko-KR" altLang="en-US" sz="1400" dirty="0" smtClean="0"/>
              <a:t>분간 걸으세요</a:t>
            </a:r>
            <a:r>
              <a:rPr lang="en-US" altLang="ko-KR" sz="1400" dirty="0" smtClean="0"/>
              <a:t>.</a:t>
            </a:r>
            <a:endParaRPr lang="en-US" altLang="ko-KR" sz="1400" dirty="0"/>
          </a:p>
        </p:txBody>
      </p:sp>
      <p:sp>
        <p:nvSpPr>
          <p:cNvPr id="36" name="모서리가 둥근 직사각형 35">
            <a:hlinkClick r:id="rId7" action="ppaction://hlinksldjump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  <a:endParaRPr lang="ko-KR" altLang="en-US" sz="1400" b="1" dirty="0"/>
          </a:p>
        </p:txBody>
      </p:sp>
      <p:sp>
        <p:nvSpPr>
          <p:cNvPr id="9" name="타원 8"/>
          <p:cNvSpPr/>
          <p:nvPr/>
        </p:nvSpPr>
        <p:spPr>
          <a:xfrm>
            <a:off x="6546840" y="2204864"/>
            <a:ext cx="689456" cy="689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/>
          <p:cNvCxnSpPr>
            <a:stCxn id="9" idx="5"/>
            <a:endCxn id="9" idx="1"/>
          </p:cNvCxnSpPr>
          <p:nvPr/>
        </p:nvCxnSpPr>
        <p:spPr>
          <a:xfrm flipH="1" flipV="1">
            <a:off x="6647808" y="2305832"/>
            <a:ext cx="487520" cy="48752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모서리가 둥근 사각형 설명선 43"/>
          <p:cNvSpPr/>
          <p:nvPr/>
        </p:nvSpPr>
        <p:spPr>
          <a:xfrm>
            <a:off x="2491904" y="3839582"/>
            <a:ext cx="2376264" cy="2670249"/>
          </a:xfrm>
          <a:prstGeom prst="wedgeRoundRectCallout">
            <a:avLst>
              <a:gd name="adj1" fmla="val 46508"/>
              <a:gd name="adj2" fmla="val 59447"/>
              <a:gd name="adj3" fmla="val 16667"/>
            </a:avLst>
          </a:prstGeom>
          <a:solidFill>
            <a:srgbClr val="FBF57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</a:rPr>
              <a:t>경로안내를 </a:t>
            </a:r>
            <a:endParaRPr lang="en-US" altLang="ko-KR" sz="1400" dirty="0" smtClean="0">
              <a:solidFill>
                <a:schemeClr val="tx1"/>
              </a:solidFill>
            </a:endParaRPr>
          </a:p>
          <a:p>
            <a:r>
              <a:rPr lang="ko-KR" altLang="en-US" sz="1400" dirty="0" smtClean="0">
                <a:solidFill>
                  <a:schemeClr val="tx1"/>
                </a:solidFill>
              </a:rPr>
              <a:t>직접 체험해 보겠습니다</a:t>
            </a:r>
            <a:r>
              <a:rPr lang="en-US" altLang="ko-KR" sz="1400" dirty="0" smtClean="0">
                <a:solidFill>
                  <a:schemeClr val="tx1"/>
                </a:solidFill>
              </a:rPr>
              <a:t>.</a:t>
            </a:r>
          </a:p>
          <a:p>
            <a:endParaRPr lang="en-US" altLang="ko-KR" sz="1400" dirty="0">
              <a:solidFill>
                <a:schemeClr val="tx1"/>
              </a:solidFill>
            </a:endParaRPr>
          </a:p>
          <a:p>
            <a:r>
              <a:rPr lang="ko-KR" altLang="en-US" sz="1400" dirty="0" smtClean="0">
                <a:solidFill>
                  <a:schemeClr val="tx1"/>
                </a:solidFill>
              </a:rPr>
              <a:t>쉽습니다</a:t>
            </a:r>
            <a:r>
              <a:rPr lang="en-US" altLang="ko-KR" sz="1400" dirty="0" smtClean="0">
                <a:solidFill>
                  <a:schemeClr val="tx1"/>
                </a:solidFill>
              </a:rPr>
              <a:t>!</a:t>
            </a:r>
          </a:p>
          <a:p>
            <a:endParaRPr lang="en-US" altLang="ko-KR" sz="1400" u="sng" dirty="0">
              <a:solidFill>
                <a:schemeClr val="tx1"/>
              </a:solidFill>
            </a:endParaRPr>
          </a:p>
          <a:p>
            <a:endParaRPr lang="en-US" altLang="ko-KR" sz="1400" u="sng" dirty="0" smtClean="0">
              <a:solidFill>
                <a:schemeClr val="tx1"/>
              </a:solidFill>
            </a:endParaRPr>
          </a:p>
        </p:txBody>
      </p:sp>
      <p:sp>
        <p:nvSpPr>
          <p:cNvPr id="45" name="모서리가 둥근 사각형 설명선 44"/>
          <p:cNvSpPr/>
          <p:nvPr/>
        </p:nvSpPr>
        <p:spPr>
          <a:xfrm>
            <a:off x="5004048" y="4478121"/>
            <a:ext cx="2088232" cy="241378"/>
          </a:xfrm>
          <a:prstGeom prst="wedgeRoundRectCallout">
            <a:avLst>
              <a:gd name="adj1" fmla="val 40884"/>
              <a:gd name="adj2" fmla="val -201888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smtClean="0">
                <a:solidFill>
                  <a:schemeClr val="tx1"/>
                </a:solidFill>
              </a:rPr>
              <a:t>스마트폰의 전자나침반 사용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모서리가 둥근 직사각형 24">
            <a:hlinkClick r:id="rId3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1609"/>
            <a:ext cx="4916988" cy="2441515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‘</a:t>
            </a:r>
            <a:r>
              <a:rPr lang="ko-KR" altLang="en-US" sz="1400" dirty="0" smtClean="0"/>
              <a:t>서문 통닭 삼계탕</a:t>
            </a:r>
            <a:r>
              <a:rPr lang="en-US" altLang="ko-KR" sz="1400" dirty="0" smtClean="0"/>
              <a:t>’ </a:t>
            </a:r>
          </a:p>
          <a:p>
            <a:pPr algn="ctr"/>
            <a:r>
              <a:rPr lang="ko-KR" altLang="en-US" sz="1400" dirty="0" smtClean="0"/>
              <a:t>방향으로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약 </a:t>
            </a:r>
            <a:r>
              <a:rPr lang="en-US" altLang="ko-KR" sz="1400" dirty="0" smtClean="0"/>
              <a:t>5</a:t>
            </a:r>
            <a:r>
              <a:rPr lang="ko-KR" altLang="en-US" sz="1400" dirty="0" smtClean="0"/>
              <a:t>분간 걸으세요</a:t>
            </a:r>
            <a:r>
              <a:rPr lang="en-US" altLang="ko-KR" sz="1400" dirty="0" smtClean="0"/>
              <a:t>.</a:t>
            </a:r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32" name="모서리가 둥근 직사각형 31">
            <a:hlinkClick r:id="" action="ppaction://hlinkshowjump?jump=nextslide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  <a:endParaRPr lang="ko-KR" altLang="en-US" sz="1400" b="1" dirty="0"/>
          </a:p>
        </p:txBody>
      </p:sp>
      <p:sp>
        <p:nvSpPr>
          <p:cNvPr id="34" name="사각형 설명선 33"/>
          <p:cNvSpPr/>
          <p:nvPr/>
        </p:nvSpPr>
        <p:spPr>
          <a:xfrm>
            <a:off x="3183531" y="2070348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21" name="사각형 설명선 20"/>
          <p:cNvSpPr/>
          <p:nvPr/>
        </p:nvSpPr>
        <p:spPr>
          <a:xfrm>
            <a:off x="3419872" y="1446777"/>
            <a:ext cx="1226755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삼계탕</a:t>
            </a:r>
            <a:endParaRPr lang="ko-KR" altLang="en-US" sz="1200" dirty="0"/>
          </a:p>
        </p:txBody>
      </p:sp>
      <p:sp>
        <p:nvSpPr>
          <p:cNvPr id="22" name="사각형 설명선 21"/>
          <p:cNvSpPr/>
          <p:nvPr/>
        </p:nvSpPr>
        <p:spPr>
          <a:xfrm>
            <a:off x="1853116" y="1124744"/>
            <a:ext cx="1422740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서문 통닭 삼계탕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5893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277" y="1844824"/>
            <a:ext cx="1277406" cy="14527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59832" y="3596823"/>
            <a:ext cx="26548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철도 스마트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내비게이</a:t>
            </a:r>
            <a:r>
              <a: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95168" y="4797152"/>
            <a:ext cx="199362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/>
              <a:t>복잡하</a:t>
            </a:r>
            <a:r>
              <a:rPr lang="ko-KR" altLang="en-US" sz="1400" dirty="0"/>
              <a:t>지</a:t>
            </a:r>
            <a:r>
              <a:rPr lang="ko-KR" altLang="en-US" sz="1400" dirty="0" smtClean="0"/>
              <a:t> 않습니다</a:t>
            </a:r>
            <a:r>
              <a:rPr lang="en-US" altLang="ko-KR" sz="1400" dirty="0" smtClean="0"/>
              <a:t>!</a:t>
            </a:r>
          </a:p>
          <a:p>
            <a:pPr algn="ctr"/>
            <a:r>
              <a:rPr lang="ko-KR" altLang="en-US" sz="1400" dirty="0" smtClean="0"/>
              <a:t>빠른길로 안내합니다</a:t>
            </a:r>
            <a:r>
              <a:rPr lang="en-US" altLang="ko-KR" sz="1400" dirty="0" smtClean="0"/>
              <a:t>!</a:t>
            </a:r>
          </a:p>
          <a:p>
            <a:pPr algn="ctr"/>
            <a:endParaRPr lang="en-US" altLang="ko-KR" sz="1400" dirty="0"/>
          </a:p>
          <a:p>
            <a:pPr algn="ctr"/>
            <a:r>
              <a:rPr lang="ko-KR" altLang="en-US" sz="1400" dirty="0" smtClean="0"/>
              <a:t>로딩중</a:t>
            </a:r>
            <a:r>
              <a:rPr lang="en-US" altLang="ko-KR" sz="1400" dirty="0" smtClean="0"/>
              <a:t>...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688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>
            <a:hlinkClick r:id="rId4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‘</a:t>
            </a:r>
            <a:r>
              <a:rPr lang="ko-KR" altLang="en-US" sz="1400" dirty="0" smtClean="0"/>
              <a:t>주안 지하상가 입구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를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찾으셨습니까</a:t>
            </a:r>
            <a:r>
              <a:rPr lang="en-US" altLang="ko-KR" sz="1400" dirty="0" smtClean="0"/>
              <a:t>?</a:t>
            </a:r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23" name="모서리가 둥근 직사각형 22">
            <a:hlinkClick r:id="rId6" action="ppaction://hlinksldjump"/>
          </p:cNvPr>
          <p:cNvSpPr/>
          <p:nvPr/>
        </p:nvSpPr>
        <p:spPr>
          <a:xfrm>
            <a:off x="585747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예</a:t>
            </a:r>
            <a:endParaRPr lang="ko-KR" altLang="en-US" sz="1400" b="1" dirty="0"/>
          </a:p>
        </p:txBody>
      </p:sp>
      <p:sp>
        <p:nvSpPr>
          <p:cNvPr id="33" name="모서리가 둥근 직사각형 32">
            <a:hlinkClick r:id="" action="ppaction://hlinkshowjump?jump=nextslide"/>
          </p:cNvPr>
          <p:cNvSpPr/>
          <p:nvPr/>
        </p:nvSpPr>
        <p:spPr>
          <a:xfrm>
            <a:off x="6967500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아니오</a:t>
            </a:r>
            <a:endParaRPr lang="ko-KR" altLang="en-US" sz="1400" b="1" dirty="0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3686"/>
            <a:ext cx="4916988" cy="2439438"/>
          </a:xfrm>
          <a:prstGeom prst="rect">
            <a:avLst/>
          </a:prstGeom>
        </p:spPr>
      </p:pic>
      <p:sp>
        <p:nvSpPr>
          <p:cNvPr id="36" name="사각형 설명선 35"/>
          <p:cNvSpPr/>
          <p:nvPr/>
        </p:nvSpPr>
        <p:spPr>
          <a:xfrm>
            <a:off x="1351647" y="1551191"/>
            <a:ext cx="1529603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지하상가 입구</a:t>
            </a:r>
            <a:endParaRPr lang="ko-KR" altLang="en-US" sz="1200" dirty="0"/>
          </a:p>
        </p:txBody>
      </p:sp>
      <p:sp>
        <p:nvSpPr>
          <p:cNvPr id="37" name="사각형 설명선 36"/>
          <p:cNvSpPr/>
          <p:nvPr/>
        </p:nvSpPr>
        <p:spPr>
          <a:xfrm>
            <a:off x="3923928" y="1875227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2521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>
            <a:hlinkClick r:id="rId4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현재 위치 검색중</a:t>
            </a:r>
            <a:r>
              <a:rPr lang="en-US" altLang="ko-KR" sz="1400" dirty="0" smtClean="0"/>
              <a:t>...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3686"/>
            <a:ext cx="4916988" cy="2439438"/>
          </a:xfrm>
          <a:prstGeom prst="rect">
            <a:avLst/>
          </a:prstGeom>
        </p:spPr>
      </p:pic>
      <p:sp>
        <p:nvSpPr>
          <p:cNvPr id="32" name="사각형 설명선 31"/>
          <p:cNvSpPr/>
          <p:nvPr/>
        </p:nvSpPr>
        <p:spPr>
          <a:xfrm>
            <a:off x="1351647" y="1551191"/>
            <a:ext cx="1529603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지하상가 입구</a:t>
            </a:r>
            <a:endParaRPr lang="ko-KR" altLang="en-US" sz="1200" dirty="0"/>
          </a:p>
        </p:txBody>
      </p:sp>
      <p:sp>
        <p:nvSpPr>
          <p:cNvPr id="34" name="사각형 설명선 33"/>
          <p:cNvSpPr/>
          <p:nvPr/>
        </p:nvSpPr>
        <p:spPr>
          <a:xfrm>
            <a:off x="3923928" y="1875227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5756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>
            <a:hlinkClick r:id="rId4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sp>
        <p:nvSpPr>
          <p:cNvPr id="19" name="모서리가 둥근 직사각형 18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아직 덜왔네요</a:t>
            </a:r>
            <a:r>
              <a:rPr lang="en-US" altLang="ko-KR" sz="1400" dirty="0" smtClean="0"/>
              <a:t>.</a:t>
            </a:r>
          </a:p>
          <a:p>
            <a:pPr algn="ctr"/>
            <a:r>
              <a:rPr lang="ko-KR" altLang="en-US" sz="1400" dirty="0" smtClean="0"/>
              <a:t>조금더 걸어보세요</a:t>
            </a:r>
            <a:r>
              <a:rPr lang="en-US" altLang="ko-KR" sz="1400" dirty="0" smtClean="0"/>
              <a:t>.</a:t>
            </a:r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20" name="모서리가 둥근 직사각형 19">
            <a:hlinkClick r:id="rId6" action="ppaction://hlinksldjump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  <a:endParaRPr lang="ko-KR" altLang="en-US" sz="1400" b="1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3686"/>
            <a:ext cx="4916988" cy="2439438"/>
          </a:xfrm>
          <a:prstGeom prst="rect">
            <a:avLst/>
          </a:prstGeom>
        </p:spPr>
      </p:pic>
      <p:sp>
        <p:nvSpPr>
          <p:cNvPr id="23" name="사각형 설명선 22"/>
          <p:cNvSpPr/>
          <p:nvPr/>
        </p:nvSpPr>
        <p:spPr>
          <a:xfrm>
            <a:off x="1351647" y="1551191"/>
            <a:ext cx="1529603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/>
              <a:t>주안 지하상가 입구</a:t>
            </a:r>
            <a:endParaRPr lang="ko-KR" altLang="en-US" sz="1200" dirty="0"/>
          </a:p>
        </p:txBody>
      </p:sp>
      <p:sp>
        <p:nvSpPr>
          <p:cNvPr id="32" name="사각형 설명선 31"/>
          <p:cNvSpPr/>
          <p:nvPr/>
        </p:nvSpPr>
        <p:spPr>
          <a:xfrm>
            <a:off x="3923928" y="1875227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194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>
            <a:hlinkClick r:id="rId4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‘</a:t>
            </a:r>
            <a:r>
              <a:rPr lang="ko-KR" altLang="en-US" sz="1400" dirty="0" smtClean="0"/>
              <a:t>주안 지하상가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로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진입하십시오</a:t>
            </a:r>
            <a:r>
              <a:rPr lang="en-US" altLang="ko-KR" sz="1400" dirty="0" smtClean="0"/>
              <a:t>.</a:t>
            </a:r>
            <a:endParaRPr lang="en-US" altLang="ko-KR" sz="1400" dirty="0"/>
          </a:p>
          <a:p>
            <a:pPr algn="ctr"/>
            <a:endParaRPr lang="en-US" altLang="ko-KR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123553" y="64435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/>
              <a:t>체험을 위한 거리뷰 사진</a:t>
            </a:r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3" y="1011038"/>
            <a:ext cx="4916988" cy="2442085"/>
          </a:xfrm>
          <a:prstGeom prst="rect">
            <a:avLst/>
          </a:prstGeom>
        </p:spPr>
      </p:pic>
      <p:sp>
        <p:nvSpPr>
          <p:cNvPr id="21" name="사각형 설명선 20"/>
          <p:cNvSpPr/>
          <p:nvPr/>
        </p:nvSpPr>
        <p:spPr>
          <a:xfrm>
            <a:off x="2150432" y="1406308"/>
            <a:ext cx="1529603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주안 지하상가 입구</a:t>
            </a:r>
            <a:endParaRPr lang="ko-KR" altLang="en-US" sz="1200" dirty="0"/>
          </a:p>
        </p:txBody>
      </p:sp>
      <p:sp>
        <p:nvSpPr>
          <p:cNvPr id="22" name="모서리가 둥근 직사각형 21">
            <a:hlinkClick r:id="" action="ppaction://hlinkshowjump?jump=nextslide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  <a:endParaRPr lang="ko-KR" altLang="en-US" sz="1400" b="1" dirty="0"/>
          </a:p>
        </p:txBody>
      </p:sp>
      <p:sp>
        <p:nvSpPr>
          <p:cNvPr id="32" name="사각형 설명선 31"/>
          <p:cNvSpPr/>
          <p:nvPr/>
        </p:nvSpPr>
        <p:spPr>
          <a:xfrm>
            <a:off x="3327068" y="1881265"/>
            <a:ext cx="705936" cy="324036"/>
          </a:xfrm>
          <a:prstGeom prst="wedgeRectCallout">
            <a:avLst>
              <a:gd name="adj1" fmla="val -20833"/>
              <a:gd name="adj2" fmla="val 86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/>
              <a:t>현위치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2959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36408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11038"/>
            <a:ext cx="2952328" cy="1857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580112" y="1275939"/>
            <a:ext cx="19704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b="1" dirty="0" smtClean="0">
                <a:solidFill>
                  <a:schemeClr val="bg1"/>
                </a:solidFill>
              </a:rPr>
              <a:t>경로 안내</a:t>
            </a:r>
            <a:endParaRPr lang="ko-KR" altLang="en-US" sz="3200" b="1" dirty="0">
              <a:solidFill>
                <a:schemeClr val="bg1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51" y="428"/>
            <a:ext cx="9142858" cy="6857143"/>
          </a:xfrm>
          <a:prstGeom prst="rect">
            <a:avLst/>
          </a:prstGeom>
        </p:spPr>
      </p:pic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661884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모서리가 둥근 직사각형 24">
            <a:hlinkClick r:id="rId4" action="ppaction://hlinksldjump"/>
          </p:cNvPr>
          <p:cNvSpPr/>
          <p:nvPr/>
        </p:nvSpPr>
        <p:spPr>
          <a:xfrm>
            <a:off x="7225630" y="5398832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</a:rPr>
              <a:t>안내 취소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2491904" y="3839582"/>
            <a:ext cx="2376264" cy="2670249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직접 체험해 보겠습니다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쉽습니다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!</a:t>
              </a:r>
            </a:p>
            <a:p>
              <a:endParaRPr lang="en-US" altLang="ko-KR" sz="1400" u="sng" dirty="0">
                <a:solidFill>
                  <a:schemeClr val="tx1"/>
                </a:solidFill>
              </a:endParaRPr>
            </a:p>
            <a:p>
              <a:endParaRPr lang="en-US" altLang="ko-KR" sz="1400" u="sng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26" name="모서리가 둥근 직사각형 25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5662972" y="2758054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지하상가 내 이정표에 따라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주안역으로 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가시기 바랍니다</a:t>
            </a:r>
            <a:r>
              <a:rPr lang="en-US" altLang="ko-KR" sz="1400" dirty="0" smtClean="0"/>
              <a:t>.</a:t>
            </a:r>
          </a:p>
          <a:p>
            <a:pPr algn="ctr"/>
            <a:endParaRPr lang="en-US" altLang="ko-KR" sz="1400" dirty="0" smtClean="0"/>
          </a:p>
        </p:txBody>
      </p:sp>
      <p:sp>
        <p:nvSpPr>
          <p:cNvPr id="22" name="모서리가 둥근 직사각형 21">
            <a:hlinkClick r:id="" action="ppaction://hlinkshowjump?jump=nextslide"/>
          </p:cNvPr>
          <p:cNvSpPr/>
          <p:nvPr/>
        </p:nvSpPr>
        <p:spPr>
          <a:xfrm>
            <a:off x="6444208" y="3766166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안내종</a:t>
            </a:r>
            <a:r>
              <a:rPr lang="ko-KR" altLang="en-US" sz="1400" b="1" dirty="0"/>
              <a:t>료</a:t>
            </a:r>
            <a:endParaRPr lang="ko-KR" altLang="en-US" sz="1400" b="1" dirty="0"/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2935809" y="908720"/>
            <a:ext cx="1932359" cy="2355548"/>
          </a:xfrm>
          <a:prstGeom prst="wedgeRoundRectCallout">
            <a:avLst>
              <a:gd name="adj1" fmla="val 41911"/>
              <a:gd name="adj2" fmla="val 68565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기존의 지도 안내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뿐만아니라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질문형 안내를 통해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더 쉽게 찾을 수 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있도록 하였습니다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en-US" altLang="ko-KR" sz="1100" dirty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질문형 안내는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지도 내 상가 및 건물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이름을 수집해</a:t>
            </a:r>
            <a:endParaRPr lang="en-US" altLang="ko-KR" sz="1100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질문을 만듭니다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en-US" altLang="ko-KR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90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69" y="5517232"/>
            <a:ext cx="1676191" cy="11492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8944" y="1892916"/>
            <a:ext cx="8082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i="1" dirty="0" smtClean="0"/>
              <a:t>철도 스마트 내비게이션</a:t>
            </a:r>
            <a:r>
              <a:rPr lang="ko-KR" altLang="en-US" sz="3200" dirty="0" smtClean="0"/>
              <a:t>의 핵심기술 </a:t>
            </a:r>
            <a:r>
              <a:rPr lang="en-US" altLang="ko-KR" sz="3200" dirty="0" smtClean="0"/>
              <a:t>3</a:t>
            </a:r>
            <a:r>
              <a:rPr lang="ko-KR" altLang="en-US" sz="3200" dirty="0" smtClean="0"/>
              <a:t>가지</a:t>
            </a:r>
            <a:r>
              <a:rPr lang="en-US" altLang="ko-KR" sz="3200" dirty="0" smtClean="0"/>
              <a:t>!</a:t>
            </a:r>
            <a:endParaRPr lang="ko-KR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219999"/>
            <a:ext cx="15776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800" b="1" dirty="0" smtClean="0"/>
              <a:t>결</a:t>
            </a:r>
            <a:r>
              <a:rPr lang="ko-KR" altLang="en-US" sz="4800" b="1" dirty="0"/>
              <a:t>론</a:t>
            </a:r>
            <a:r>
              <a:rPr lang="en-US" altLang="ko-KR" sz="4800" b="1" dirty="0" smtClean="0"/>
              <a:t>:</a:t>
            </a:r>
            <a:endParaRPr lang="ko-KR" altLang="en-US" sz="4800" b="1" dirty="0"/>
          </a:p>
        </p:txBody>
      </p:sp>
      <p:sp>
        <p:nvSpPr>
          <p:cNvPr id="5" name="순서도: 데이터 4"/>
          <p:cNvSpPr/>
          <p:nvPr/>
        </p:nvSpPr>
        <p:spPr>
          <a:xfrm>
            <a:off x="395536" y="2842270"/>
            <a:ext cx="3312368" cy="1152128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여객열차 연동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경로 탐색 기능</a:t>
            </a:r>
            <a:endParaRPr lang="ko-KR" altLang="en-US" dirty="0"/>
          </a:p>
        </p:txBody>
      </p:sp>
      <p:sp>
        <p:nvSpPr>
          <p:cNvPr id="6" name="순서도: 데이터 5"/>
          <p:cNvSpPr/>
          <p:nvPr/>
        </p:nvSpPr>
        <p:spPr>
          <a:xfrm>
            <a:off x="2987824" y="2842270"/>
            <a:ext cx="3312368" cy="1152128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향상된 알림기능</a:t>
            </a:r>
            <a:endParaRPr lang="ko-KR" altLang="en-US" dirty="0"/>
          </a:p>
        </p:txBody>
      </p:sp>
      <p:sp>
        <p:nvSpPr>
          <p:cNvPr id="7" name="순서도: 데이터 6"/>
          <p:cNvSpPr/>
          <p:nvPr/>
        </p:nvSpPr>
        <p:spPr>
          <a:xfrm>
            <a:off x="5580112" y="2842270"/>
            <a:ext cx="3312368" cy="1152128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쉽고 정확한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가까운역 찾기</a:t>
            </a:r>
            <a:endParaRPr lang="ko-KR" altLang="en-US" dirty="0"/>
          </a:p>
        </p:txBody>
      </p:sp>
      <p:sp>
        <p:nvSpPr>
          <p:cNvPr id="8" name="오각형 7">
            <a:hlinkClick r:id="" action="ppaction://hlinkshowjump?jump=nextslide"/>
          </p:cNvPr>
          <p:cNvSpPr/>
          <p:nvPr/>
        </p:nvSpPr>
        <p:spPr>
          <a:xfrm>
            <a:off x="7959023" y="5517232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다</a:t>
            </a:r>
            <a:r>
              <a:rPr lang="ko-KR" altLang="en-US" sz="1400" b="1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1827485693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41" y="4653136"/>
            <a:ext cx="2936530" cy="20133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7912" y="2079834"/>
            <a:ext cx="42001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0" b="1" dirty="0" smtClean="0"/>
              <a:t>감사합니다</a:t>
            </a:r>
            <a:r>
              <a:rPr lang="en-US" altLang="ko-KR" sz="6000" b="1" dirty="0" smtClean="0"/>
              <a:t>.</a:t>
            </a:r>
            <a:endParaRPr lang="ko-KR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76653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73018"/>
            <a:ext cx="2376264" cy="280831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최대한 복잡하지않고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한눈에 들어오도록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배치하였습니다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 프로젠테이션에선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기존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App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과 다른점만을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소개합니다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  <a:endParaRPr lang="en-US" altLang="ko-KR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</p:grpSpPr>
        <p:sp>
          <p:nvSpPr>
            <p:cNvPr id="17" name="모서리가 접힌 도형 16"/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</p:grpSpPr>
        <p:sp>
          <p:nvSpPr>
            <p:cNvPr id="16" name="모서리가 접힌 도형 15"/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</p:grpSpPr>
        <p:sp>
          <p:nvSpPr>
            <p:cNvPr id="18" name="모서리가 접힌 도형 17"/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5316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/>
                <a:t>근처역</a:t>
              </a:r>
              <a:endParaRPr lang="en-US" altLang="ko-KR" dirty="0"/>
            </a:p>
            <a:p>
              <a:pPr algn="ctr"/>
              <a:r>
                <a:rPr lang="ko-KR" altLang="en-US" dirty="0"/>
                <a:t>찾기</a:t>
              </a:r>
              <a:endParaRPr lang="en-US" altLang="ko-KR" dirty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오각형 29">
            <a:hlinkClick r:id="" action="ppaction://hlinkshowjump?jump=nextslide"/>
          </p:cNvPr>
          <p:cNvSpPr/>
          <p:nvPr/>
        </p:nvSpPr>
        <p:spPr>
          <a:xfrm>
            <a:off x="7985881" y="5949280"/>
            <a:ext cx="762583" cy="288032"/>
          </a:xfrm>
          <a:prstGeom prst="homePlate">
            <a:avLst/>
          </a:prstGeom>
          <a:solidFill>
            <a:schemeClr val="accent6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mtClean="0"/>
              <a:t>다</a:t>
            </a:r>
            <a:r>
              <a:rPr lang="ko-KR" altLang="en-US" sz="1400" b="1"/>
              <a:t>음</a:t>
            </a:r>
            <a:endParaRPr lang="ko-KR" altLang="en-US" sz="1400" b="1" dirty="0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3200" dirty="0" smtClean="0"/>
              <a:t>없</a:t>
            </a:r>
            <a:r>
              <a:rPr lang="ko-KR" altLang="en-US" sz="3200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219561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73018"/>
            <a:ext cx="2376264" cy="280831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여객열차 연동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경로안내를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보여드리겠습니다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경로탐색을 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463988" y="3140970"/>
            <a:ext cx="1332148" cy="1728191"/>
            <a:chOff x="4463988" y="3573018"/>
            <a:chExt cx="1332148" cy="1728191"/>
          </a:xfrm>
        </p:grpSpPr>
        <p:sp>
          <p:nvSpPr>
            <p:cNvPr id="17" name="모서리가 접힌 도형 16"/>
            <p:cNvSpPr/>
            <p:nvPr/>
          </p:nvSpPr>
          <p:spPr>
            <a:xfrm flipH="1" flipV="1">
              <a:off x="4463988" y="3573018"/>
              <a:ext cx="1332148" cy="17281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dirty="0" smtClean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06896" y="425244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/>
                <a:t>설정</a:t>
              </a:r>
              <a:endParaRPr lang="ko-KR" altLang="en-US" dirty="0"/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987824" y="1268761"/>
            <a:ext cx="1332148" cy="1728191"/>
            <a:chOff x="2987824" y="1700809"/>
            <a:chExt cx="1332148" cy="1728191"/>
          </a:xfrm>
        </p:grpSpPr>
        <p:sp>
          <p:nvSpPr>
            <p:cNvPr id="6" name="모서리가 접힌 도형 5"/>
            <p:cNvSpPr/>
            <p:nvPr/>
          </p:nvSpPr>
          <p:spPr>
            <a:xfrm>
              <a:off x="2987824" y="1700809"/>
              <a:ext cx="1332148" cy="1728191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15316" y="224173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/>
                <a:t>노선도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보</a:t>
              </a:r>
              <a:r>
                <a:rPr lang="ko-KR" altLang="en-US" dirty="0"/>
                <a:t>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4463988" y="1268760"/>
            <a:ext cx="1332148" cy="1728191"/>
            <a:chOff x="4463988" y="1700808"/>
            <a:chExt cx="1332148" cy="1728191"/>
          </a:xfrm>
          <a:effectLst>
            <a:glow rad="228600">
              <a:schemeClr val="bg1">
                <a:alpha val="40000"/>
              </a:schemeClr>
            </a:glow>
          </a:effectLst>
        </p:grpSpPr>
        <p:sp>
          <p:nvSpPr>
            <p:cNvPr id="16" name="모서리가 접힌 도형 15">
              <a:hlinkClick r:id="" action="ppaction://hlinkshowjump?jump=nextslide"/>
            </p:cNvPr>
            <p:cNvSpPr/>
            <p:nvPr/>
          </p:nvSpPr>
          <p:spPr>
            <a:xfrm flipH="1">
              <a:off x="4463988" y="1700808"/>
              <a:ext cx="1332148" cy="1728191"/>
            </a:xfrm>
            <a:prstGeom prst="foldedCorner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hlinkClick r:id="" action="ppaction://hlinkshowjump?jump=nextslide"/>
            </p:cNvPr>
            <p:cNvSpPr txBox="1"/>
            <p:nvPr/>
          </p:nvSpPr>
          <p:spPr>
            <a:xfrm>
              <a:off x="4806897" y="224173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경로</a:t>
              </a:r>
              <a:endParaRPr lang="en-US" altLang="ko-KR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탐</a:t>
              </a:r>
              <a:r>
                <a:rPr lang="ko-KR" altLang="en-US" dirty="0">
                  <a:solidFill>
                    <a:schemeClr val="bg1"/>
                  </a:solidFill>
                </a:rPr>
                <a:t>색</a:t>
              </a:r>
              <a:endParaRPr lang="en-US" altLang="ko-KR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2987824" y="3140970"/>
            <a:ext cx="1332148" cy="1728191"/>
            <a:chOff x="2987824" y="3573018"/>
            <a:chExt cx="1332148" cy="1728191"/>
          </a:xfrm>
        </p:grpSpPr>
        <p:sp>
          <p:nvSpPr>
            <p:cNvPr id="18" name="모서리가 접힌 도형 17"/>
            <p:cNvSpPr/>
            <p:nvPr/>
          </p:nvSpPr>
          <p:spPr>
            <a:xfrm flipV="1">
              <a:off x="2987824" y="3573018"/>
              <a:ext cx="1332148" cy="1728191"/>
            </a:xfrm>
            <a:prstGeom prst="foldedCorne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15316" y="4113947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dirty="0"/>
                <a:t>근처역</a:t>
              </a:r>
              <a:endParaRPr lang="en-US" altLang="ko-KR" dirty="0"/>
            </a:p>
            <a:p>
              <a:pPr algn="ctr"/>
              <a:r>
                <a:rPr lang="ko-KR" altLang="en-US" dirty="0"/>
                <a:t>찾기</a:t>
              </a:r>
              <a:endParaRPr lang="en-US" altLang="ko-KR" dirty="0"/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2987824" y="4977174"/>
            <a:ext cx="2808312" cy="756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/>
              <a:t>현재 이용중인 구간</a:t>
            </a:r>
            <a:r>
              <a:rPr lang="en-US" altLang="ko-KR" sz="1400" dirty="0" smtClean="0"/>
              <a:t>:</a:t>
            </a:r>
          </a:p>
          <a:p>
            <a:r>
              <a:rPr lang="ko-KR" altLang="en-US" sz="3200" dirty="0" smtClean="0"/>
              <a:t>없</a:t>
            </a:r>
            <a:r>
              <a:rPr lang="ko-KR" altLang="en-US" sz="3200" dirty="0"/>
              <a:t>음</a:t>
            </a:r>
          </a:p>
        </p:txBody>
      </p:sp>
    </p:spTree>
    <p:extLst>
      <p:ext uri="{BB962C8B-B14F-4D97-AF65-F5344CB8AC3E}">
        <p14:creationId xmlns:p14="http://schemas.microsoft.com/office/powerpoint/2010/main" val="35843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3573018"/>
            <a:ext cx="2376264" cy="2808312"/>
            <a:chOff x="6518448" y="3573018"/>
            <a:chExt cx="2376264" cy="280831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3573018"/>
              <a:ext cx="2376264" cy="280831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경로가 설정되었습니다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경로 탐색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버튼을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60232" y="369786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131840" y="1988840"/>
            <a:ext cx="2592288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영등포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3131840" y="2996952"/>
            <a:ext cx="2592288" cy="5040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수원</a:t>
            </a:r>
            <a:endParaRPr lang="ko-KR" altLang="en-US" dirty="0"/>
          </a:p>
        </p:txBody>
      </p:sp>
      <p:grpSp>
        <p:nvGrpSpPr>
          <p:cNvPr id="36" name="그룹 35"/>
          <p:cNvGrpSpPr/>
          <p:nvPr/>
        </p:nvGrpSpPr>
        <p:grpSpPr>
          <a:xfrm>
            <a:off x="5356714" y="3086962"/>
            <a:ext cx="302779" cy="324035"/>
            <a:chOff x="-1836712" y="3248980"/>
            <a:chExt cx="302779" cy="324035"/>
          </a:xfrm>
        </p:grpSpPr>
        <p:sp>
          <p:nvSpPr>
            <p:cNvPr id="14" name="타원 13"/>
            <p:cNvSpPr/>
            <p:nvPr/>
          </p:nvSpPr>
          <p:spPr>
            <a:xfrm>
              <a:off x="-1836712" y="3248980"/>
              <a:ext cx="216024" cy="216024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직선 연결선 32"/>
            <p:cNvCxnSpPr/>
            <p:nvPr/>
          </p:nvCxnSpPr>
          <p:spPr>
            <a:xfrm>
              <a:off x="-1677949" y="3428999"/>
              <a:ext cx="144016" cy="14401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3022084" y="145472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출발역</a:t>
            </a:r>
            <a:endParaRPr lang="ko-KR" altLang="en-US" sz="28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22084" y="247373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도착역</a:t>
            </a:r>
            <a:endParaRPr lang="ko-KR" altLang="en-US" sz="2800" b="1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37" name="그룹 36"/>
          <p:cNvGrpSpPr/>
          <p:nvPr/>
        </p:nvGrpSpPr>
        <p:grpSpPr>
          <a:xfrm>
            <a:off x="5292080" y="2078850"/>
            <a:ext cx="302779" cy="324035"/>
            <a:chOff x="-1836712" y="3248980"/>
            <a:chExt cx="302779" cy="324035"/>
          </a:xfrm>
        </p:grpSpPr>
        <p:sp>
          <p:nvSpPr>
            <p:cNvPr id="38" name="타원 37"/>
            <p:cNvSpPr/>
            <p:nvPr/>
          </p:nvSpPr>
          <p:spPr>
            <a:xfrm>
              <a:off x="-1836712" y="3248980"/>
              <a:ext cx="216024" cy="216024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9" name="직선 연결선 38"/>
            <p:cNvCxnSpPr/>
            <p:nvPr/>
          </p:nvCxnSpPr>
          <p:spPr>
            <a:xfrm>
              <a:off x="-1677949" y="3428999"/>
              <a:ext cx="144016" cy="14401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모서리가 둥근 직사각형 39">
            <a:hlinkClick r:id="" action="ppaction://hlinkshowjump?jump=nextslide"/>
          </p:cNvPr>
          <p:cNvSpPr/>
          <p:nvPr/>
        </p:nvSpPr>
        <p:spPr>
          <a:xfrm>
            <a:off x="3515972" y="4050242"/>
            <a:ext cx="1752016" cy="495440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경로탐색</a:t>
            </a:r>
            <a:endParaRPr lang="ko-KR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77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2420888"/>
            <a:ext cx="2376264" cy="3960442"/>
            <a:chOff x="6518448" y="2420888"/>
            <a:chExt cx="2376264" cy="3960442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2420888"/>
              <a:ext cx="2376264" cy="3960442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경로가 탐색되었습니다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소요시간에서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(XX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분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+XX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분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)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은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현재시간을 기준으로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열차를 타기위해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대기하는시간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+ 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소요시간을 나타냅니다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첫번째 경로를 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무궁화호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)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선택해주세요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  <a:endParaRPr lang="en-US" altLang="ko-KR" sz="1400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1911" y="254574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923928" y="1260143"/>
            <a:ext cx="1872208" cy="5846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       </a:t>
            </a:r>
            <a:r>
              <a:rPr lang="ko-KR" altLang="en-US" b="1" dirty="0" smtClean="0">
                <a:solidFill>
                  <a:schemeClr val="tx1"/>
                </a:solidFill>
              </a:rPr>
              <a:t>수원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" name="오각형 5"/>
          <p:cNvSpPr/>
          <p:nvPr/>
        </p:nvSpPr>
        <p:spPr>
          <a:xfrm>
            <a:off x="2987824" y="1260143"/>
            <a:ext cx="1584176" cy="584681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영등포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987824" y="1916832"/>
            <a:ext cx="936104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최소시간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923925" y="1916832"/>
            <a:ext cx="936104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smtClean="0">
                <a:solidFill>
                  <a:schemeClr val="tx1"/>
                </a:solidFill>
              </a:rPr>
              <a:t>최소환승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860032" y="1916832"/>
            <a:ext cx="936104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</a:rPr>
              <a:t>최소요금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987824" y="3645022"/>
            <a:ext cx="2692172" cy="10081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영등포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누리로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   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35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(15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+20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987824" y="4725144"/>
            <a:ext cx="2692172" cy="10081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영등포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1</a:t>
            </a:r>
            <a:r>
              <a:rPr lang="ko-KR" altLang="en-US" sz="1100" dirty="0" smtClean="0">
                <a:solidFill>
                  <a:schemeClr val="bg1"/>
                </a:solidFill>
              </a:rPr>
              <a:t>호선 천안급행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49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(15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+34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1550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37336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</a:rPr>
              <a:t>좌석매진</a:t>
            </a:r>
            <a:endParaRPr lang="ko-KR" altLang="en-US" b="1">
              <a:ln>
                <a:solidFill>
                  <a:schemeClr val="bg1"/>
                </a:solidFill>
              </a:ln>
              <a:solidFill>
                <a:schemeClr val="accent2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5679996" y="2580132"/>
            <a:ext cx="116140" cy="315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679996" y="2564903"/>
            <a:ext cx="116140" cy="266429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3695281" y="4532447"/>
            <a:ext cx="1980220" cy="241378"/>
          </a:xfrm>
          <a:prstGeom prst="wedgeRoundRectCallout">
            <a:avLst>
              <a:gd name="adj1" fmla="val 21977"/>
              <a:gd name="adj2" fmla="val -237404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좌석매진도 알려줍니다</a:t>
            </a:r>
            <a:r>
              <a:rPr lang="en-US" altLang="ko-KR" sz="1100" dirty="0" smtClean="0">
                <a:solidFill>
                  <a:schemeClr val="tx1"/>
                </a:solidFill>
              </a:rPr>
              <a:t>.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44" name="모서리가 둥근 사각형 설명선 43"/>
          <p:cNvSpPr/>
          <p:nvPr/>
        </p:nvSpPr>
        <p:spPr>
          <a:xfrm>
            <a:off x="827584" y="4604455"/>
            <a:ext cx="2340260" cy="241378"/>
          </a:xfrm>
          <a:prstGeom prst="wedgeRoundRectCallout">
            <a:avLst>
              <a:gd name="adj1" fmla="val 45361"/>
              <a:gd name="adj2" fmla="val 196667"/>
              <a:gd name="adj3" fmla="val 16667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 smtClean="0">
                <a:solidFill>
                  <a:schemeClr val="tx1"/>
                </a:solidFill>
              </a:rPr>
              <a:t>완행 뿐만아니라 급행도 검색가능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직사각형 17">
            <a:hlinkClick r:id="" action="ppaction://hlinkshowjump?jump=nextslide"/>
          </p:cNvPr>
          <p:cNvSpPr/>
          <p:nvPr/>
        </p:nvSpPr>
        <p:spPr>
          <a:xfrm>
            <a:off x="2987824" y="2564904"/>
            <a:ext cx="2692172" cy="1008114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영등포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   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30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(10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+20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endParaRPr lang="ko-KR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2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sp>
        <p:nvSpPr>
          <p:cNvPr id="9" name="모서리가 둥근 직사각형 8"/>
          <p:cNvSpPr/>
          <p:nvPr/>
        </p:nvSpPr>
        <p:spPr>
          <a:xfrm>
            <a:off x="-2772816" y="116632"/>
            <a:ext cx="2520280" cy="139014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6000">
                <a:schemeClr val="tx2">
                  <a:alpha val="80000"/>
                </a:schemeClr>
              </a:gs>
              <a:gs pos="100000">
                <a:schemeClr val="tx2">
                  <a:lumMod val="60000"/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-2578310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accent1">
                  <a:shade val="30000"/>
                  <a:satMod val="11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-1468288" y="1124744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6518448" y="1395543"/>
            <a:ext cx="2376264" cy="4985788"/>
            <a:chOff x="6518448" y="1772816"/>
            <a:chExt cx="2376264" cy="4608514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1772816"/>
              <a:ext cx="2376264" cy="4608514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자세한 안내 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 곳에서 자세한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경로를 알 수 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(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경로에 지하철 경로가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포함되어 있을경우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지하철 경로 및 요금이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함께 표시됩니다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.)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또한 하단에 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경로안내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</a:t>
              </a: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가 있어 글로 자세하게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설명을 들을 수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있습니다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승차권 발권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1911" y="185530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87824" y="1260142"/>
            <a:ext cx="2808312" cy="447311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영등포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   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30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(10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+20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</a:t>
            </a:r>
            <a:r>
              <a:rPr lang="ko-KR" altLang="en-US" sz="1100" dirty="0" smtClean="0">
                <a:solidFill>
                  <a:schemeClr val="bg1"/>
                </a:solidFill>
              </a:rPr>
              <a:t>자세한 정보</a:t>
            </a:r>
            <a:r>
              <a:rPr lang="en-US" altLang="ko-KR" sz="1100" dirty="0" smtClean="0">
                <a:solidFill>
                  <a:schemeClr val="bg1"/>
                </a:solidFill>
              </a:rPr>
              <a:t>----------------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여수엑스포행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영등포 </a:t>
            </a:r>
            <a:r>
              <a:rPr lang="en-US" altLang="ko-KR" sz="1100" dirty="0" smtClean="0">
                <a:solidFill>
                  <a:schemeClr val="bg1"/>
                </a:solidFill>
              </a:rPr>
              <a:t>12:44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수   원 </a:t>
            </a:r>
            <a:r>
              <a:rPr lang="en-US" altLang="ko-KR" sz="1100" dirty="0" smtClean="0">
                <a:solidFill>
                  <a:schemeClr val="bg1"/>
                </a:solidFill>
              </a:rPr>
              <a:t>13:04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운임요금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r>
              <a:rPr lang="en-US" altLang="ko-KR" sz="1100" dirty="0" smtClean="0">
                <a:solidFill>
                  <a:schemeClr val="bg1"/>
                </a:solidFill>
              </a:rPr>
              <a:t>(</a:t>
            </a:r>
            <a:r>
              <a:rPr lang="ko-KR" altLang="en-US" sz="1100" dirty="0" smtClean="0">
                <a:solidFill>
                  <a:schemeClr val="bg1"/>
                </a:solidFill>
              </a:rPr>
              <a:t>일반실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-------------------------------------------</a:t>
            </a: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경로안내 </a:t>
            </a:r>
            <a:r>
              <a:rPr lang="en-US" altLang="ko-KR" sz="1100" dirty="0" smtClean="0">
                <a:solidFill>
                  <a:schemeClr val="bg1"/>
                </a:solidFill>
              </a:rPr>
              <a:t>: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영등포역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에서 </a:t>
            </a:r>
            <a:r>
              <a:rPr lang="en-US" altLang="ko-KR" sz="1100" dirty="0" smtClean="0">
                <a:solidFill>
                  <a:schemeClr val="bg1"/>
                </a:solidFill>
              </a:rPr>
              <a:t>10</a:t>
            </a:r>
            <a:r>
              <a:rPr lang="ko-KR" altLang="en-US" sz="1100" dirty="0" smtClean="0">
                <a:solidFill>
                  <a:schemeClr val="bg1"/>
                </a:solidFill>
              </a:rPr>
              <a:t>분을 기다린뒤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12</a:t>
            </a:r>
            <a:r>
              <a:rPr lang="ko-KR" altLang="en-US" sz="1100" dirty="0" smtClean="0">
                <a:solidFill>
                  <a:schemeClr val="bg1"/>
                </a:solidFill>
              </a:rPr>
              <a:t>시 </a:t>
            </a:r>
            <a:r>
              <a:rPr lang="en-US" altLang="ko-KR" sz="1100" dirty="0" smtClean="0">
                <a:solidFill>
                  <a:schemeClr val="bg1"/>
                </a:solidFill>
              </a:rPr>
              <a:t>44</a:t>
            </a:r>
            <a:r>
              <a:rPr lang="ko-KR" altLang="en-US" sz="1100" dirty="0" smtClean="0">
                <a:solidFill>
                  <a:schemeClr val="bg1"/>
                </a:solidFill>
              </a:rPr>
              <a:t>분에 영등포역에 도착하는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여수엑스포행 무궁화호</a:t>
            </a:r>
            <a:r>
              <a:rPr lang="ko-KR" altLang="en-US" sz="1100" dirty="0" smtClean="0">
                <a:solidFill>
                  <a:schemeClr val="bg1"/>
                </a:solidFill>
              </a:rPr>
              <a:t> 에 탑승합니다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수원역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 </a:t>
            </a:r>
            <a:r>
              <a:rPr lang="en-US" altLang="ko-KR" sz="1100" dirty="0" smtClean="0">
                <a:solidFill>
                  <a:schemeClr val="bg1"/>
                </a:solidFill>
              </a:rPr>
              <a:t>13</a:t>
            </a:r>
            <a:r>
              <a:rPr lang="ko-KR" altLang="en-US" sz="1100" dirty="0" smtClean="0">
                <a:solidFill>
                  <a:schemeClr val="bg1"/>
                </a:solidFill>
              </a:rPr>
              <a:t>시 </a:t>
            </a:r>
            <a:r>
              <a:rPr lang="en-US" altLang="ko-KR" sz="1100" dirty="0" smtClean="0">
                <a:solidFill>
                  <a:schemeClr val="bg1"/>
                </a:solidFill>
              </a:rPr>
              <a:t>04</a:t>
            </a:r>
            <a:r>
              <a:rPr lang="ko-KR" altLang="en-US" sz="1100" dirty="0" smtClean="0">
                <a:solidFill>
                  <a:schemeClr val="bg1"/>
                </a:solidFill>
              </a:rPr>
              <a:t>분에 도착예정입니다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이용하시려면 승차권을 발권 해 주십시오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모서리가 둥근 직사각형 26">
            <a:hlinkClick r:id="" action="ppaction://hlinkshowjump?jump=previousslide"/>
          </p:cNvPr>
          <p:cNvSpPr/>
          <p:nvPr/>
        </p:nvSpPr>
        <p:spPr>
          <a:xfrm>
            <a:off x="4720515" y="1350761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뒤로가기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모서리가 둥근 직사각형 27">
            <a:hlinkClick r:id="" action="ppaction://hlinkshowjump?jump=nextslide"/>
          </p:cNvPr>
          <p:cNvSpPr/>
          <p:nvPr/>
        </p:nvSpPr>
        <p:spPr>
          <a:xfrm>
            <a:off x="3528609" y="5100948"/>
            <a:ext cx="1726739" cy="488292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승차권 발권</a:t>
            </a:r>
            <a:endParaRPr lang="ko-KR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5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3808" y="1196752"/>
            <a:ext cx="3096344" cy="468052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11038"/>
            <a:ext cx="2952328" cy="18571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571" y="428"/>
            <a:ext cx="9142858" cy="6857143"/>
            <a:chOff x="571" y="428"/>
            <a:chExt cx="9142858" cy="6857143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" y="428"/>
              <a:ext cx="9142858" cy="685714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69" y="5517232"/>
              <a:ext cx="1676191" cy="1149207"/>
            </a:xfrm>
            <a:prstGeom prst="rect">
              <a:avLst/>
            </a:prstGeom>
          </p:spPr>
        </p:pic>
      </p:grpSp>
      <p:grpSp>
        <p:nvGrpSpPr>
          <p:cNvPr id="12" name="그룹 11"/>
          <p:cNvGrpSpPr/>
          <p:nvPr/>
        </p:nvGrpSpPr>
        <p:grpSpPr>
          <a:xfrm>
            <a:off x="6518448" y="1395543"/>
            <a:ext cx="2376264" cy="4985788"/>
            <a:chOff x="6518448" y="1772816"/>
            <a:chExt cx="2376264" cy="4608514"/>
          </a:xfrm>
        </p:grpSpPr>
        <p:sp>
          <p:nvSpPr>
            <p:cNvPr id="7" name="모서리가 둥근 사각형 설명선 6"/>
            <p:cNvSpPr/>
            <p:nvPr/>
          </p:nvSpPr>
          <p:spPr>
            <a:xfrm>
              <a:off x="6518448" y="1772816"/>
              <a:ext cx="2376264" cy="4608514"/>
            </a:xfrm>
            <a:prstGeom prst="wedgeRoundRectCallout">
              <a:avLst>
                <a:gd name="adj1" fmla="val 46508"/>
                <a:gd name="adj2" fmla="val 59447"/>
                <a:gd name="adj3" fmla="val 16667"/>
              </a:avLst>
            </a:prstGeom>
            <a:solidFill>
              <a:srgbClr val="FBF57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승차권 발권 안내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입니다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여객열차 승차권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발권을 위해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코레일 톡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어플로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이동합니다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>
                <a:solidFill>
                  <a:schemeClr val="tx1"/>
                </a:solidFill>
              </a:endParaRPr>
            </a:p>
            <a:p>
              <a:r>
                <a:rPr lang="en-US" altLang="ko-KR" sz="1400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코레일 톡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’ </a:t>
              </a:r>
              <a:r>
                <a:rPr lang="ko-KR" altLang="en-US" sz="1400" dirty="0" smtClean="0">
                  <a:solidFill>
                    <a:schemeClr val="tx1"/>
                  </a:solidFill>
                </a:rPr>
                <a:t>어플이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없을경우 앱스토어로 </a:t>
              </a:r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ko-KR" altLang="en-US" sz="1400" dirty="0" smtClean="0">
                  <a:solidFill>
                    <a:schemeClr val="tx1"/>
                  </a:solidFill>
                </a:rPr>
                <a:t>이동합니다</a:t>
              </a:r>
              <a:r>
                <a:rPr lang="en-US" altLang="ko-KR" sz="14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US" altLang="ko-KR" sz="1400" dirty="0" smtClean="0">
                <a:solidFill>
                  <a:schemeClr val="tx1"/>
                </a:solidFill>
              </a:endParaRPr>
            </a:p>
            <a:p>
              <a:r>
                <a:rPr lang="en-US" altLang="ko-KR" sz="1400" u="sng" dirty="0" smtClean="0">
                  <a:solidFill>
                    <a:schemeClr val="tx1"/>
                  </a:solidFill>
                </a:rPr>
                <a:t>‘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확인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’</a:t>
              </a:r>
              <a:r>
                <a:rPr lang="ko-KR" altLang="en-US" sz="1400" u="sng" dirty="0" smtClean="0">
                  <a:solidFill>
                    <a:schemeClr val="tx1"/>
                  </a:solidFill>
                </a:rPr>
                <a:t>을 </a:t>
              </a:r>
              <a:endParaRPr lang="en-US" altLang="ko-KR" sz="1400" u="sng" dirty="0" smtClean="0">
                <a:solidFill>
                  <a:schemeClr val="tx1"/>
                </a:solidFill>
              </a:endParaRPr>
            </a:p>
            <a:p>
              <a:r>
                <a:rPr lang="ko-KR" altLang="en-US" sz="1400" u="sng" dirty="0" smtClean="0">
                  <a:solidFill>
                    <a:schemeClr val="tx1"/>
                  </a:solidFill>
                </a:rPr>
                <a:t>눌러주세요</a:t>
              </a:r>
              <a:r>
                <a:rPr lang="en-US" altLang="ko-KR" sz="1400" u="sng" dirty="0" smtClean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1911" y="185530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800" b="1" dirty="0" smtClean="0"/>
                <a:t>안</a:t>
              </a:r>
              <a:r>
                <a:rPr lang="ko-KR" altLang="en-US" sz="2800" b="1" dirty="0"/>
                <a:t>내</a:t>
              </a:r>
            </a:p>
          </p:txBody>
        </p:sp>
      </p:grpSp>
      <p:sp>
        <p:nvSpPr>
          <p:cNvPr id="29" name="타원 28">
            <a:hlinkClick r:id="" action="ppaction://hlinkshowjump?jump=lastslide"/>
          </p:cNvPr>
          <p:cNvSpPr/>
          <p:nvPr/>
        </p:nvSpPr>
        <p:spPr>
          <a:xfrm>
            <a:off x="4098568" y="5949280"/>
            <a:ext cx="586823" cy="58682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987824" y="1260142"/>
            <a:ext cx="2808312" cy="447311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영등포</a:t>
            </a:r>
            <a:r>
              <a:rPr lang="en-US" altLang="ko-KR" dirty="0" smtClean="0">
                <a:solidFill>
                  <a:schemeClr val="bg1"/>
                </a:solidFill>
              </a:rPr>
              <a:t>&gt;</a:t>
            </a:r>
            <a:r>
              <a:rPr lang="ko-KR" altLang="en-US" dirty="0" smtClean="0">
                <a:solidFill>
                  <a:schemeClr val="bg1"/>
                </a:solidFill>
              </a:rPr>
              <a:t>수원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   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소요시간 </a:t>
            </a:r>
            <a:r>
              <a:rPr lang="en-US" altLang="ko-KR" sz="1100" dirty="0" smtClean="0">
                <a:solidFill>
                  <a:schemeClr val="bg1"/>
                </a:solidFill>
              </a:rPr>
              <a:t>: 30</a:t>
            </a:r>
            <a:r>
              <a:rPr lang="ko-KR" altLang="en-US" sz="1100" dirty="0" smtClean="0">
                <a:solidFill>
                  <a:schemeClr val="bg1"/>
                </a:solidFill>
              </a:rPr>
              <a:t>분 </a:t>
            </a:r>
            <a:r>
              <a:rPr lang="en-US" altLang="ko-KR" sz="1100" dirty="0" smtClean="0">
                <a:solidFill>
                  <a:schemeClr val="bg1"/>
                </a:solidFill>
              </a:rPr>
              <a:t>(10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+20</a:t>
            </a:r>
            <a:r>
              <a:rPr lang="ko-KR" altLang="en-US" sz="1100" dirty="0" smtClean="0">
                <a:solidFill>
                  <a:schemeClr val="bg1"/>
                </a:solidFill>
              </a:rPr>
              <a:t>분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</a:t>
            </a:r>
            <a:r>
              <a:rPr lang="ko-KR" altLang="en-US" sz="1100" dirty="0" smtClean="0">
                <a:solidFill>
                  <a:schemeClr val="bg1"/>
                </a:solidFill>
              </a:rPr>
              <a:t>자세한 정보</a:t>
            </a:r>
            <a:r>
              <a:rPr lang="en-US" altLang="ko-KR" sz="1100" dirty="0" smtClean="0">
                <a:solidFill>
                  <a:schemeClr val="bg1"/>
                </a:solidFill>
              </a:rPr>
              <a:t>----------------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무궁화호 </a:t>
            </a:r>
            <a:r>
              <a:rPr lang="en-US" altLang="ko-KR" sz="1100" dirty="0" smtClean="0">
                <a:solidFill>
                  <a:schemeClr val="bg1"/>
                </a:solidFill>
              </a:rPr>
              <a:t>1XXX</a:t>
            </a:r>
            <a:r>
              <a:rPr lang="ko-KR" altLang="en-US" sz="1100" dirty="0" smtClean="0">
                <a:solidFill>
                  <a:schemeClr val="bg1"/>
                </a:solidFill>
              </a:rPr>
              <a:t>열차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여수엑스포행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영등포 </a:t>
            </a:r>
            <a:r>
              <a:rPr lang="en-US" altLang="ko-KR" sz="1100" dirty="0" smtClean="0">
                <a:solidFill>
                  <a:schemeClr val="bg1"/>
                </a:solidFill>
              </a:rPr>
              <a:t>12:44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수   원 </a:t>
            </a:r>
            <a:r>
              <a:rPr lang="en-US" altLang="ko-KR" sz="1100" dirty="0" smtClean="0">
                <a:solidFill>
                  <a:schemeClr val="bg1"/>
                </a:solidFill>
              </a:rPr>
              <a:t>13:04 </a:t>
            </a:r>
            <a:r>
              <a:rPr lang="ko-KR" altLang="en-US" sz="1100" dirty="0" smtClean="0">
                <a:solidFill>
                  <a:schemeClr val="bg1"/>
                </a:solidFill>
              </a:rPr>
              <a:t>도착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운임요금 </a:t>
            </a:r>
            <a:r>
              <a:rPr lang="en-US" altLang="ko-KR" sz="1100" dirty="0" smtClean="0">
                <a:solidFill>
                  <a:schemeClr val="bg1"/>
                </a:solidFill>
              </a:rPr>
              <a:t>: 2600</a:t>
            </a:r>
            <a:r>
              <a:rPr lang="ko-KR" altLang="en-US" sz="1100" dirty="0" smtClean="0">
                <a:solidFill>
                  <a:schemeClr val="bg1"/>
                </a:solidFill>
              </a:rPr>
              <a:t>원 </a:t>
            </a:r>
            <a:r>
              <a:rPr lang="en-US" altLang="ko-KR" sz="1100" dirty="0" smtClean="0">
                <a:solidFill>
                  <a:schemeClr val="bg1"/>
                </a:solidFill>
              </a:rPr>
              <a:t>(</a:t>
            </a:r>
            <a:r>
              <a:rPr lang="ko-KR" altLang="en-US" sz="1100" dirty="0" smtClean="0">
                <a:solidFill>
                  <a:schemeClr val="bg1"/>
                </a:solidFill>
              </a:rPr>
              <a:t>일반실</a:t>
            </a:r>
            <a:r>
              <a:rPr lang="en-US" altLang="ko-KR" sz="11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-------------------------------------------</a:t>
            </a: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경로안내 </a:t>
            </a:r>
            <a:r>
              <a:rPr lang="en-US" altLang="ko-KR" sz="1100" dirty="0" smtClean="0">
                <a:solidFill>
                  <a:schemeClr val="bg1"/>
                </a:solidFill>
              </a:rPr>
              <a:t>:</a:t>
            </a:r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영등포역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에서 </a:t>
            </a:r>
            <a:r>
              <a:rPr lang="en-US" altLang="ko-KR" sz="1100" dirty="0" smtClean="0">
                <a:solidFill>
                  <a:schemeClr val="bg1"/>
                </a:solidFill>
              </a:rPr>
              <a:t>10</a:t>
            </a:r>
            <a:r>
              <a:rPr lang="ko-KR" altLang="en-US" sz="1100" dirty="0" smtClean="0">
                <a:solidFill>
                  <a:schemeClr val="bg1"/>
                </a:solidFill>
              </a:rPr>
              <a:t>분을 기다린뒤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en-US" altLang="ko-KR" sz="1100" dirty="0" smtClean="0">
                <a:solidFill>
                  <a:schemeClr val="bg1"/>
                </a:solidFill>
              </a:rPr>
              <a:t>12</a:t>
            </a:r>
            <a:r>
              <a:rPr lang="ko-KR" altLang="en-US" sz="1100" dirty="0" smtClean="0">
                <a:solidFill>
                  <a:schemeClr val="bg1"/>
                </a:solidFill>
              </a:rPr>
              <a:t>시 </a:t>
            </a:r>
            <a:r>
              <a:rPr lang="en-US" altLang="ko-KR" sz="1100" dirty="0" smtClean="0">
                <a:solidFill>
                  <a:schemeClr val="bg1"/>
                </a:solidFill>
              </a:rPr>
              <a:t>44</a:t>
            </a:r>
            <a:r>
              <a:rPr lang="ko-KR" altLang="en-US" sz="1100" dirty="0" smtClean="0">
                <a:solidFill>
                  <a:schemeClr val="bg1"/>
                </a:solidFill>
              </a:rPr>
              <a:t>분에 영등포역에 도착하는 </a:t>
            </a:r>
            <a:endParaRPr lang="en-US" altLang="ko-KR" sz="1100" dirty="0" smtClean="0">
              <a:solidFill>
                <a:schemeClr val="bg1"/>
              </a:solidFill>
            </a:endParaRP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여수엑스포행 무궁화호</a:t>
            </a:r>
            <a:r>
              <a:rPr lang="ko-KR" altLang="en-US" sz="1100" dirty="0" smtClean="0">
                <a:solidFill>
                  <a:schemeClr val="bg1"/>
                </a:solidFill>
              </a:rPr>
              <a:t> 에 탑승합니다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r>
              <a:rPr lang="ko-KR" altLang="en-US" sz="1100" u="sng" dirty="0" smtClean="0">
                <a:solidFill>
                  <a:schemeClr val="bg1"/>
                </a:solidFill>
              </a:rPr>
              <a:t>수원역</a:t>
            </a:r>
            <a:r>
              <a:rPr lang="ko-KR" altLang="en-US" sz="1100" dirty="0" smtClean="0">
                <a:solidFill>
                  <a:schemeClr val="bg1"/>
                </a:solidFill>
              </a:rPr>
              <a:t>에 </a:t>
            </a:r>
            <a:r>
              <a:rPr lang="en-US" altLang="ko-KR" sz="1100" dirty="0" smtClean="0">
                <a:solidFill>
                  <a:schemeClr val="bg1"/>
                </a:solidFill>
              </a:rPr>
              <a:t>13</a:t>
            </a:r>
            <a:r>
              <a:rPr lang="ko-KR" altLang="en-US" sz="1100" dirty="0" smtClean="0">
                <a:solidFill>
                  <a:schemeClr val="bg1"/>
                </a:solidFill>
              </a:rPr>
              <a:t>시 </a:t>
            </a:r>
            <a:r>
              <a:rPr lang="en-US" altLang="ko-KR" sz="1100" dirty="0" smtClean="0">
                <a:solidFill>
                  <a:schemeClr val="bg1"/>
                </a:solidFill>
              </a:rPr>
              <a:t>04</a:t>
            </a:r>
            <a:r>
              <a:rPr lang="ko-KR" altLang="en-US" sz="1100" dirty="0" smtClean="0">
                <a:solidFill>
                  <a:schemeClr val="bg1"/>
                </a:solidFill>
              </a:rPr>
              <a:t>분에 도착예정입니다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1100" dirty="0">
              <a:solidFill>
                <a:schemeClr val="bg1"/>
              </a:solidFill>
            </a:endParaRPr>
          </a:p>
          <a:p>
            <a:r>
              <a:rPr lang="ko-KR" altLang="en-US" sz="1100" dirty="0" smtClean="0">
                <a:solidFill>
                  <a:schemeClr val="bg1"/>
                </a:solidFill>
              </a:rPr>
              <a:t>이용하시려면 승차권을 발권 해 주십시오</a:t>
            </a:r>
            <a:r>
              <a:rPr lang="en-US" altLang="ko-KR" sz="11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1100" dirty="0" smtClean="0">
              <a:solidFill>
                <a:schemeClr val="bg1"/>
              </a:solidFill>
            </a:endParaRPr>
          </a:p>
          <a:p>
            <a:endParaRPr lang="ko-KR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모서리가 둥근 직사각형 26">
            <a:hlinkClick r:id="" action="ppaction://hlinkshowjump?jump=previousslide"/>
          </p:cNvPr>
          <p:cNvSpPr/>
          <p:nvPr/>
        </p:nvSpPr>
        <p:spPr>
          <a:xfrm>
            <a:off x="4720515" y="1350761"/>
            <a:ext cx="957622" cy="270799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</a:rPr>
              <a:t>뒤로가기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모서리가 둥근 직사각형 27">
            <a:hlinkClick r:id="" action="ppaction://hlinkshowjump?jump=nextslide"/>
          </p:cNvPr>
          <p:cNvSpPr/>
          <p:nvPr/>
        </p:nvSpPr>
        <p:spPr>
          <a:xfrm>
            <a:off x="3528609" y="5100948"/>
            <a:ext cx="1726739" cy="488292"/>
          </a:xfrm>
          <a:prstGeom prst="roundRect">
            <a:avLst/>
          </a:prstGeom>
          <a:gradFill flip="none" rotWithShape="1">
            <a:gsLst>
              <a:gs pos="32000">
                <a:schemeClr val="tx2">
                  <a:lumMod val="20000"/>
                  <a:lumOff val="8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  <a:tileRect/>
          </a:gra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승차권 발권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933816" y="1206793"/>
            <a:ext cx="2916324" cy="4670479"/>
          </a:xfrm>
          <a:prstGeom prst="rect">
            <a:avLst/>
          </a:prstGeom>
          <a:solidFill>
            <a:srgbClr val="5F5F5F">
              <a:alpha val="50196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/>
        </p:nvGrpSpPr>
        <p:grpSpPr>
          <a:xfrm>
            <a:off x="3157857" y="2636912"/>
            <a:ext cx="2520280" cy="1390140"/>
            <a:chOff x="3157857" y="2636912"/>
            <a:chExt cx="2520280" cy="1390140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3157857" y="2636912"/>
              <a:ext cx="2520280" cy="139014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alpha val="80000"/>
                  </a:schemeClr>
                </a:gs>
                <a:gs pos="66000">
                  <a:schemeClr val="tx2">
                    <a:alpha val="80000"/>
                  </a:schemeClr>
                </a:gs>
                <a:gs pos="100000">
                  <a:schemeClr val="tx2">
                    <a:lumMod val="60000"/>
                    <a:alpha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/>
                <a:t>승차권 발권을 위해</a:t>
              </a:r>
              <a:endParaRPr lang="en-US" altLang="ko-KR" sz="1600" dirty="0" smtClean="0"/>
            </a:p>
            <a:p>
              <a:pPr algn="ctr"/>
              <a:r>
                <a:rPr lang="en-US" altLang="ko-KR" sz="1600" dirty="0" smtClean="0"/>
                <a:t>‘</a:t>
              </a:r>
              <a:r>
                <a:rPr lang="ko-KR" altLang="en-US" sz="1600" dirty="0" smtClean="0"/>
                <a:t>코레일 톡</a:t>
              </a:r>
              <a:r>
                <a:rPr lang="en-US" altLang="ko-KR" sz="1600" dirty="0" smtClean="0"/>
                <a:t>’ </a:t>
              </a:r>
              <a:r>
                <a:rPr lang="ko-KR" altLang="en-US" sz="1600" dirty="0" smtClean="0"/>
                <a:t>어플로</a:t>
              </a:r>
              <a:endParaRPr lang="en-US" altLang="ko-KR" sz="1600" dirty="0" smtClean="0"/>
            </a:p>
            <a:p>
              <a:pPr algn="ctr"/>
              <a:r>
                <a:rPr lang="ko-KR" altLang="en-US" sz="1600" dirty="0" smtClean="0"/>
                <a:t>이동합니다</a:t>
              </a:r>
              <a:r>
                <a:rPr lang="en-US" altLang="ko-KR" sz="1600" dirty="0" smtClean="0"/>
                <a:t>.</a:t>
              </a:r>
            </a:p>
            <a:p>
              <a:pPr algn="ctr"/>
              <a:endParaRPr lang="en-US" altLang="ko-KR" sz="1600" dirty="0"/>
            </a:p>
          </p:txBody>
        </p:sp>
        <p:sp>
          <p:nvSpPr>
            <p:cNvPr id="10" name="모서리가 둥근 직사각형 9">
              <a:hlinkClick r:id="" action="ppaction://hlinkshowjump?jump=nextslide"/>
            </p:cNvPr>
            <p:cNvSpPr/>
            <p:nvPr/>
          </p:nvSpPr>
          <p:spPr>
            <a:xfrm>
              <a:off x="3352363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accent1">
                    <a:shade val="30000"/>
                    <a:satMod val="115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확인</a:t>
              </a:r>
              <a:endParaRPr lang="ko-KR" altLang="en-US" sz="1200" b="1" dirty="0"/>
            </a:p>
          </p:txBody>
        </p:sp>
        <p:sp>
          <p:nvSpPr>
            <p:cNvPr id="11" name="모서리가 둥근 직사각형 10">
              <a:hlinkClick r:id="" action="ppaction://hlinkshowjump?jump=previousslide"/>
            </p:cNvPr>
            <p:cNvSpPr/>
            <p:nvPr/>
          </p:nvSpPr>
          <p:spPr>
            <a:xfrm>
              <a:off x="4462385" y="3645024"/>
              <a:ext cx="957622" cy="270799"/>
            </a:xfrm>
            <a:prstGeom prst="roundRect">
              <a:avLst/>
            </a:prstGeom>
            <a:gradFill flip="none" rotWithShape="1">
              <a:gsLst>
                <a:gs pos="32000">
                  <a:schemeClr val="tx2">
                    <a:lumMod val="20000"/>
                    <a:lumOff val="80000"/>
                  </a:schemeClr>
                </a:gs>
                <a:gs pos="69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200" b="1" dirty="0" smtClean="0"/>
                <a:t>취소</a:t>
              </a:r>
              <a:endParaRPr lang="ko-KR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3178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1497</Words>
  <Application>Microsoft Office PowerPoint</Application>
  <PresentationFormat>화면 슬라이드 쇼(4:3)</PresentationFormat>
  <Paragraphs>624</Paragraphs>
  <Slides>36</Slides>
  <Notes>0</Notes>
  <HiddenSlides>0</HiddenSlides>
  <MMClips>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>오성민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오성오성;오성민</dc:creator>
  <cp:lastModifiedBy>오성오성</cp:lastModifiedBy>
  <cp:revision>70</cp:revision>
  <dcterms:created xsi:type="dcterms:W3CDTF">2013-08-11T12:12:51Z</dcterms:created>
  <dcterms:modified xsi:type="dcterms:W3CDTF">2013-08-11T19:00:23Z</dcterms:modified>
</cp:coreProperties>
</file>